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52"/>
  </p:notesMasterIdLst>
  <p:sldIdLst>
    <p:sldId id="256" r:id="rId2"/>
    <p:sldId id="333" r:id="rId3"/>
    <p:sldId id="329" r:id="rId4"/>
    <p:sldId id="331" r:id="rId5"/>
    <p:sldId id="257" r:id="rId6"/>
    <p:sldId id="260" r:id="rId7"/>
    <p:sldId id="261" r:id="rId8"/>
    <p:sldId id="262" r:id="rId9"/>
    <p:sldId id="275" r:id="rId10"/>
    <p:sldId id="335" r:id="rId11"/>
    <p:sldId id="334" r:id="rId12"/>
    <p:sldId id="279" r:id="rId13"/>
    <p:sldId id="263" r:id="rId14"/>
    <p:sldId id="265" r:id="rId15"/>
    <p:sldId id="266" r:id="rId16"/>
    <p:sldId id="281" r:id="rId17"/>
    <p:sldId id="282" r:id="rId18"/>
    <p:sldId id="268" r:id="rId19"/>
    <p:sldId id="270" r:id="rId20"/>
    <p:sldId id="314" r:id="rId21"/>
    <p:sldId id="350" r:id="rId22"/>
    <p:sldId id="352" r:id="rId23"/>
    <p:sldId id="349" r:id="rId24"/>
    <p:sldId id="347" r:id="rId25"/>
    <p:sldId id="348" r:id="rId26"/>
    <p:sldId id="272" r:id="rId27"/>
    <p:sldId id="277" r:id="rId28"/>
    <p:sldId id="273" r:id="rId29"/>
    <p:sldId id="283" r:id="rId30"/>
    <p:sldId id="284" r:id="rId31"/>
    <p:sldId id="286" r:id="rId32"/>
    <p:sldId id="296" r:id="rId33"/>
    <p:sldId id="297" r:id="rId34"/>
    <p:sldId id="291" r:id="rId35"/>
    <p:sldId id="292" r:id="rId36"/>
    <p:sldId id="294" r:id="rId37"/>
    <p:sldId id="295" r:id="rId38"/>
    <p:sldId id="300" r:id="rId39"/>
    <p:sldId id="301" r:id="rId40"/>
    <p:sldId id="298" r:id="rId41"/>
    <p:sldId id="299" r:id="rId42"/>
    <p:sldId id="293" r:id="rId43"/>
    <p:sldId id="302" r:id="rId44"/>
    <p:sldId id="289" r:id="rId45"/>
    <p:sldId id="305" r:id="rId46"/>
    <p:sldId id="309" r:id="rId47"/>
    <p:sldId id="310" r:id="rId48"/>
    <p:sldId id="311" r:id="rId49"/>
    <p:sldId id="312" r:id="rId50"/>
    <p:sldId id="32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25ABE7-0995-4CE3-A332-CD2709AA4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0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A3E304-4AE9-4F85-A690-2F65DCDC9EEF}" type="slidenum">
              <a:rPr lang="ru-RU" altLang="ru-RU" smtClean="0">
                <a:latin typeface="Arial" charset="0"/>
              </a:rPr>
              <a:pPr eaLnBrk="1" hangingPunct="1"/>
              <a:t>22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AF0672-DAFC-404A-97C1-95298A7B9F4E}" type="slidenum">
              <a:rPr lang="en-US" altLang="en-US" sz="13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1" hangingPunct="1"/>
              <a:t>25</a:t>
            </a:fld>
            <a:endParaRPr lang="en-US" altLang="en-US" sz="13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073BAC-C932-4276-B306-140AF3B657F7}" type="slidenum">
              <a:rPr lang="ru-RU" altLang="ru-RU" smtClean="0">
                <a:latin typeface="Arial" charset="0"/>
              </a:rPr>
              <a:pPr eaLnBrk="1" hangingPunct="1"/>
              <a:t>27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58B3FEA-3316-4900-B72C-176BA90FD281}" type="slidenum">
              <a:rPr lang="ru-RU" altLang="ru-RU" sz="1200">
                <a:latin typeface="Arial" charset="0"/>
              </a:rPr>
              <a:pPr algn="r" eaLnBrk="1" hangingPunct="1"/>
              <a:t>27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DA6FFF14-50DB-4364-AA6D-8898B0988586}" type="slidenum">
              <a:rPr lang="ru-RU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eaLnBrk="1" hangingPunct="1">
                <a:defRPr/>
              </a:pPr>
              <a:t>27</a:t>
            </a:fld>
            <a:endPara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Rectangle 8"/>
          <p:cNvSpPr txBox="1">
            <a:spLocks noGrp="1"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defTabSz="392113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92113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92113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92113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92113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  <a:defRPr/>
            </a:pPr>
            <a:fld id="{CB04B1AB-BA8F-4C28-BA15-97A3B4CE7E77}" type="slidenum">
              <a:rPr lang="ru-RU"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ucida Sans Unicode" pitchFamily="34" charset="0"/>
              </a:rPr>
              <a:pPr algn="r" eaLnBrk="1">
                <a:lnSpc>
                  <a:spcPct val="95000"/>
                </a:lnSpc>
                <a:buSzPct val="100000"/>
                <a:defRPr/>
              </a:pPr>
              <a:t>27</a:t>
            </a:fld>
            <a:endParaRPr lang="ru-RU" sz="12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93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0300" y="673100"/>
            <a:ext cx="4594225" cy="3446463"/>
          </a:xfrm>
          <a:ln/>
        </p:spPr>
      </p:sp>
      <p:sp>
        <p:nvSpPr>
          <p:cNvPr id="593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35115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117AE72-9676-49C7-A7D3-EC4543D99FAF}" type="slidenum">
              <a:rPr lang="ru-RU" altLang="ru-RU" smtClean="0">
                <a:latin typeface="Arial" charset="0"/>
              </a:rPr>
              <a:pPr eaLnBrk="1" hangingPunct="1"/>
              <a:t>30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5AB82CE-1E89-4148-B8D8-2A00123DA038}" type="slidenum">
              <a:rPr lang="ru-RU" altLang="ru-RU" sz="1200">
                <a:latin typeface="Arial" charset="0"/>
              </a:rPr>
              <a:pPr algn="r" eaLnBrk="1" hangingPunct="1"/>
              <a:t>30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BCBED87B-9F60-4C0A-876F-7C96C031B3AD}" type="slidenum">
              <a:rPr lang="ru-RU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eaLnBrk="1" hangingPunct="1">
                <a:defRPr/>
              </a:pPr>
              <a:t>30</a:t>
            </a:fld>
            <a:endPara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6913"/>
            <a:ext cx="4572000" cy="3429000"/>
          </a:xfrm>
          <a:ln/>
        </p:spPr>
      </p:sp>
      <p:sp>
        <p:nvSpPr>
          <p:cNvPr id="60422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F8ED-2BFE-41BB-A68F-5EDE44D60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40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D4B-8100-42DD-BF2F-170C461B7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0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8253-0D32-438C-A110-BFC383D324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91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27EE-55A3-48E7-AF22-8E1A5F997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1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3314-AE47-4439-A1AA-DD4225DBA9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3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4AAE-AACD-468C-9A39-CEC959C5C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88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2716-BBAE-465E-906C-DCD1853E5C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09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2368-F01E-40B0-9D06-853535618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8035-2F1F-4C26-BADC-BFA3FC1C3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12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F106-AFA7-4AB0-92C7-799F4F3BFF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84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792D-F6F1-425E-BAD3-4B606BF24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7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83121-0FF5-4134-B69C-9054571B5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4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3580F7E-6733-45DC-B7FF-951329C62D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8" r:id="rId2"/>
    <p:sldLayoutId id="214748403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9" r:id="rId9"/>
    <p:sldLayoutId id="2147484034" r:id="rId10"/>
    <p:sldLayoutId id="2147484035" r:id="rId11"/>
    <p:sldLayoutId id="21474840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1.bp.blogspot.com/_vADGnqDkynw/RhGlX3mux9I/AAAAAAAAAAk/ByYS5hMtFtE/s1600/United_Nations_Court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epharmacies.com/online-pharmacy-medicine-blog/wp-content/uploads/2009/04/childhood-obesity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351"/>
            <a:ext cx="8094290" cy="1368450"/>
          </a:xfrm>
          <a:extLst/>
        </p:spPr>
        <p:txBody>
          <a:bodyPr>
            <a:normAutofit fontScale="90000"/>
          </a:bodyPr>
          <a:lstStyle/>
          <a:p>
            <a:pPr marL="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800" b="0" dirty="0" smtClean="0"/>
              <a:t>Питание</a:t>
            </a:r>
            <a:br>
              <a:rPr lang="ru-RU" altLang="ru-RU" sz="4800" b="0" dirty="0" smtClean="0"/>
            </a:br>
            <a:r>
              <a:rPr lang="ru-RU" altLang="ru-RU" sz="4800" b="0" dirty="0" smtClean="0"/>
              <a:t> детей и подростков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013325"/>
            <a:ext cx="7985125" cy="1511300"/>
          </a:xfrm>
        </p:spPr>
        <p:txBody>
          <a:bodyPr/>
          <a:lstStyle/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Кафедра гигиены ФГБОУ ВО Читинская государственная 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Медицинская академия МЗ РФ к.м.н. Михайлова Лариса Альфредасовна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endParaRPr lang="ru-RU" altLang="ru-RU" sz="1700" smtClean="0"/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Управление Роспотребнадзора по Забайкальскому краю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Заместитель начальника отдела надзора за питанием населения, условиями 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обучения и воспитания Жалсапова Димчигма Зодбоевна</a:t>
            </a:r>
          </a:p>
        </p:txBody>
      </p:sp>
      <p:pic>
        <p:nvPicPr>
          <p:cNvPr id="5124" name="Picture 3" descr="F:\Гигиена\картинки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47974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16016B75-EEFD-44A1-989D-406F678A3B09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12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8640762" cy="12239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Специальными исследованиями установлено, что вне детских учреждений режим питания детей не соблюдается в каждой третьей семье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07950" y="1989138"/>
            <a:ext cx="8785225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Более 50% семей включают в рацион дошкольников конфеты и печенье, порядка 30% - кетчупы и майонез.</a:t>
            </a:r>
          </a:p>
          <a:p>
            <a:pPr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Более 50% россиян в трудоспособном возрасте не соблюдают </a:t>
            </a:r>
            <a:r>
              <a:rPr lang="ru-RU" alt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режим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питания вообще (28%) или в не полной мере (28%).</a:t>
            </a:r>
          </a:p>
          <a:p>
            <a:pPr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Нарушения домашнего питания отмечаются у 23,7% школьников.</a:t>
            </a: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Вместо горячей пищи старшеклассники питаются всухомятку.</a:t>
            </a:r>
          </a:p>
          <a:p>
            <a:pPr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Значительная часть юношей 40% употребляет «</a:t>
            </a:r>
            <a:r>
              <a:rPr lang="ru-RU" altLang="ru-RU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фастфуд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»,</a:t>
            </a: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</a:p>
          <a:p>
            <a:pPr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68,8% девушек и 72,8% юношей употребляют сладкие газированные напитки.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67691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7993063" cy="61928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altLang="ru-RU" sz="3600" b="1" i="1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3600" b="1" i="1" smtClean="0"/>
              <a:t>Рациональное питание</a:t>
            </a:r>
            <a:r>
              <a:rPr lang="ru-RU" altLang="ru-RU" sz="3600" b="1" smtClean="0"/>
              <a:t> </a:t>
            </a:r>
            <a:r>
              <a:rPr lang="ru-RU" altLang="ru-RU" sz="4000" smtClean="0"/>
              <a:t>– это физиологически полноценное питание здоровых людей с учетом их пола, возраста, характера труда и других факторов.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96300" cy="963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800" dirty="0" smtClean="0">
                <a:solidFill>
                  <a:srgbClr val="FF0000"/>
                </a:solidFill>
              </a:rPr>
              <a:t>Принципы рационального питания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80400" cy="42481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Количественная адекватность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Качественная адекватность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Сбалансированность рациона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Режим питания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Безопасность питания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Органолептические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396008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1. Принцип количественной адекватности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750" y="1844675"/>
            <a:ext cx="79835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Arial" charset="0"/>
              </a:rPr>
              <a:t>Суточные энергозатраты =</a:t>
            </a:r>
          </a:p>
          <a:p>
            <a:pPr algn="ctr" eaLnBrk="1" hangingPunct="1"/>
            <a:r>
              <a:rPr lang="ru-RU" altLang="ru-RU" sz="4000">
                <a:latin typeface="Arial" charset="0"/>
              </a:rPr>
              <a:t>калорийность пищевого рациона</a:t>
            </a:r>
          </a:p>
          <a:p>
            <a:pPr algn="ctr" eaLnBrk="1" hangingPunct="1"/>
            <a:r>
              <a:rPr lang="ru-RU" altLang="ru-RU" sz="4000">
                <a:latin typeface="Arial" charset="0"/>
              </a:rPr>
              <a:t> </a:t>
            </a:r>
          </a:p>
        </p:txBody>
      </p:sp>
      <p:pic>
        <p:nvPicPr>
          <p:cNvPr id="18436" name="Picture 4" descr="ko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30146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51275" y="4868863"/>
            <a:ext cx="49688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0" smtClean="0"/>
              <a:t>«…редко кто чрезмерно ест и не заболевает.»</a:t>
            </a:r>
            <a:br>
              <a:rPr lang="ru-RU" altLang="ru-RU" sz="2000" b="0" smtClean="0"/>
            </a:br>
            <a:r>
              <a:rPr lang="ru-RU" altLang="ru-RU" sz="2000" b="0" i="1" smtClean="0"/>
              <a:t>	(из «Калила и Димна»)</a:t>
            </a:r>
            <a:endParaRPr lang="ru-RU" altLang="ru-RU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2. Принцип качественной адекватности</a:t>
            </a:r>
          </a:p>
        </p:txBody>
      </p:sp>
      <p:grpSp>
        <p:nvGrpSpPr>
          <p:cNvPr id="19459" name="Organization Chart 3"/>
          <p:cNvGrpSpPr>
            <a:grpSpLocks/>
          </p:cNvGrpSpPr>
          <p:nvPr/>
        </p:nvGrpSpPr>
        <p:grpSpPr bwMode="auto">
          <a:xfrm>
            <a:off x="323850" y="1268413"/>
            <a:ext cx="8532813" cy="5375275"/>
            <a:chOff x="272" y="999"/>
            <a:chExt cx="4896" cy="1152"/>
          </a:xfrm>
        </p:grpSpPr>
        <p:cxnSp>
          <p:nvCxnSpPr>
            <p:cNvPr id="19460" name="_s16389"/>
            <p:cNvCxnSpPr>
              <a:cxnSpLocks noChangeShapeType="1"/>
              <a:stCxn id="19474" idx="0"/>
              <a:endCxn id="19468" idx="2"/>
            </p:cNvCxnSpPr>
            <p:nvPr/>
          </p:nvCxnSpPr>
          <p:spPr bwMode="auto">
            <a:xfrm rot="5400000" flipH="1">
              <a:off x="2144" y="1287"/>
              <a:ext cx="144" cy="1008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1" name="_s16390"/>
            <p:cNvCxnSpPr>
              <a:cxnSpLocks noChangeShapeType="1"/>
              <a:stCxn id="19473" idx="0"/>
              <a:endCxn id="19469" idx="2"/>
            </p:cNvCxnSpPr>
            <p:nvPr/>
          </p:nvCxnSpPr>
          <p:spPr bwMode="auto">
            <a:xfrm rot="5400000" flipH="1">
              <a:off x="4413" y="1539"/>
              <a:ext cx="144" cy="503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2" name="_s16391"/>
            <p:cNvCxnSpPr>
              <a:cxnSpLocks noChangeShapeType="1"/>
              <a:stCxn id="19472" idx="0"/>
              <a:endCxn id="19469" idx="2"/>
            </p:cNvCxnSpPr>
            <p:nvPr/>
          </p:nvCxnSpPr>
          <p:spPr bwMode="auto">
            <a:xfrm rot="-5400000">
              <a:off x="3909" y="1538"/>
              <a:ext cx="144" cy="505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_s16392"/>
            <p:cNvCxnSpPr>
              <a:cxnSpLocks noChangeShapeType="1"/>
              <a:stCxn id="19471" idx="0"/>
              <a:endCxn id="19468" idx="2"/>
            </p:cNvCxnSpPr>
            <p:nvPr/>
          </p:nvCxnSpPr>
          <p:spPr bwMode="auto">
            <a:xfrm rot="-5400000">
              <a:off x="1641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4" name="_s16393"/>
            <p:cNvCxnSpPr>
              <a:cxnSpLocks noChangeShapeType="1"/>
              <a:stCxn id="19470" idx="0"/>
              <a:endCxn id="19468" idx="2"/>
            </p:cNvCxnSpPr>
            <p:nvPr/>
          </p:nvCxnSpPr>
          <p:spPr bwMode="auto">
            <a:xfrm rot="-5400000">
              <a:off x="1137" y="1287"/>
              <a:ext cx="144" cy="1007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_s16394"/>
            <p:cNvCxnSpPr>
              <a:cxnSpLocks noChangeShapeType="1"/>
              <a:stCxn id="19469" idx="0"/>
              <a:endCxn id="19467" idx="2"/>
            </p:cNvCxnSpPr>
            <p:nvPr/>
          </p:nvCxnSpPr>
          <p:spPr bwMode="auto">
            <a:xfrm rot="5400000" flipH="1">
              <a:off x="3531" y="728"/>
              <a:ext cx="144" cy="1261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_s16395"/>
            <p:cNvCxnSpPr>
              <a:cxnSpLocks noChangeShapeType="1"/>
              <a:stCxn id="19468" idx="0"/>
              <a:endCxn id="19467" idx="2"/>
            </p:cNvCxnSpPr>
            <p:nvPr/>
          </p:nvCxnSpPr>
          <p:spPr bwMode="auto">
            <a:xfrm rot="-5400000">
              <a:off x="2270" y="729"/>
              <a:ext cx="144" cy="1260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7" name="_s16396"/>
            <p:cNvSpPr>
              <a:spLocks noChangeArrowheads="1"/>
            </p:cNvSpPr>
            <p:nvPr/>
          </p:nvSpPr>
          <p:spPr bwMode="auto">
            <a:xfrm>
              <a:off x="2540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19468" name="_s16397"/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макро-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19469" name="_s16398"/>
            <p:cNvSpPr>
              <a:spLocks noChangeArrowheads="1"/>
            </p:cNvSpPr>
            <p:nvPr/>
          </p:nvSpPr>
          <p:spPr bwMode="auto">
            <a:xfrm>
              <a:off x="380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микро-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19470" name="_s16399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белки </a:t>
              </a:r>
            </a:p>
          </p:txBody>
        </p:sp>
        <p:sp>
          <p:nvSpPr>
            <p:cNvPr id="19471" name="_s16400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жиры</a:t>
              </a:r>
            </a:p>
          </p:txBody>
        </p:sp>
        <p:sp>
          <p:nvSpPr>
            <p:cNvPr id="19472" name="_s16401"/>
            <p:cNvSpPr>
              <a:spLocks noChangeArrowheads="1"/>
            </p:cNvSpPr>
            <p:nvPr/>
          </p:nvSpPr>
          <p:spPr bwMode="auto">
            <a:xfrm>
              <a:off x="3296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витамины</a:t>
              </a:r>
            </a:p>
          </p:txBody>
        </p:sp>
        <p:sp>
          <p:nvSpPr>
            <p:cNvPr id="19473" name="_s16402"/>
            <p:cNvSpPr>
              <a:spLocks noChangeArrowheads="1"/>
            </p:cNvSpPr>
            <p:nvPr/>
          </p:nvSpPr>
          <p:spPr bwMode="auto">
            <a:xfrm>
              <a:off x="4304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минеральные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вещества</a:t>
              </a:r>
            </a:p>
          </p:txBody>
        </p:sp>
        <p:sp>
          <p:nvSpPr>
            <p:cNvPr id="19474" name="_s16403"/>
            <p:cNvSpPr>
              <a:spLocks noChangeArrowheads="1"/>
            </p:cNvSpPr>
            <p:nvPr/>
          </p:nvSpPr>
          <p:spPr bwMode="auto">
            <a:xfrm>
              <a:off x="228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углеводы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РАЦИОНАЛЬНОЕ ПИТАНИЕ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250825" y="1268413"/>
            <a:ext cx="8640763" cy="5300662"/>
            <a:chOff x="1008" y="1059"/>
            <a:chExt cx="3768" cy="2733"/>
          </a:xfrm>
        </p:grpSpPr>
        <p:sp>
          <p:nvSpPr>
            <p:cNvPr id="100358" name="AutoShape 6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6" name="Oval 7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algn="ctr" eaLnBrk="1" hangingPunct="1"/>
              <a:r>
                <a:rPr lang="ru-RU" altLang="ru-RU" sz="200" b="1">
                  <a:solidFill>
                    <a:srgbClr val="FF0066"/>
                  </a:solidFill>
                  <a:latin typeface="Garamond" pitchFamily="18" charset="0"/>
                </a:rPr>
                <a:t> </a:t>
              </a:r>
            </a:p>
            <a:p>
              <a:pPr algn="ctr" eaLnBrk="1" hangingPunct="1"/>
              <a:r>
                <a:rPr lang="ru-RU" altLang="ru-RU" b="1">
                  <a:solidFill>
                    <a:srgbClr val="FF0066"/>
                  </a:solidFill>
                  <a:latin typeface="Garamond" pitchFamily="18" charset="0"/>
                </a:rPr>
                <a:t>Культура питания</a:t>
              </a:r>
            </a:p>
          </p:txBody>
        </p:sp>
        <p:sp>
          <p:nvSpPr>
            <p:cNvPr id="20487" name="Oval 8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Кошелек</a:t>
              </a:r>
            </a:p>
            <a:p>
              <a:pPr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  </a:t>
              </a:r>
            </a:p>
          </p:txBody>
        </p:sp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2000" b="1">
                <a:solidFill>
                  <a:srgbClr val="660033"/>
                </a:solidFill>
                <a:latin typeface="Garamond" pitchFamily="18" charset="0"/>
              </a:endParaRPr>
            </a:p>
            <a:p>
              <a:pPr algn="ctr"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магазин</a:t>
              </a:r>
            </a:p>
          </p:txBody>
        </p:sp>
      </p:grpSp>
      <p:pic>
        <p:nvPicPr>
          <p:cNvPr id="20484" name="Picture 10" descr="Пира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769100" cy="4106862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6400800" cy="2606675"/>
          </a:xfrm>
        </p:spPr>
        <p:txBody>
          <a:bodyPr rtlCol="0">
            <a:normAutofit lnSpcReduction="10000"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Питательные вещества должны поступать в организм в определенном соотношении - это способствует их хорошему усвоению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36588" y="692150"/>
            <a:ext cx="85074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ru-RU" sz="3600" dirty="0" smtClean="0">
                <a:solidFill>
                  <a:srgbClr val="FF0000"/>
                </a:solidFill>
              </a:rPr>
              <a:t>3</a:t>
            </a:r>
            <a:r>
              <a:rPr lang="ru-RU" altLang="ru-RU" sz="3600" dirty="0" smtClean="0">
                <a:solidFill>
                  <a:srgbClr val="FF0000"/>
                </a:solidFill>
              </a:rPr>
              <a:t>. Сбалансированность рациона</a:t>
            </a:r>
          </a:p>
        </p:txBody>
      </p:sp>
      <p:pic>
        <p:nvPicPr>
          <p:cNvPr id="21508" name="Picture 9" descr="http://www.o-krohe.ru/images/article/orig/2015/12/menyu-rebenka-v-2-god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08450"/>
            <a:ext cx="40751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543800" cy="647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b="1" dirty="0" smtClean="0">
                <a:solidFill>
                  <a:schemeClr val="folHlink"/>
                </a:solidFill>
              </a:rPr>
              <a:t>Формула сбалансированности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5013325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Б:Ж:У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1:1:4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74320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				Ж			У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	жив.  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	   жив.	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слож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50%	50%    25%	   75%	 20%   80%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042988" y="53736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3006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3924300" y="53006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003800" y="522922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732588" y="53006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7740650" y="5157788"/>
            <a:ext cx="4333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8" name="Picture 12" descr="http://dukanlegko.ru/img/880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4864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4. Режим питания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51577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Количество приемов пищи</a:t>
            </a:r>
          </a:p>
          <a:p>
            <a:pPr eaLnBrk="1" hangingPunct="1"/>
            <a:r>
              <a:rPr lang="ru-RU" altLang="ru-RU" sz="3600" smtClean="0"/>
              <a:t>Время приема пищи</a:t>
            </a:r>
          </a:p>
          <a:p>
            <a:pPr eaLnBrk="1" hangingPunct="1"/>
            <a:r>
              <a:rPr lang="ru-RU" altLang="ru-RU" sz="3600" smtClean="0"/>
              <a:t>Промежутки между приемами пищи</a:t>
            </a:r>
          </a:p>
          <a:p>
            <a:pPr eaLnBrk="1" hangingPunct="1"/>
            <a:r>
              <a:rPr lang="ru-RU" altLang="ru-RU" sz="3600" smtClean="0"/>
              <a:t>Распределение энергоценности рациона на приемы</a:t>
            </a:r>
          </a:p>
          <a:p>
            <a:pPr eaLnBrk="1" hangingPunct="1"/>
            <a:r>
              <a:rPr lang="ru-RU" altLang="ru-RU" sz="3600" smtClean="0"/>
              <a:t>Последний прием пищи до сна</a:t>
            </a:r>
          </a:p>
          <a:p>
            <a:pPr eaLnBrk="1" hangingPunct="1"/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243887" cy="2060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000" dirty="0" smtClean="0">
                <a:solidFill>
                  <a:srgbClr val="FF0000"/>
                </a:solidFill>
              </a:rPr>
              <a:t>5. Безопасность </a:t>
            </a:r>
            <a:r>
              <a:rPr lang="ru-RU" altLang="ru-RU" sz="3000" dirty="0" smtClean="0"/>
              <a:t>– отсутствие в продуктах питания токсичных веществ микробной и немикробной этиологии</a:t>
            </a:r>
            <a:r>
              <a:rPr lang="ru-RU" altLang="ru-RU" sz="3200" dirty="0" smtClean="0"/>
              <a:t>.</a:t>
            </a: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748823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2486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475" y="765175"/>
            <a:ext cx="8218488" cy="661988"/>
          </a:xfr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7191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Пищевые продукты, несоответствующие требованиям ТР ТС, внесенные в ГИР ЗПП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9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мес. 2018 и 9 мес.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113" y="765175"/>
            <a:ext cx="7345362" cy="7080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719138"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Пищевые продукты, несоответствующие требованиям ТР ТС, внесенные в ГИР ЗПП 9 мес. 2018 и 9 мес. 2019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1844675"/>
          <a:ext cx="7775575" cy="4348163"/>
        </p:xfrm>
        <a:graphic>
          <a:graphicData uri="http://schemas.openxmlformats.org/drawingml/2006/table">
            <a:tbl>
              <a:tblPr/>
              <a:tblGrid>
                <a:gridCol w="2222500"/>
                <a:gridCol w="1412875"/>
                <a:gridCol w="1357312"/>
                <a:gridCol w="1411288"/>
                <a:gridCol w="1371600"/>
              </a:tblGrid>
              <a:tr h="3623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2019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2018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4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маркировке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микробиологические показатели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фальсификаци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документов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0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санитарно-химические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84288"/>
          </a:xfrm>
        </p:spPr>
        <p:txBody>
          <a:bodyPr/>
          <a:lstStyle/>
          <a:p>
            <a:pPr algn="ctr"/>
            <a:r>
              <a:rPr lang="ru-RU" altLang="ru-RU" sz="2800" b="1" smtClean="0"/>
              <a:t>Фальсифицированные пищевые продукты (в том числе биологически активные добавки), материалы и изделия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2250"/>
          </a:xfrm>
        </p:spPr>
        <p:txBody>
          <a:bodyPr/>
          <a:lstStyle/>
          <a:p>
            <a:r>
              <a:rPr lang="ru-RU" altLang="ru-RU" smtClean="0"/>
              <a:t>- </a:t>
            </a:r>
            <a:r>
              <a:rPr lang="ru-RU" altLang="ru-RU" sz="3200" smtClean="0"/>
              <a:t>пищевые продукты (в том числе биологически активные добавки), материалы и изделия, умышленно измененные (поддельные) и (или) имеющие скрытые свойства и качество, информация о которых является заведомо неполной или недостоверной.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3900488" cy="5626100"/>
          </a:xfrm>
        </p:spPr>
        <p:txBody>
          <a:bodyPr rtlCol="0">
            <a:normAutofit fontScale="55000" lnSpcReduction="20000"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потребителя от употребления фальсифицированной продукции:</a:t>
            </a:r>
            <a:endParaRPr lang="ru-RU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Экономические последствия (большие расходы за меньшее количество товара; покупка продукта, непригодного к употреблению, и т.п.).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Причинение физиологического вреда организму (появление нового заболевания, обострение имеющегося заболевания, генетические нарушения, формирование </a:t>
            </a:r>
            <a:r>
              <a:rPr lang="ru-RU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онкозаболеваний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т.п.).</a:t>
            </a:r>
          </a:p>
          <a:p>
            <a:pPr marL="9144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Моральный вред человеку (подавленное состояние, стресс, потеря веры в доброе, потеря веры в государство и т.п.).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4623DB-FB47-4DA3-A890-A6D1F644C4D8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  <a:cs typeface="Arial" charset="0"/>
              </a:rPr>
              <a:pPr eaLnBrk="1" hangingPunct="1"/>
              <a:t>24</a:t>
            </a:fld>
            <a:endParaRPr lang="en-US" altLang="en-US" smtClean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063"/>
            <a:ext cx="44291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500063"/>
            <a:ext cx="4129088" cy="5881687"/>
          </a:xfrm>
        </p:spPr>
        <p:txBody>
          <a:bodyPr rtlCol="0">
            <a:no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Риски для общества от употребления фальсифицированной продукции: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Риск утраты здоровья многими членами общества.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Снижается продолжительность жизни в обществе.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Увеличивается смертность от обострения хронических заболеваний 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Ухудшается структура питания за счет повышения удельного веса низкокачественных и малоценных продуктов, что в конечном счете влияет на ухудшение качества жизни общества в целом.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Снижается уровень доверия других государств и народов к обществу, где процветает фальсификация.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5278F5-AD57-4BBE-A5AA-836C96C0D8A2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  <a:cs typeface="Arial" charset="0"/>
              </a:rPr>
              <a:pPr eaLnBrk="1" hangingPunct="1"/>
              <a:t>25</a:t>
            </a:fld>
            <a:endParaRPr lang="en-US" altLang="en-US" smtClean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9700" name="Picture 4" descr="http://cdn1.vogue.com.tr/files/img/sq/17-08/17/-sisiliapiring-1502995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43576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064500" cy="1223962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800" dirty="0" smtClean="0">
                <a:solidFill>
                  <a:srgbClr val="FF0000"/>
                </a:solidFill>
              </a:rPr>
              <a:t>6. Органолептические показатели</a:t>
            </a:r>
            <a:r>
              <a:rPr lang="ru-RU" altLang="ru-RU" sz="54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smtClean="0"/>
              <a:t>– цвет, вкус, запах, внешний вид…</a:t>
            </a:r>
          </a:p>
        </p:txBody>
      </p:sp>
      <p:pic>
        <p:nvPicPr>
          <p:cNvPr id="30723" name="Picture 3" descr="сервиров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997200"/>
            <a:ext cx="2143125" cy="2143125"/>
          </a:xfrm>
        </p:spPr>
      </p:pic>
      <p:pic>
        <p:nvPicPr>
          <p:cNvPr id="30724" name="Picture 4" descr="серв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50038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Text Box 4"/>
          <p:cNvSpPr txBox="1">
            <a:spLocks noChangeArrowheads="1"/>
          </p:cNvSpPr>
          <p:nvPr/>
        </p:nvSpPr>
        <p:spPr bwMode="auto">
          <a:xfrm>
            <a:off x="1066800" y="98425"/>
            <a:ext cx="790257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9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2012-2020 – профилактика!</a:t>
            </a:r>
          </a:p>
        </p:txBody>
      </p:sp>
      <p:pic>
        <p:nvPicPr>
          <p:cNvPr id="31747" name="Picture 8" descr="C:\Users\Тест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4275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United_Nations_Cou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4500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>
            <a:fillRect/>
          </a:stretch>
        </p:blipFill>
        <p:spPr bwMode="auto">
          <a:xfrm>
            <a:off x="0" y="3357563"/>
            <a:ext cx="44275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5005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3722688" y="1338263"/>
            <a:ext cx="195262" cy="10445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/>
          <a:p>
            <a:pPr algn="ctr"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6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08962" cy="1431925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Нормативные документы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44675"/>
            <a:ext cx="75438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sz="2800" smtClean="0"/>
              <a:t>СанПиН 2.4.5.2409-08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/>
              <a:t>   «Санитарно-эпидемиологические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образования»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pic>
        <p:nvPicPr>
          <p:cNvPr id="32772" name="Picture 5" descr="http://10.dou.spb.ru/images/stolova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62400"/>
            <a:ext cx="29987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46248DF7-3762-4E82-895A-C326EF8BD2FE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29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ru-RU" sz="3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2950" name="Group 6"/>
          <p:cNvGraphicFramePr>
            <a:graphicFrameLocks noGrp="1"/>
          </p:cNvGraphicFramePr>
          <p:nvPr/>
        </p:nvGraphicFramePr>
        <p:xfrm>
          <a:off x="252413" y="549275"/>
          <a:ext cx="4248150" cy="6218238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621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РОССИЙСКАЯ АКАДЕМИЯ МЕДИЦИНСКИХ НАУК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НАУЧНО-ИССЛЕДОВАТЕЛЬСКИЙ ИНСТИТУТ ПИТАНИЯ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Н О Р М 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физиологических потребностей в энергии и пищевых веществах для различных групп населения Российской Федерации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МР 2.3.1.2432-08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Москва, 2008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4645025" y="549275"/>
            <a:ext cx="4464050" cy="6192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«Нормы физиологических потребностей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в энергии и пищевых веществах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для различных групп населения РФ»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являются государственным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нормативным документом,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определяющим величины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физиологически обоснованных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современной наукой о питании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норм потребления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незаменимых (эссенциальных)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пищевых веществ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 источников энергии,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адекватные уровни потребления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микронутриентов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 биологически активных веществ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с установленным физиологическим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действием.  </a:t>
            </a:r>
          </a:p>
        </p:txBody>
      </p:sp>
      <p:pic>
        <p:nvPicPr>
          <p:cNvPr id="33803" name="Рисунок 1" descr="ГУ-НИИ-питания-РАМ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1081088" cy="10033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200"/>
          </a:xfrm>
        </p:spPr>
        <p:txBody>
          <a:bodyPr/>
          <a:lstStyle/>
          <a:p>
            <a:pPr algn="ctr" eaLnBrk="1" hangingPunct="1"/>
            <a:endParaRPr lang="ru-RU" altLang="ru-RU" sz="2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Здоровый образ жизни </a:t>
            </a:r>
            <a:r>
              <a:rPr lang="ru-RU" dirty="0" smtClean="0"/>
              <a:t>как система складывается из трех основных взаимосвязанных и взаимозаменяемых элементов, </a:t>
            </a:r>
            <a:r>
              <a:rPr lang="ru-RU" b="1" dirty="0" smtClean="0"/>
              <a:t>трех культур: </a:t>
            </a:r>
            <a:r>
              <a:rPr lang="ru-RU" dirty="0" smtClean="0"/>
              <a:t>культуры питания, культуры движения и культуры эмоций.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В здоровом образе жизни </a:t>
            </a:r>
            <a:r>
              <a:rPr lang="ru-RU" b="1" dirty="0" smtClean="0"/>
              <a:t>питание является определяющим, системообразующим</a:t>
            </a:r>
            <a:r>
              <a:rPr lang="ru-RU" dirty="0" smtClean="0"/>
              <a:t>, так как оказывает положительное влияние на двигательную активность и на эмоциональную устойчивость.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10870" r="25783" b="6445"/>
          <a:stretch>
            <a:fillRect/>
          </a:stretch>
        </p:blipFill>
        <p:spPr bwMode="auto">
          <a:xfrm>
            <a:off x="4565650" y="0"/>
            <a:ext cx="45783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7263" r="7117" b="7947"/>
          <a:stretch>
            <a:fillRect/>
          </a:stretch>
        </p:blipFill>
        <p:spPr bwMode="auto">
          <a:xfrm>
            <a:off x="-30163" y="2060575"/>
            <a:ext cx="7092951" cy="42926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4204" r="85046" b="73839"/>
          <a:stretch>
            <a:fillRect/>
          </a:stretch>
        </p:blipFill>
        <p:spPr bwMode="auto">
          <a:xfrm>
            <a:off x="0" y="2205038"/>
            <a:ext cx="900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371600" y="2819400"/>
            <a:ext cx="3581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010400" y="1143000"/>
            <a:ext cx="15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1187450" y="3573463"/>
            <a:ext cx="6840538" cy="3019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Tx/>
              <a:buChar char="•"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Увеличение доли детей в возрасте 6 мес., находящихся на грудном вскармливании, - до 50% общего количества детей.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Снижение заболеваемости среди детей и подростков, связанных с питанием (анемия, недостаточность питания, ожирение, болезни органов пищеварения), - до 10%.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Повышение адекватной обеспеченности витаминами детей и взрослых - не менее чем на 70%.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Снижение распространенности ожирения и гипертонической болезни среди населения - на 30%, сахарного диабета - на 7%.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331913" y="5345113"/>
            <a:ext cx="7812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14287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23850" y="115888"/>
            <a:ext cx="856932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7993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chemeClr val="bg1"/>
                </a:solidFill>
                <a:latin typeface="Tahoma" pitchFamily="34" charset="0"/>
              </a:rPr>
              <a:t>Постановление Правительства Российской Федерации от 10.08.98. №917 и «О концепции государственной политики в области здорового питания населения РФ до 2005 года»</a:t>
            </a:r>
            <a:endParaRPr lang="ru-RU" altLang="ru-RU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79388" y="1916113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Законодательная база</a:t>
            </a:r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244792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2484438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Методическая база</a:t>
            </a: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4679950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701992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97155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565150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3419475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795655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4716463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Сырьевая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база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7092950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 на регламенты</a:t>
            </a:r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323850" y="3284538"/>
            <a:ext cx="8569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39750" y="3429000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smtClean="0">
                <a:solidFill>
                  <a:schemeClr val="bg1"/>
                </a:solidFill>
                <a:latin typeface="Tahoma" pitchFamily="34" charset="0"/>
              </a:rPr>
              <a:t>«Основы политики Российской Федерации в области здорового питания населения РФ на период 2020 гг»</a:t>
            </a:r>
            <a:endParaRPr lang="ru-RU" altLang="ru-RU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323850" y="4652963"/>
            <a:ext cx="792163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 rot="16200000">
            <a:off x="2382" y="5334793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1512888" y="4581525"/>
            <a:ext cx="74517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алиментарных заболеваний;</a:t>
            </a:r>
          </a:p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улучшение питания детского населения;</a:t>
            </a:r>
          </a:p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микронутриентной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недостаточности;</a:t>
            </a:r>
          </a:p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нарушений питания среди населения групп риска;</a:t>
            </a:r>
          </a:p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безопасность пищевых продуктов;</a:t>
            </a:r>
          </a:p>
          <a:p>
            <a:pPr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образование специалистов, населения в вопросах питания</a:t>
            </a:r>
          </a:p>
        </p:txBody>
      </p:sp>
      <p:sp>
        <p:nvSpPr>
          <p:cNvPr id="155672" name="AutoShape 24"/>
          <p:cNvSpPr>
            <a:spLocks/>
          </p:cNvSpPr>
          <p:nvPr/>
        </p:nvSpPr>
        <p:spPr bwMode="auto">
          <a:xfrm>
            <a:off x="1116013" y="4581525"/>
            <a:ext cx="360362" cy="2087563"/>
          </a:xfrm>
          <a:prstGeom prst="leftBrace">
            <a:avLst>
              <a:gd name="adj1" fmla="val 482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684213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497887" cy="1063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Основные принципы организации рационального питания в школах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773238"/>
            <a:ext cx="8208962" cy="4895850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Адекватная энергетическая ценность рационов, соответствующая </a:t>
            </a:r>
            <a:r>
              <a:rPr lang="ru-RU" altLang="ru-RU" sz="2400" dirty="0" err="1" smtClean="0"/>
              <a:t>энерготратам</a:t>
            </a:r>
            <a:r>
              <a:rPr lang="ru-RU" altLang="ru-RU" sz="2400" dirty="0" smtClean="0"/>
              <a:t> детей;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Сбалансированность рациона по всем заменимым и незаменимым пищевым факторам, включая белки и аминокислоты, пищевые жиры и жирные кислоты, различные классы углеводов, витамины, минеральные соли и микроэлементы;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Максимальное разнообразие рациона с включением в него всех групп продуктов;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Адекватная технологическая и кулинарная обработка продуктов и блюд, обеспечивающая их высокие вкусовые достоинства и сохранность исходной пищевой ценности;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Учет индивидуальных особенностей детей (в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непереносимость ими отдельных</a:t>
            </a:r>
            <a:r>
              <a:rPr lang="ru-RU" altLang="ru-RU" sz="2800" dirty="0" smtClean="0"/>
              <a:t> </a:t>
            </a:r>
            <a:r>
              <a:rPr lang="ru-RU" altLang="ru-RU" sz="2400" dirty="0" smtClean="0"/>
              <a:t>продуктов и блюд)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804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Обеспечение санитарно-гигиенической безопасности питания, включая соблюдение всех санитарных требований к состоянию пищеблока, поставляемым продуктам питания, их транспортировке, хранению, приготовлению и раздаче блюд.</a:t>
            </a:r>
          </a:p>
          <a:p>
            <a:pPr eaLnBrk="1" hangingPunct="1">
              <a:lnSpc>
                <a:spcPct val="90000"/>
              </a:lnSpc>
            </a:pPr>
            <a:endParaRPr lang="ru-RU" altLang="ru-RU" sz="29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Школьные рационы должны быть дифференцированы  по своей энергетической ценности и содержанию основных пищевых веществ для двух возрастных групп: 7-10 и 11-17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dirty="0" smtClean="0"/>
              <a:t>Качественный состав рациона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Рацион питания школьников</a:t>
            </a:r>
            <a:r>
              <a:rPr lang="ru-RU" altLang="ru-RU" sz="2800" i="1" dirty="0" smtClean="0"/>
              <a:t> </a:t>
            </a:r>
            <a:r>
              <a:rPr lang="ru-RU" altLang="ru-RU" sz="2800" dirty="0" smtClean="0"/>
              <a:t>должен включать все основные группы продуктов, а именно — мясо и мясопродукты, рыбу и рыбопродукты, молоко, молочные продукты, яйца, пищевые жиры, овощи и фрукты, хлеб и хлебобулочные изделия, крупы, макаронные изделия и бобовые, сахар и кондитерские изделия.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92150"/>
            <a:ext cx="7543800" cy="54038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Ежедневно в меню следует включать мясо, молоко, кисломолочные продукты, сливочное и растительное масло, хлеб ржаной и пшеничный, сметану, картофель, крупы, соки, сахар, соль, свежие фрукты (либо сухофрукты) и овощи. </a:t>
            </a:r>
          </a:p>
          <a:p>
            <a:pPr eaLnBrk="1" hangingPunct="1">
              <a:defRPr/>
            </a:pPr>
            <a:r>
              <a:rPr lang="ru-RU" altLang="ru-RU" sz="2800" dirty="0" smtClean="0"/>
              <a:t>Рыбу, яйца, сыр, творог рекомендуется включать 2-3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altLang="ru-RU" sz="2800" dirty="0" smtClean="0"/>
              <a:t>раза в неделю.</a:t>
            </a:r>
          </a:p>
        </p:txBody>
      </p:sp>
      <p:pic>
        <p:nvPicPr>
          <p:cNvPr id="39939" name="Picture 5" descr="http://prosummerdiets.ru/hevenevo/pic782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35400"/>
            <a:ext cx="37560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142287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Мясо, мясопродукты, рыба</a:t>
            </a:r>
            <a:r>
              <a:rPr lang="ru-RU" altLang="ru-RU" sz="2800" smtClean="0"/>
              <a:t> являются основными источниками высококачественных животных белков.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Из мяса предпочтительнее использовать нежирную говядину или телятину, крольчатину, курицу, индейку.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Ограниченно можно вводить субпродукты (почки, печень, сердце и др.), которые служат источником не только полноценного белка, но и железа, витаминов В6, В12</a:t>
            </a:r>
            <a:r>
              <a:rPr lang="ru-RU" altLang="ru-RU" sz="2800" i="1" smtClean="0"/>
              <a:t> </a:t>
            </a:r>
            <a:r>
              <a:rPr lang="ru-RU" altLang="ru-RU" sz="2800" smtClean="0"/>
              <a:t>и др. </a:t>
            </a:r>
          </a:p>
        </p:txBody>
      </p:sp>
      <p:pic>
        <p:nvPicPr>
          <p:cNvPr id="40963" name="Picture 5" descr="http://1.bp.blogspot.com/-wvIzVnlyVHg/VlghcT8UzPI/AAAAAAAAI0k/db7CbTwNuLo/s1600/d063d8b7c1471349d2847c26ce4e4d8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i="1" smtClean="0"/>
              <a:t>Молоко и молочные продукты</a:t>
            </a:r>
            <a:r>
              <a:rPr lang="ru-RU" altLang="ru-RU" sz="2800" smtClean="0"/>
              <a:t> являются источником белка, липидов, легкоусвояемого кальция, витамина группы 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Суточная потребность в молоке составляет 550 – 600 мл.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Чрезвычайно важно ежедневно вводить в рацион кефир, йогурт, ряженку и другие кисломолочные продукты.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В рацион школьников должны включаться хлеб, макаронные изделия, крупы, особенно гречневая и овсяная, обеспечивающие детей углеводами (преимущественно крахмалом).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800" dirty="0"/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Крупы являются источником клетчатки (особенно гречневая и овсяная), витаминов группы В, РР, Е, минеральными веществами </a:t>
            </a:r>
            <a:r>
              <a:rPr lang="en-US" altLang="ru-RU" sz="2800" dirty="0" smtClean="0"/>
              <a:t>Fe</a:t>
            </a:r>
            <a:r>
              <a:rPr lang="ru-RU" altLang="ru-RU" sz="2800" dirty="0" smtClean="0"/>
              <a:t>, </a:t>
            </a:r>
            <a:r>
              <a:rPr lang="en-US" altLang="ru-RU" sz="2800" dirty="0" smtClean="0"/>
              <a:t>Mg</a:t>
            </a:r>
            <a:r>
              <a:rPr lang="ru-RU" alt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07085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i="1" smtClean="0"/>
              <a:t>   Пищевые жиры.</a:t>
            </a:r>
            <a:r>
              <a:rPr lang="ru-RU" altLang="ru-RU" sz="2400" smtClean="0"/>
              <a:t> В питании должны включаться жиры в виде сливочного масла (20—50 г), сметаны (5-15 г), растительных масел (подсолнечного, кукурузного и др. — 8-10 г для дошкольников).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Растительное масло следует использовать как приправу к салатам, винегретам и т.п., а сливочное — для приготовления бутербродов, заправки блюд.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Для обжаривания продуктов лучше всего использовать топленое или сливочное масло, а при отсутствии такой возможности — смесь сливочного и растительного масла.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Маргарин не используется, так как он содержит транс-изомеры жирных кислот.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Показатель заболеваемости болезнями органов пищеварения среди детей и подростков в Забайкальском крае в 2016 году составил 7383,95 на 10 тыс. населения, что выше на 3,6% в сравнении с показателями по РФ (7128,4).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 сравнению с 2012 годом уровень заболеваемости болезнями органов пищеварения среди подростков увеличился на 27,7%, среди детей снизился на 20,7%.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7926387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i="1" dirty="0" smtClean="0"/>
              <a:t>Овощи, фрукты и плодоовощные соки</a:t>
            </a:r>
            <a:r>
              <a:rPr lang="ru-RU" altLang="ru-RU" sz="2800" dirty="0" smtClean="0"/>
              <a:t> необходимо включать в рацион, как источники простых и сложных углеводов.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altLang="ru-RU" sz="2800" dirty="0" smtClean="0"/>
              <a:t>Школьники должны получать ежедневно  188 г картофеля и 280-320 овощей (капуста, огурцы, помидоры, морковь, свекла, редис, зелень и др.) в виде салатов, винегретов, овощных супов, пюре, запеканок и др.; 185 г фруктов и ягод в виде свежих плодов (яблоки, груши, вишни, сливы, черешня, малина, клубника, виноград) и 200 г различных плодоовощных соков — особенно с мякотью (яблочный, сливовый, абрикосовый, персиковый, томатный и др.). Также можно включать в рацион сухофрукты 15-20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3200" smtClean="0"/>
              <a:t>В рацион можно включать в небольшом количестве кондитерские изделия, содержащие легкоусвояемые углеводы (пастила, мармелад, карамель, пряники, печенье).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142287" cy="431958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Детям школьного возраста необходимо ограничивать или исключать продукты, содержащие облигатные аллергены, эфирные масла (лук, чеснок), значительное количество соли и жира (сардельки, сосиски, копченые колбасы, закусочные консервы, жирные сорта говядины, баранины и свинины, гусь, утка), некоторые специи (черный перец, хрен, горчица), кофе, крепкий какао, чай.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187450" y="471488"/>
            <a:ext cx="7056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rial" charset="0"/>
                <a:cs typeface="Times New Roman" pitchFamily="18" charset="0"/>
              </a:rPr>
              <a:t>Типовые режимы питания школьников </a:t>
            </a:r>
            <a:endParaRPr lang="ru-RU" altLang="ru-RU" sz="2400">
              <a:latin typeface="Arial" charset="0"/>
            </a:endParaRPr>
          </a:p>
          <a:p>
            <a:pPr algn="ctr"/>
            <a:r>
              <a:rPr lang="ru-RU" altLang="ru-RU" sz="2400" b="1">
                <a:latin typeface="Arial" charset="0"/>
                <a:cs typeface="Times New Roman" pitchFamily="18" charset="0"/>
              </a:rPr>
              <a:t>при обучении в первую и вторую смены</a:t>
            </a:r>
            <a:endParaRPr lang="ru-RU" altLang="ru-RU" sz="2400">
              <a:latin typeface="Arial" charset="0"/>
            </a:endParaRPr>
          </a:p>
        </p:txBody>
      </p:sp>
      <p:graphicFrame>
        <p:nvGraphicFramePr>
          <p:cNvPr id="65602" name="Group 66"/>
          <p:cNvGraphicFramePr>
            <a:graphicFrameLocks noGrp="1"/>
          </p:cNvGraphicFramePr>
          <p:nvPr/>
        </p:nvGraphicFramePr>
        <p:xfrm>
          <a:off x="971550" y="1916113"/>
          <a:ext cx="7664450" cy="4313237"/>
        </p:xfrm>
        <a:graphic>
          <a:graphicData uri="http://schemas.openxmlformats.org/drawingml/2006/table">
            <a:tbl>
              <a:tblPr/>
              <a:tblGrid>
                <a:gridCol w="1676400"/>
                <a:gridCol w="2384425"/>
                <a:gridCol w="3603625"/>
              </a:tblGrid>
              <a:tr h="838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 приема пищи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и место питания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7.30 – 8.00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 – 11.00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 – 13.00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 – 19.30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дома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Горячий завтрак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дома или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дома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 – 8.30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 – 13.00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16.00 – 16.30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19.30 – 20.00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дома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дома (перед уходом в школу)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Горячее питание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дома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" name="Rectangle 204"/>
          <p:cNvSpPr>
            <a:spLocks noChangeArrowheads="1"/>
          </p:cNvSpPr>
          <p:nvPr/>
        </p:nvSpPr>
        <p:spPr bwMode="auto">
          <a:xfrm>
            <a:off x="684213" y="-557213"/>
            <a:ext cx="8135937" cy="28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 smtClean="0"/>
              <a:t>Распределение </a:t>
            </a:r>
            <a:r>
              <a:rPr lang="ru-RU" sz="2000" dirty="0"/>
              <a:t>в процентном отношении потребления пищевых веществ и энергии по приемам пищи обучающихся в образовательных учреждениях </a:t>
            </a:r>
            <a:r>
              <a:rPr lang="ru-RU" altLang="ru-RU" sz="2000" b="1" dirty="0" smtClean="0">
                <a:latin typeface="Tahoma" pitchFamily="34" charset="0"/>
              </a:rPr>
              <a:t>(</a:t>
            </a:r>
            <a:r>
              <a:rPr lang="ru-RU" sz="2000" dirty="0"/>
              <a:t>СанПиН </a:t>
            </a:r>
            <a:r>
              <a:rPr lang="ru-RU" sz="2000" dirty="0" smtClean="0"/>
              <a:t>2.4.5.2409-08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algn="ctr">
              <a:defRPr/>
            </a:pPr>
            <a:endParaRPr lang="ru-RU" alt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alt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49555" name="Group 403"/>
          <p:cNvGraphicFramePr>
            <a:graphicFrameLocks noGrp="1"/>
          </p:cNvGraphicFramePr>
          <p:nvPr/>
        </p:nvGraphicFramePr>
        <p:xfrm>
          <a:off x="971550" y="1916113"/>
          <a:ext cx="7416800" cy="3957637"/>
        </p:xfrm>
        <a:graphic>
          <a:graphicData uri="http://schemas.openxmlformats.org/drawingml/2006/table">
            <a:tbl>
              <a:tblPr/>
              <a:tblGrid>
                <a:gridCol w="3708400"/>
                <a:gridCol w="3708400"/>
              </a:tblGrid>
              <a:tr h="1080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Прием пищи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Доля суточной потребности в пищевых веществах и энергии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Завтрак в школе (первая смена)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20 - 25%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Обед в школе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30 - 35%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Полдник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60 - 70%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75" name="Rectangle 401"/>
          <p:cNvSpPr>
            <a:spLocks noChangeArrowheads="1"/>
          </p:cNvSpPr>
          <p:nvPr/>
        </p:nvSpPr>
        <p:spPr bwMode="auto">
          <a:xfrm>
            <a:off x="900113" y="6445250"/>
            <a:ext cx="799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endParaRPr lang="ru-RU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65175"/>
            <a:ext cx="8893175" cy="647700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НАИБОЛЕЕ РАСПРОСТРАНЕННЫЕ </a:t>
            </a:r>
            <a:r>
              <a:rPr lang="en-US" altLang="ru-RU" sz="2400" b="1" dirty="0" smtClean="0">
                <a:solidFill>
                  <a:schemeClr val="tx1"/>
                </a:solidFill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</a:rPr>
            </a:br>
            <a:r>
              <a:rPr lang="en-US" altLang="ru-RU" sz="2400" b="1" dirty="0" smtClean="0">
                <a:solidFill>
                  <a:schemeClr val="tx1"/>
                </a:solidFill>
              </a:rPr>
              <a:t>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АРУШЕНИЯ  В ОРГАНИЗАЦИИ ПИТАНИЯ В ШКОЛАХ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875"/>
            <a:ext cx="8243887" cy="5445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000" b="1" smtClean="0"/>
              <a:t>I.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НЕУДОВЛЕТВОРИТЕЛЬНАЯ ОРГАНИЗАЦИЯ СНАБЖЕНИЯ ПИЩЕБЛОКОВ ПРОДУКТАМИ ПИТАНИЯ;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НИЗКАЯ КВАЛИФИКАЦИЯ ПЕРСОНАЛА ПИЩЕБЛОКОВ;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НЕУДОВЛЕТВОРИТЕЛЬНАЯ ОСНАЩЕННОСТЬ ПИЩЕБЛОКОВ ТЕХНОЛОГИЧЕСКИМ И ХОЛОДИЛЬНЫМ ОБОРУДОВАНИЕМ И КУХОННЫМ ИНВЕНТАРЕМ;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НЕДОСТАТОЧНОЕ ЧИСЛО ПОСАДОЧНЫХ МЕСТ В ШКОЛЬНЫХ СТОЛОВЫХ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900" smtClean="0"/>
              <a:t>II.</a:t>
            </a:r>
            <a:endParaRPr lang="ru-RU" altLang="ru-RU" sz="190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НАРУШЕНИЯ ПРИНЦИПОВ СОСТАВЛЕНИЯ МЕНЮ, СОПРЯЖЕННЫЕ С НАРУШЕНИЕМ ПИЩЕВОЙ ЦЕННОСТИ РАЦИОНОВ;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НАРУШЕНИЯ РЕЖИМА ПИТАНИЯ;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НЕДОСТАТОЧНЫЙ ОХВАТ ГОРЯЧИМ ПИТАНИЕМ, ОСОБЕННО ШКОЛЬНИКОВ СРЕДНИХ И СТАРШИХ КЛАССОВ;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НЕУДОВЛЕТВОРИТЕЛЬНЫЙ АССОРТИМЕНТ ПРОДУКТОВ ПИТАНИЯ В ШКОЛЬНЫХ БУФЕТАХ;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НЕВЫСОКИЕ ОРГАНОЛЕПТИЧЕСКИЕ СВОЙСТВА БЛЮД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260350"/>
            <a:ext cx="8280400" cy="8651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/>
              <a:t>Основные отклонения от принципов оптимального питания современных школьников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7325" y="1557338"/>
            <a:ext cx="2520950" cy="9255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b="1">
                <a:latin typeface="Arial" charset="0"/>
              </a:rPr>
              <a:t>Ограниченное потребление молока</a:t>
            </a:r>
            <a:endParaRPr lang="ru-RU" altLang="ru-RU"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2376488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остеопороза , кариеса,          задержка роста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916238" y="1412875"/>
            <a:ext cx="2879725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Недостаточное потребление фруктов и овощей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11863" y="1412875"/>
            <a:ext cx="2952750" cy="20240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Избыточное потребление продуктов с высоким содержанием соли (колбасы, соленые сухарики, </a:t>
            </a:r>
            <a:r>
              <a:rPr lang="en-US" altLang="ru-RU" b="1">
                <a:latin typeface="Arial" charset="0"/>
              </a:rPr>
              <a:t>fast-foods</a:t>
            </a:r>
            <a:r>
              <a:rPr lang="ru-RU" altLang="ru-RU" b="1">
                <a:latin typeface="Arial" charset="0"/>
              </a:rPr>
              <a:t>, консервы и др.)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203575" y="5013325"/>
            <a:ext cx="23749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Нарушения иммунного ответа, функций ЖКТ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916238" y="2708275"/>
            <a:ext cx="273685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флавоноидов, витамина С, каротиноидов,          пищевых волокон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1403350" y="1125538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4284663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284663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732588" y="10525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7524750" y="36449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4356100" y="46529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903913" y="5445125"/>
            <a:ext cx="3240087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гипертонической болезни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50825" y="3284538"/>
            <a:ext cx="244792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кальция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227763" y="4149725"/>
            <a:ext cx="273685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Повышенное потребление натрия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>
            <a:off x="1403350" y="43656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7524750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1403350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260350"/>
            <a:ext cx="8280400" cy="792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/>
              <a:t>Основные отклонения от принципов оптимального питания современных школьников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2735263" cy="20240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b="1">
                <a:latin typeface="Arial" charset="0"/>
              </a:rPr>
              <a:t>Избыточное потребление продуктов с высоким содержанием насыщенных жиров (жирное мясо, конд. изделия)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22263" y="5589588"/>
            <a:ext cx="2378075" cy="6508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атеросклероза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084888" y="1484313"/>
            <a:ext cx="28797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Недостаточное потребление рыбы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87675" y="1773238"/>
            <a:ext cx="2952750" cy="1474787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Ограниченное потребление кисломолочных и пробиотических продуктов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23749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снижения эффективности обучения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227763" y="2781300"/>
            <a:ext cx="273685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</a:t>
            </a:r>
            <a:r>
              <a:rPr lang="en-US" altLang="ru-RU" b="1">
                <a:latin typeface="Times New Roman" pitchFamily="18" charset="0"/>
              </a:rPr>
              <a:t>W</a:t>
            </a:r>
            <a:r>
              <a:rPr lang="ru-RU" altLang="ru-RU" b="1">
                <a:latin typeface="Times New Roman" pitchFamily="18" charset="0"/>
              </a:rPr>
              <a:t>-3 ПНЖК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1476375" y="10525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4284663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284663" y="112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6732588" y="10525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7451725" y="22050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4356100" y="4868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3240087" cy="925512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патологии ЖКТ и нарушений иммунного ответа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50825" y="4005263"/>
            <a:ext cx="2520950" cy="12001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Повышенное потребление насыщенных жиров и холестерина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059113" y="3860800"/>
            <a:ext cx="2736850" cy="925513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пробиотиков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140335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7451725" y="3860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1403350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692150"/>
            <a:ext cx="8497887" cy="1008063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800" b="1" dirty="0" smtClean="0"/>
              <a:t>Отрицательные свойства продуктов </a:t>
            </a:r>
            <a:br>
              <a:rPr lang="ru-RU" altLang="ru-RU" sz="3800" b="1" dirty="0" smtClean="0"/>
            </a:br>
            <a:r>
              <a:rPr lang="ru-RU" altLang="ru-RU" sz="3800" b="1" dirty="0" smtClean="0"/>
              <a:t>типа </a:t>
            </a:r>
            <a:r>
              <a:rPr lang="en-US" altLang="ru-RU" sz="3800" b="1" dirty="0" smtClean="0"/>
              <a:t>Fast-foods</a:t>
            </a:r>
            <a:r>
              <a:rPr lang="ru-RU" altLang="ru-RU" sz="3800" b="1" dirty="0" smtClean="0"/>
              <a:t>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276475"/>
            <a:ext cx="8353425" cy="367347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2438" indent="-276225" eaLnBrk="1" hangingPunct="1"/>
            <a:r>
              <a:rPr lang="ru-RU" altLang="ru-RU" sz="2800" smtClean="0"/>
              <a:t>Высокая энергетическая ценность;</a:t>
            </a:r>
          </a:p>
          <a:p>
            <a:pPr marL="452438" indent="-276225" eaLnBrk="1" hangingPunct="1"/>
            <a:r>
              <a:rPr lang="ru-RU" altLang="ru-RU" sz="2800" smtClean="0"/>
              <a:t>Высокое содержание насыщенных жиров;</a:t>
            </a:r>
          </a:p>
          <a:p>
            <a:pPr marL="452438" indent="-276225" eaLnBrk="1" hangingPunct="1"/>
            <a:r>
              <a:rPr lang="ru-RU" altLang="ru-RU" sz="2800" smtClean="0"/>
              <a:t>Высокое содержание поваренной соли;</a:t>
            </a:r>
          </a:p>
          <a:p>
            <a:pPr marL="452438" indent="-276225" eaLnBrk="1" hangingPunct="1"/>
            <a:r>
              <a:rPr lang="ru-RU" altLang="ru-RU" sz="2800" smtClean="0"/>
              <a:t>Наличие продуктов перекисного окисления жиров, меланоидинов, акриламидов и других соединений, оказывающих раздражающее действие на слизистую желудка и кишечника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281987" cy="100806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Негативные эффекты частого потребления продуктов типа </a:t>
            </a:r>
            <a:r>
              <a:rPr lang="en-US" altLang="ru-RU" sz="2800" b="1" dirty="0" smtClean="0"/>
              <a:t>Fast-foods</a:t>
            </a:r>
            <a:endParaRPr lang="ru-RU" altLang="ru-RU" sz="2800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6016625" cy="26416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Повышение калорийности рациона;</a:t>
            </a:r>
            <a:endParaRPr lang="en-US" altLang="ru-RU" sz="2400" smtClean="0"/>
          </a:p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Повышенное потребление соли и жира;</a:t>
            </a:r>
          </a:p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Раздражающее действие на слизистую ЖКТ</a:t>
            </a:r>
          </a:p>
        </p:txBody>
      </p:sp>
      <p:pic>
        <p:nvPicPr>
          <p:cNvPr id="54276" name="Picture 4" descr="Картинка 30 из 199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7075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064500" cy="6192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/>
              <a:t>   </a:t>
            </a:r>
            <a:r>
              <a:rPr lang="ru-RU" altLang="ru-RU" b="1" smtClean="0"/>
              <a:t>Питание -</a:t>
            </a:r>
            <a:r>
              <a:rPr lang="ru-RU" altLang="ru-RU" smtClean="0"/>
              <a:t> фактор, играющий важную роль в обеспечении нормального роста, развития и способствующий эффективному обучению детей и подростков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b="1" smtClean="0"/>
              <a:t>Рациональное питание</a:t>
            </a:r>
            <a:r>
              <a:rPr lang="ru-RU" altLang="ru-RU" smtClean="0"/>
              <a:t> детей является необходимым условием обеспечения здоровья подрастающего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поколения</a:t>
            </a:r>
          </a:p>
        </p:txBody>
      </p:sp>
      <p:pic>
        <p:nvPicPr>
          <p:cNvPr id="9219" name="Picture 4" descr="1b45a3706b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53276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36725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2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55299" name="Picture 3" descr="сервиров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6048375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200400" y="2286000"/>
            <a:ext cx="2971800" cy="20574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нерациональное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питание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180975" y="-22225"/>
            <a:ext cx="93249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задержка роста и развития</a:t>
            </a:r>
            <a:r>
              <a:rPr lang="ru-RU" altLang="ru-RU" sz="2300" b="1" dirty="0" smtClean="0">
                <a:latin typeface="Arial" charset="0"/>
              </a:rPr>
              <a:t>,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гипотрофия, анемия, кариес, гипотиреоз, </a:t>
            </a:r>
            <a:endParaRPr lang="ru-RU" altLang="ru-RU" sz="2300" b="1" dirty="0" smtClean="0">
              <a:latin typeface="Arial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снижение иммунного статуса</a:t>
            </a:r>
            <a:r>
              <a:rPr lang="ru-RU" altLang="ru-RU" sz="2300" b="1" dirty="0" smtClean="0">
                <a:latin typeface="Arial" charset="0"/>
              </a:rPr>
              <a:t>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дискинезии кишечника и желчевыводящих путей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59538" y="2276475"/>
            <a:ext cx="23542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err="1" smtClean="0"/>
              <a:t>неудовлетво</a:t>
            </a:r>
            <a:r>
              <a:rPr lang="ru-RU" altLang="ru-RU" sz="2400" b="1" u="sng" dirty="0" smtClean="0"/>
              <a:t>-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err="1" smtClean="0"/>
              <a:t>рительное</a:t>
            </a:r>
            <a:endParaRPr lang="ru-RU" altLang="ru-RU" sz="2400" b="1" u="sng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smtClean="0"/>
              <a:t>качество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5250" y="2509838"/>
            <a:ext cx="31257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smtClean="0"/>
              <a:t>контаминация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altLang="ru-RU" sz="2400" b="1" u="sng" smtClean="0"/>
          </a:p>
          <a:p>
            <a:pPr algn="ctr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кишечные инфекции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гепатиты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токсикозы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05200" y="1981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5500688" y="1981200"/>
            <a:ext cx="2905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6172200" y="2667000"/>
            <a:ext cx="60960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6670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173788" y="3792538"/>
            <a:ext cx="2590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поражение</a:t>
            </a: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слизистых ЖКТ,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печени,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почек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467600" y="33210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779838" y="1628775"/>
            <a:ext cx="2114550" cy="255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 е ф и ц и т 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00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3505200" y="4343400"/>
            <a:ext cx="2343150" cy="466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 з б ы т о к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46263" y="5475288"/>
            <a:ext cx="54038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ожирение, нарушение функций ЖКТ,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гипертоническая болезнь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600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424862" cy="12239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ОСНОВНЫЕ АЛИМЕНТАРНО-ЗАВИСИМЫЕ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ЗАБОЛЕВАНИЯ У СОВРЕМЕННЫХ ШКОЛЬНИКОВ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3024188" cy="4608512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Болезни желудочно-кишечного тракта</a:t>
            </a: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r>
              <a:rPr lang="ru-RU" altLang="ru-RU" sz="2400" smtClean="0"/>
              <a:t>Ожирение и другие болезни обмена веществ</a:t>
            </a:r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8175" y="1844675"/>
            <a:ext cx="4695825" cy="45370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Нарушения режима питания, острая, соленая, жареная (особенно во фритюре) пища, специи, дефицит микронутриентов</a:t>
            </a:r>
            <a:r>
              <a:rPr lang="ru-RU" altLang="ru-RU" sz="2400" smtClean="0">
                <a:solidFill>
                  <a:srgbClr val="A50021"/>
                </a:solidFill>
              </a:rPr>
              <a:t> </a:t>
            </a:r>
          </a:p>
          <a:p>
            <a:pPr algn="just"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algn="just" eaLnBrk="1" hangingPunct="1"/>
            <a:r>
              <a:rPr lang="ru-RU" altLang="ru-RU" sz="2400" smtClean="0"/>
              <a:t>избыточная калорийность рациона, избыточное потребление легкоусвояемых углеводов, безалкогольных</a:t>
            </a:r>
            <a:r>
              <a:rPr lang="ru-RU" altLang="ru-RU" sz="2800" smtClean="0"/>
              <a:t> </a:t>
            </a:r>
            <a:r>
              <a:rPr lang="ru-RU" altLang="ru-RU" sz="2400" smtClean="0"/>
              <a:t>напитков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98463"/>
            <a:ext cx="8351837" cy="869950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 smtClean="0"/>
              <a:t>ОСНОВНЫЕ АЛИМЕНТАРНО-ЗАВИСИМЫЕ ЗАБОЛЕВАНИЯ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У СОВРЕМЕННЫХ ШКОЛЬНИКОВ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2971800" cy="4608512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Кариес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Анемии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Гипотиреоз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Остеопороз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иммунного ответа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6563" y="1773238"/>
            <a:ext cx="4897437" cy="5084762"/>
          </a:xfrm>
        </p:spPr>
        <p:txBody>
          <a:bodyPr/>
          <a:lstStyle/>
          <a:p>
            <a:pPr eaLnBrk="1" hangingPunct="1"/>
            <a:r>
              <a:rPr lang="ru-RU" altLang="ru-RU" sz="2500" smtClean="0"/>
              <a:t>дефицит фтора, кальция, избыток сахара и сладостей</a:t>
            </a:r>
          </a:p>
          <a:p>
            <a:pPr eaLnBrk="1" hangingPunct="1"/>
            <a:r>
              <a:rPr lang="ru-RU" altLang="ru-RU" sz="2500" smtClean="0"/>
              <a:t>дефицит железа, меди, витаминов А, С, В</a:t>
            </a:r>
            <a:r>
              <a:rPr lang="ru-RU" altLang="ru-RU" sz="2500" baseline="-25000" smtClean="0"/>
              <a:t>6</a:t>
            </a:r>
            <a:r>
              <a:rPr lang="ru-RU" altLang="ru-RU" sz="2500" smtClean="0"/>
              <a:t>, белка</a:t>
            </a:r>
          </a:p>
          <a:p>
            <a:pPr algn="just" eaLnBrk="1" hangingPunct="1"/>
            <a:r>
              <a:rPr lang="ru-RU" altLang="ru-RU" sz="2500" smtClean="0"/>
              <a:t>дефицит йода</a:t>
            </a:r>
          </a:p>
          <a:p>
            <a:pPr algn="just" eaLnBrk="1" hangingPunct="1"/>
            <a:endParaRPr lang="ru-RU" altLang="ru-RU" sz="1800" smtClean="0"/>
          </a:p>
          <a:p>
            <a:pPr algn="just" eaLnBrk="1" hangingPunct="1"/>
            <a:r>
              <a:rPr lang="ru-RU" altLang="ru-RU" sz="2500" smtClean="0"/>
              <a:t>дефицит кальция</a:t>
            </a:r>
          </a:p>
          <a:p>
            <a:pPr algn="just" eaLnBrk="1" hangingPunct="1"/>
            <a:endParaRPr lang="ru-RU" altLang="ru-RU" sz="1800" smtClean="0"/>
          </a:p>
          <a:p>
            <a:pPr eaLnBrk="1" hangingPunct="1"/>
            <a:r>
              <a:rPr lang="ru-RU" altLang="ru-RU" sz="2500" smtClean="0"/>
              <a:t>дефицит витаминов А, Е, С, микроэлементов цинка, селена</a:t>
            </a:r>
          </a:p>
          <a:p>
            <a:pPr eaLnBrk="1" hangingPunct="1"/>
            <a:endParaRPr lang="ru-RU" altLang="ru-RU" sz="2500" smtClean="0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ph type="tbl" idx="4294967295"/>
          </p:nvPr>
        </p:nvGraphicFramePr>
        <p:xfrm>
          <a:off x="8934450" y="6413500"/>
          <a:ext cx="209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Документ" r:id="rId3" imgW="219456" imgH="569976" progId="Word.Document.8">
                  <p:embed/>
                </p:oleObj>
              </mc:Choice>
              <mc:Fallback>
                <p:oleObj name="Документ" r:id="rId3" imgW="219456" imgH="56997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450" y="6413500"/>
                        <a:ext cx="209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CAC8950-EE70-47ED-B78A-F8E707DF8B01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9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12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8640762" cy="15541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Пищевое поведение – необходимо формировать, воспитывать!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У медиков, родителей, воспитателей и педагогов должен быть единый подход</a:t>
            </a:r>
          </a:p>
        </p:txBody>
      </p:sp>
      <p:pic>
        <p:nvPicPr>
          <p:cNvPr id="13316" name="Picture 13" descr="пицца дев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3276600" cy="434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-36513" y="2565400"/>
            <a:ext cx="6015038" cy="409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Привычка правильно питаться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должна формироваться с рождения;</a:t>
            </a:r>
          </a:p>
          <a:p>
            <a:pPr>
              <a:buFont typeface="Wingdings" pitchFamily="2" charset="2"/>
              <a:buNone/>
              <a:defRPr/>
            </a:pPr>
            <a:endParaRPr lang="ru-RU" alt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Учет современных условий жизни;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Борьба с вредными привычками –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трудная задача;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Устранение газированных сладких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напитков, фаст-</a:t>
            </a:r>
            <a:r>
              <a:rPr lang="ru-RU" altLang="ru-RU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фуда</a:t>
            </a: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производимых транснациональными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компаниями.</a:t>
            </a:r>
            <a:endParaRPr lang="ru-RU" altLang="ru-RU" sz="26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1375</TotalTime>
  <Words>2103</Words>
  <Application>Microsoft Office PowerPoint</Application>
  <PresentationFormat>Экран (4:3)</PresentationFormat>
  <Paragraphs>382</Paragraphs>
  <Slides>50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4" baseType="lpstr">
      <vt:lpstr>Tahoma</vt:lpstr>
      <vt:lpstr>Arial</vt:lpstr>
      <vt:lpstr>Calibri</vt:lpstr>
      <vt:lpstr>Constantia</vt:lpstr>
      <vt:lpstr>Wingdings 2</vt:lpstr>
      <vt:lpstr>Wingdings</vt:lpstr>
      <vt:lpstr>Times New Roman</vt:lpstr>
      <vt:lpstr>Arial Unicode MS</vt:lpstr>
      <vt:lpstr>Georgia</vt:lpstr>
      <vt:lpstr>Garamond</vt:lpstr>
      <vt:lpstr>Franklin Gothic Book</vt:lpstr>
      <vt:lpstr>Lucida Sans Unicode</vt:lpstr>
      <vt:lpstr>Поток</vt:lpstr>
      <vt:lpstr>Документ Microsoft Word</vt:lpstr>
      <vt:lpstr>Питание 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АЛИМЕНТАРНО-ЗАВИСИМЫЕ ЗАБОЛЕВАНИЯ У СОВРЕМЕННЫХ ШКОЛЬНИКОВ</vt:lpstr>
      <vt:lpstr>ОСНОВНЫЕ АЛИМЕНТАРНО-ЗАВИСИМЫЕ ЗАБОЛЕВАНИЯ  У СОВРЕМЕННЫХ ШКОЛЬНИКОВ</vt:lpstr>
      <vt:lpstr>Пищевое поведение – необходимо формировать, воспитывать!  У медиков, родителей, воспитателей и педагогов должен быть единый подход</vt:lpstr>
      <vt:lpstr>Специальными исследованиями установлено, что вне детских учреждений режим питания детей не соблюдается в каждой третьей семье</vt:lpstr>
      <vt:lpstr>Презентация PowerPoint</vt:lpstr>
      <vt:lpstr>Презентация PowerPoint</vt:lpstr>
      <vt:lpstr>Принципы рационального питания</vt:lpstr>
      <vt:lpstr>1. Принцип количественной адекватности</vt:lpstr>
      <vt:lpstr>2. Принцип качественной адекватности</vt:lpstr>
      <vt:lpstr>Презентация PowerPoint</vt:lpstr>
      <vt:lpstr>Презентация PowerPoint</vt:lpstr>
      <vt:lpstr>Формула сбалансированности</vt:lpstr>
      <vt:lpstr>4. Режим питания</vt:lpstr>
      <vt:lpstr>5. Безопасность – отсутствие в продуктах питания токсичных веществ микробной и немикробной этиологии.</vt:lpstr>
      <vt:lpstr>Пищевые продукты, несоответствующие требованиям ТР ТС, внесенные в ГИР ЗПП  9 мес. 2018 и 9 мес. 2019</vt:lpstr>
      <vt:lpstr>Презентация PowerPoint</vt:lpstr>
      <vt:lpstr>Фальсифицированные пищевые продукты (в том числе биологически активные добавки), материалы и изделия </vt:lpstr>
      <vt:lpstr>Презентация PowerPoint</vt:lpstr>
      <vt:lpstr>Презентация PowerPoint</vt:lpstr>
      <vt:lpstr>6. Органолептические показатели – цвет, вкус, запах, внешний вид…</vt:lpstr>
      <vt:lpstr>Презентация PowerPoint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Основные принципы организации рационального питания в школах</vt:lpstr>
      <vt:lpstr>Презентация PowerPoint</vt:lpstr>
      <vt:lpstr>Качественный состав рациона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РАСПРОСТРАНЕННЫЕ  НАРУШЕНИЯ  В ОРГАНИЗАЦИИ ПИТАНИЯ В ШКОЛАХ</vt:lpstr>
      <vt:lpstr>Основные отклонения от принципов оптимального питания современных школьников</vt:lpstr>
      <vt:lpstr>Основные отклонения от принципов оптимального питания современных школьников</vt:lpstr>
      <vt:lpstr>Отрицательные свойства продуктов  типа Fast-foods:</vt:lpstr>
      <vt:lpstr>Негативные эффекты частого потребления продуктов типа Fast-foods</vt:lpstr>
      <vt:lpstr>Спасибо за внимание!</vt:lpstr>
    </vt:vector>
  </TitlesOfParts>
  <Company>CHGMA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детей и подростков</dc:title>
  <dc:creator>ObshayaGigiena</dc:creator>
  <cp:lastModifiedBy>GordeevAV</cp:lastModifiedBy>
  <cp:revision>93</cp:revision>
  <cp:lastPrinted>2018-11-19T10:37:41Z</cp:lastPrinted>
  <dcterms:created xsi:type="dcterms:W3CDTF">2017-09-13T23:49:42Z</dcterms:created>
  <dcterms:modified xsi:type="dcterms:W3CDTF">2019-11-07T05:04:38Z</dcterms:modified>
</cp:coreProperties>
</file>