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93" r:id="rId3"/>
    <p:sldId id="311" r:id="rId4"/>
    <p:sldId id="308" r:id="rId5"/>
    <p:sldId id="307" r:id="rId6"/>
    <p:sldId id="305" r:id="rId7"/>
    <p:sldId id="294" r:id="rId8"/>
    <p:sldId id="283" r:id="rId9"/>
    <p:sldId id="303" r:id="rId10"/>
    <p:sldId id="300" r:id="rId11"/>
    <p:sldId id="314" r:id="rId12"/>
    <p:sldId id="313" r:id="rId13"/>
    <p:sldId id="318" r:id="rId14"/>
    <p:sldId id="319" r:id="rId15"/>
    <p:sldId id="320" r:id="rId16"/>
    <p:sldId id="317" r:id="rId17"/>
    <p:sldId id="315" r:id="rId18"/>
    <p:sldId id="316" r:id="rId19"/>
    <p:sldId id="302" r:id="rId20"/>
    <p:sldId id="312" r:id="rId21"/>
    <p:sldId id="310" r:id="rId22"/>
    <p:sldId id="321" r:id="rId23"/>
    <p:sldId id="322" r:id="rId24"/>
    <p:sldId id="323" r:id="rId25"/>
    <p:sldId id="258" r:id="rId26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50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5" autoAdjust="0"/>
    <p:restoredTop sz="95528" autoAdjust="0"/>
  </p:normalViewPr>
  <p:slideViewPr>
    <p:cSldViewPr snapToGrid="0">
      <p:cViewPr varScale="1">
        <p:scale>
          <a:sx n="112" d="100"/>
          <a:sy n="112" d="100"/>
        </p:scale>
        <p:origin x="-533" y="-86"/>
      </p:cViewPr>
      <p:guideLst>
        <p:guide orient="horz" pos="3120"/>
        <p:guide orient="horz" pos="2999"/>
        <p:guide orient="horz" pos="150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68F4E1-73A4-4FFB-882A-A7959F873F07}" type="datetimeFigureOut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138"/>
            <a:ext cx="5408930" cy="4474607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277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4277"/>
            <a:ext cx="2929837" cy="496650"/>
          </a:xfrm>
          <a:prstGeom prst="rect">
            <a:avLst/>
          </a:prstGeom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164FBC-1375-4CEF-B637-C962D9E072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7858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B4C5-3A12-4238-B7B9-36F38383B394}" type="datetime1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86D6-A96E-4A14-AB89-D58609BAC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26F6D-8CD1-42A0-832A-4F1B18CE976B}" type="datetime1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200B-762E-463E-AD59-53FE5D080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78A7-1F5C-4D07-9F0A-8044FC7B01AD}" type="datetime1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1E95A-42CC-48DF-9358-5454096190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D714-2024-4766-AECA-B1CCC4BAC701}" type="datetime1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14A2B-A341-4517-A92B-CDC08C1CA2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A8E4-E09C-4142-AAB9-E1CA073B22A6}" type="datetime1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3978-287B-4390-8A15-0F54427723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52A6D-490B-40B6-906B-BEDC3D4CFCB8}" type="datetime1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71CF-C5FC-4F95-BEA7-6E64CF324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13DD9-BA1E-4E5B-8A55-BB57CDF25664}" type="datetime1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32D5-AA14-470F-99A6-6995FFA232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37B9F-41EE-49B4-BA3B-633597EFE382}" type="datetime1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B138-EE5B-4CF6-B670-FED31637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94BFD-9E29-4A69-9B3D-908B611E45A2}" type="datetime1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0520-4431-4EB2-9DD7-837EC07C0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4DDFF-2391-4D2A-B4AB-EBC07A8C84CA}" type="datetime1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6DF4-EFF8-47D6-80C1-A52E3FC264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B310-5E28-4FB5-8EA4-CF77A4688762}" type="datetime1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BDB0-8767-4311-A88B-5D3014C9CB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0F5AC6-85F2-4860-BEB0-98EE86077018}" type="datetime1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049C04-1496-431B-B52E-F4CFCA1711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heel spokes="8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etionline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77;&#1088;&#1089;&#1086;&#1085;&#1072;&#1083;&#1100;&#1085;&#1099;&#1077;&#1076;&#1072;&#1085;&#1085;&#1099;&#1077;.&#1076;&#1077;&#1090;&#1080;/o_proekte/" TargetMode="External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77;&#1088;&#1089;&#1086;&#1085;&#1072;&#1083;&#1100;&#1085;&#1099;&#1077;&#1076;&#1072;&#1085;&#1085;&#1099;&#1077;.&#1076;&#1077;&#1090;&#1080;/o_proekte/" TargetMode="External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250825" y="1938338"/>
            <a:ext cx="8637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ctr"/>
            <a:r>
              <a:rPr lang="ru-RU" altLang="ru-RU" sz="3200" b="1">
                <a:solidFill>
                  <a:schemeClr val="tx2"/>
                </a:solidFill>
              </a:rPr>
              <a:t>Береги свои персональные данные!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E5D124-AE2A-4596-AD02-CA5DBE61ECCD}" type="slidenum">
              <a:rPr lang="ru-RU" altLang="ru-RU" smtClean="0"/>
              <a:pPr/>
              <a:t>10</a:t>
            </a:fld>
            <a:endParaRPr lang="ru-RU" altLang="ru-RU" dirty="0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158750" y="266700"/>
            <a:ext cx="8697913" cy="6350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</a:t>
            </a:r>
          </a:p>
          <a:p>
            <a:pPr marL="609600" indent="-60960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от вредоносных программ?</a:t>
            </a:r>
            <a:endParaRPr lang="ru-RU" altLang="ru-RU" sz="2000" b="1" smtClean="0"/>
          </a:p>
        </p:txBody>
      </p:sp>
      <p:pic>
        <p:nvPicPr>
          <p:cNvPr id="27651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" y="1443038"/>
            <a:ext cx="3452813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4422775" y="1162050"/>
            <a:ext cx="4498975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altLang="ru-RU" sz="1600" b="1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>
                <a:solidFill>
                  <a:schemeClr val="tx2"/>
                </a:solidFill>
              </a:rPr>
              <a:t>Установите специальные почтовые фильтры и антивирусные программы. Они могут предотвратить как прямые атаки злоумышленников, так и атаки, использующие вредоносные приложения.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>
                <a:solidFill>
                  <a:schemeClr val="tx2"/>
                </a:solidFill>
              </a:rPr>
              <a:t>Систематически проверяйте свои домашние компьютеры на наличие вирусов.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160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57200" y="441325"/>
            <a:ext cx="8488363" cy="582613"/>
          </a:xfrm>
        </p:spPr>
        <p:txBody>
          <a:bodyPr/>
          <a:lstStyle/>
          <a:p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</a:t>
            </a:r>
            <a:b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от вредоносных программ?</a:t>
            </a:r>
            <a:r>
              <a:rPr lang="ru-RU" altLang="ru-RU" sz="2000" b="1" smtClean="0">
                <a:latin typeface="Arial" charset="0"/>
              </a:rPr>
              <a:t/>
            </a:r>
            <a:br>
              <a:rPr lang="ru-RU" altLang="ru-RU" sz="2000" b="1" smtClean="0">
                <a:latin typeface="Arial" charset="0"/>
              </a:rPr>
            </a:br>
            <a:endParaRPr lang="ru-RU" sz="2000" b="1" smtClean="0">
              <a:latin typeface="Arial" charset="0"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522288" y="1144588"/>
            <a:ext cx="4117975" cy="33940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Используйте только лицензионные программы. Чаще всего вирусами бывают заражены пиратские копии программ.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Используйте проверенные сайты.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Делайте резервную копию важных данных.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Периодически меняйте пароли от электронной почты, социальных сетей, форумов и пр.</a:t>
            </a:r>
          </a:p>
          <a:p>
            <a:pPr>
              <a:lnSpc>
                <a:spcPct val="90000"/>
              </a:lnSpc>
            </a:pPr>
            <a:endParaRPr lang="ru-RU" sz="1800" smtClean="0"/>
          </a:p>
        </p:txBody>
      </p:sp>
      <p:sp>
        <p:nvSpPr>
          <p:cNvPr id="28675" name="AutoShape 5" descr="Картинки по запросу лицензионные программы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76" name="Picture 7" descr="Картинки по запросу лицензионные программ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2075" y="1595438"/>
            <a:ext cx="3563938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15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239713" y="206375"/>
            <a:ext cx="8904287" cy="857250"/>
          </a:xfrm>
        </p:spPr>
        <p:txBody>
          <a:bodyPr/>
          <a:lstStyle/>
          <a:p>
            <a:r>
              <a:rPr lang="ru-RU" altLang="ru-RU" sz="14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r>
              <a:rPr lang="ru-RU" altLang="ru-RU" sz="1400" b="1" u="sng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altLang="ru-RU" sz="1400" b="1" u="sng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1400" b="1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altLang="ru-RU" sz="1400" b="1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от вредоносных программ?</a:t>
            </a:r>
            <a:endParaRPr lang="ru-RU" sz="2000" b="1" smtClean="0">
              <a:latin typeface="Arial" charset="0"/>
            </a:endParaRPr>
          </a:p>
        </p:txBody>
      </p:sp>
      <p:sp>
        <p:nvSpPr>
          <p:cNvPr id="29698" name="Rectangle 4"/>
          <p:cNvSpPr>
            <a:spLocks noGrp="1"/>
          </p:cNvSpPr>
          <p:nvPr>
            <p:ph type="body" idx="1"/>
          </p:nvPr>
        </p:nvSpPr>
        <p:spPr>
          <a:xfrm>
            <a:off x="3929063" y="1117600"/>
            <a:ext cx="4595812" cy="3394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Используйте только сложные пароли, разные для разных учетных записей и сервисов. </a:t>
            </a:r>
          </a:p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Периодически меняйте пароли от электронной почты, социальных сетей, форумов и пр. </a:t>
            </a:r>
          </a:p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Заведите себе два адреса электронной почты — частный, для переписки (приватный и малоизвестный, который вы никогда не публикуете в общедоступных источниках), и публичный — для открытой деятельности (форумов, чатов и так далее). </a:t>
            </a:r>
            <a:endParaRPr lang="ru-RU" sz="1400" smtClean="0">
              <a:solidFill>
                <a:schemeClr val="accent1"/>
              </a:solidFill>
            </a:endParaRPr>
          </a:p>
        </p:txBody>
      </p:sp>
      <p:pic>
        <p:nvPicPr>
          <p:cNvPr id="29699" name="Picture 6" descr="Картинки по запросу пароль для аккаунта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1519238"/>
            <a:ext cx="2905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16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hlink"/>
                </a:solidFill>
                <a:latin typeface="Arial" charset="0"/>
              </a:rPr>
              <a:t>Правила составления надежных паролей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506413" y="957263"/>
            <a:ext cx="8229600" cy="3394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Надежный пароль должен: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состоять из 8–16 символов;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включать в себя буквы, цифры и специальные символы;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включать в себя символы в верхнем и нижнем регистре.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dirty="0" smtClean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Не следует использовать слова, словосочетания, а также комбинации, которые можно легко угадать.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Целесообразно использовать двухэтапную аутентификацию с помощью мобильного телефона.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Для каждого аккаунта необходимо иметь свой пароль.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Необходимо менять пароли ко всем аккаунтам раз в 3–6 месяцев.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При столкновении с попыткой взлома одного из аккаунтов необходимо поменять пароли на всех аккаунтах.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17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58800"/>
          </a:xfrm>
        </p:spPr>
        <p:txBody>
          <a:bodyPr/>
          <a:lstStyle/>
          <a:p>
            <a:r>
              <a:rPr lang="ru-RU" sz="2400" b="1" smtClean="0">
                <a:solidFill>
                  <a:schemeClr val="hlink"/>
                </a:solidFill>
              </a:rPr>
              <a:t>Способы составления надежного пароля</a:t>
            </a:r>
            <a:endParaRPr lang="ru-RU" sz="2400" smtClean="0">
              <a:solidFill>
                <a:schemeClr val="hlink"/>
              </a:solidFill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360363" y="884238"/>
            <a:ext cx="8520112" cy="3773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Для получения сложного, но легко запоминающегося пароля можно использовать любое слово, зашифровав его с помощью одного из следующих методов: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Транслитерация.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взять любое слово русского языка и набрать его на клавиатуре с латинской раскладкой, то получится бессмысленное сочетание символов. Например, RJYUHTUFWBZ — это слово «конгрегация». К сожалению, этот метод плохо подходит для устройств с виртуальной клавиатурой, где отсутствует двойная подпись клавиш.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Смещение по клавиатуре.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при написании слова каждый раз смещаться по клавиатуре на одну клавишу влево, мы используем 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простое смещение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, например, ВПЬЦЩ — это слово «арбуз». Если менять направление смещения по или против часовой стрелки, мы используем 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сложное смещение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, например ЛПТВЛПР — это слово «барабан».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Акроним.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взять первые буквы слов из известной фразы, то мы получаем акроним, который можно использовать в качестве пароля. Например, МДСЧПКНВШЗ — это первые две строки из романа А.С. Пушкина «Евгений Онегин».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Известные последовательности.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Также для с оставления пароля можно использовать первые буквы известных последовательностей слов. Например, ЯФМАМИИАСОНД — это двенадцать месяцев. Всегда можно усложнить последовательность, например изменив направление и величину шага. ДОАИАФНСИММЯ — это последовательность месяцев наоборот и через один.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18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</a:rPr>
              <a:t>Способы составления надежного пароля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522288" y="1014413"/>
            <a:ext cx="8229600" cy="3394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tx2"/>
                </a:solidFill>
                <a:latin typeface="Arial" charset="0"/>
              </a:rPr>
              <a:t>Чередования символов. </a:t>
            </a: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Любой пароль можно усложнить, добавив последовательность цифр или знаков, которые можно чередовать с зашифрованным словом. Например, П1А2Р3О4Л5Ь6.</a:t>
            </a:r>
          </a:p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tx2"/>
                </a:solidFill>
                <a:latin typeface="Arial" charset="0"/>
              </a:rPr>
              <a:t>Псевдографика. </a:t>
            </a: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Достаточно сложный, но хорошо запоминающийся пароль можно создать с помощью псевдографики — использования символов шрифта для создания графических изображений. Например набор символов _&gt;(0:o:0)&lt;_ похож на кошачью мордочку.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Чтобы сделать надежный пароль, необходимо использовать несколько различных видов шифрования. Возьмем слово ПАРОЛЬ, транслитерируем — GFHJKM, добавим через одну букву шесть цифр, но в обратном порядке — G6F5H4J3K2M1, а теперь поменяем цифры через одну на соответствующие им символы — G6F%H4J#K2M!.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Одну и ту же систему шифрования можно использовать для разных паролей, добавив систему индексов, например: ПАРОЛЬMAIL.RU, ПАРОЛЬGMAIL.COM, ПАРОЛЬVK.COM.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Это существенно упростит процедуру запоминания паролей и сделает их достаточно надежными и безопасными.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19</a:t>
            </a:r>
          </a:p>
        </p:txBody>
      </p:sp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  <a:latin typeface="Arial" charset="0"/>
              </a:rPr>
              <a:t>Сохрани пароль в тайне</a:t>
            </a:r>
          </a:p>
        </p:txBody>
      </p:sp>
      <p:pic>
        <p:nvPicPr>
          <p:cNvPr id="3379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3488" y="977900"/>
            <a:ext cx="7050087" cy="2824163"/>
          </a:xfrm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328613" y="3911600"/>
            <a:ext cx="85518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Ответы подростков на вопрос: «Давал ли ты когда-нибудь пароль от своего аккаунта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в социальной сети или электронной почты?», %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(выборка — подростки, пользующиеся интернетом)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20</a:t>
            </a:r>
          </a:p>
        </p:txBody>
      </p:sp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5"/>
          <p:cNvSpPr txBox="1">
            <a:spLocks noGrp="1"/>
          </p:cNvSpPr>
          <p:nvPr/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DC21AE2-210C-4B8A-8BA8-EB149E039606}" type="slidenum">
              <a:rPr lang="ru-RU" altLang="ru-RU" sz="120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 algn="r"/>
              <a:t>17</a:t>
            </a:fld>
            <a:endParaRPr lang="ru-RU" altLang="ru-RU" sz="1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342900" y="114300"/>
            <a:ext cx="8501063" cy="2428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600" b="1" smtClean="0">
                <a:solidFill>
                  <a:schemeClr val="hlink"/>
                </a:solidFill>
                <a:latin typeface="Arial" charset="0"/>
              </a:rPr>
              <a:t>Как общаться в Сети?</a:t>
            </a:r>
            <a:r>
              <a:rPr lang="ru-RU" altLang="ru-RU" sz="1400" b="1" smtClean="0">
                <a:solidFill>
                  <a:schemeClr val="tx2"/>
                </a:solidFill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1400" smtClean="0">
              <a:latin typeface="Times New Roman" pitchFamily="18" charset="0"/>
            </a:endParaRPr>
          </a:p>
        </p:txBody>
      </p:sp>
      <p:graphicFrame>
        <p:nvGraphicFramePr>
          <p:cNvPr id="36892" name="Group 28"/>
          <p:cNvGraphicFramePr>
            <a:graphicFrameLocks noGrp="1"/>
          </p:cNvGraphicFramePr>
          <p:nvPr/>
        </p:nvGraphicFramePr>
        <p:xfrm>
          <a:off x="457200" y="322263"/>
          <a:ext cx="8281988" cy="4394518"/>
        </p:xfrm>
        <a:graphic>
          <a:graphicData uri="http://schemas.openxmlformats.org/drawingml/2006/table">
            <a:tbl>
              <a:tblPr/>
              <a:tblGrid>
                <a:gridCol w="3981450"/>
                <a:gridCol w="4300538"/>
              </a:tblGrid>
              <a:tr h="117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Старайтесь не выкладывать в Интернет личную информацию (фотографии, видео, ФИО, дату рождения, адрес дома, номер школы, телефоны и иные данные) или существенно сократите объем данных, которые публикуете в Интернете.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Не выкладывайте личную информацию (совместные фотографии, видео, иные данные) о ваших друзьях в Интернет без их разрешения. Прежде чем разместить информацию о друзьях в Сети, узнайте, не возражают ли они, чтобы вы выложили данные.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Не отправляйте свои персональные данные, а также свои видео и фото людям, с которыми вы познакомились в Интернете, тем более если вы не знаете их в реальной жизни.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При общении с другими пользователями старайтесь быть вежливыми, деликатными, тактичными и дружелюбными. Не пишите грубостей, оскорблений, матерных слов – читать такие высказывания так же неприятно, как и слышать.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4836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950" y="357188"/>
            <a:ext cx="27305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700" y="2714625"/>
            <a:ext cx="1947863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8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475" y="1531938"/>
            <a:ext cx="253047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925" y="3675063"/>
            <a:ext cx="19954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78" name="Group 38"/>
          <p:cNvGraphicFramePr>
            <a:graphicFrameLocks noGrp="1"/>
          </p:cNvGraphicFramePr>
          <p:nvPr/>
        </p:nvGraphicFramePr>
        <p:xfrm>
          <a:off x="519113" y="92075"/>
          <a:ext cx="8389937" cy="4619627"/>
        </p:xfrm>
        <a:graphic>
          <a:graphicData uri="http://schemas.openxmlformats.org/drawingml/2006/table">
            <a:tbl>
              <a:tblPr/>
              <a:tblGrid>
                <a:gridCol w="4400550"/>
                <a:gridCol w="3989387"/>
              </a:tblGrid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5. Старайтесь не реагировать на обидные комментарии, хамство и грубость других пользователей. Всегда пытайтесь уладить конфликты с пользователями мирным путем, переведите все в шутку или прекратите общение с агрессивными пользователями. Ни в коем случае не отвечайте на агрессию тем же способом.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6. Если решить проблему мирным путем не удалось, напишите жалобу администратору сайта, потребуйте заблокировать обидчика.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7. Если администратор сайта отказался вам помочь, прекратите пользоваться таким ресурсом и удалите оттуда свои данные.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8. Не используйте Сеть для распространения сплетен, угроз или хулиганства.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9. Не встречайтесь в реальной жизни с онлайн-знакомыми без разрешения родителей или в отсутствие взрослого человека. Если вы хотите встретиться с новым интернет-другом, постарайтесь пойти на встречу в сопровождении взрослого, которому вы доверяете.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35861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1238250"/>
            <a:ext cx="18891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0363" y="2052638"/>
            <a:ext cx="10731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7388" y="2017713"/>
            <a:ext cx="768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7563" y="139700"/>
            <a:ext cx="154305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9575" y="2841625"/>
            <a:ext cx="18446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275" y="3621088"/>
            <a:ext cx="139858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7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450" y="3608388"/>
            <a:ext cx="18192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22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93BBF8-32D0-41F6-916B-7F2A034A1733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457200" y="428625"/>
            <a:ext cx="8229600" cy="416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200" b="1" u="sng" dirty="0">
                <a:solidFill>
                  <a:schemeClr val="hlink"/>
                </a:solidFill>
                <a:latin typeface="Arial" panose="020B0604020202020204" pitchFamily="34" charset="0"/>
                <a:hlinkClick r:id="rId2"/>
              </a:rPr>
              <a:t>http://персональныеданные.дети/</a:t>
            </a:r>
            <a:endParaRPr lang="ru-RU" altLang="ru-RU" sz="1200" b="1" u="sng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b="1" u="sng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Как защитить персональные данные в Сети?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1. Ограничьте объем информации о себе, находящейся в Интернете. Удалите лишние фотографии, видео, адреса, номера телефонов, дату рождения, сведения о родных и близких и иную личную информацию.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2. Не отправляйте видео и фотографии людям, с которыми вы познакомились в Интернете и не знаете их в реальной жизни.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3. Отправляя кому-либо свои персональные данные или конфиденциальную информацию, убедитесь в том, что адресат — действительно тот, за кого себя выдает.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4. Если в сети Интернет кто-то просит предоставить ваши персональные данные, например, место жительства или номер школы, класса иные данные, посоветуйтесь с родителями или взрослым человеком, которому вы доверяете.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5. Используйте только сложные пароли, разные для разных учетных записей и сервисов.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6. Старайтесь периодически менять пароли.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7. Заведите себе два адреса электронной почты — частный, для переписки (приватный и малоизвестный, который вы никогда не публикуете в общедоступных источниках), и публичный — для открытой деятельности (форумов, чатов и так далее).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567CEB-9852-4C42-89A6-F21AE8E9B88A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47700"/>
          </a:xfrm>
        </p:spPr>
        <p:txBody>
          <a:bodyPr/>
          <a:lstStyle/>
          <a:p>
            <a:pPr eaLnBrk="1" hangingPunct="1"/>
            <a:r>
              <a:rPr lang="ru-RU" altLang="ru-RU" sz="20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000" b="1" u="sng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2825" y="757238"/>
            <a:ext cx="6881813" cy="38560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11AA7E-06E1-471C-BE7E-D7F12BD0E3AF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482600" y="2603500"/>
            <a:ext cx="8353425" cy="20304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</a:rPr>
              <a:t>намеренные оскорбления, угрозы, сообщения другим людям компрометирующих данных о Вас с помощью современных средств коммуникации, как правило, в течение продолжительного периода времени</a:t>
            </a:r>
            <a:r>
              <a:rPr lang="ru-RU" altLang="ru-RU" sz="1600" dirty="0" smtClean="0">
                <a:solidFill>
                  <a:schemeClr val="tx2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</a:rPr>
              <a:t>	Травля осуществляется путем распространения (угрозы в распространении) компрометирующих материалов в информационном пространстве через информационно-коммуникационные каналы и средства, в том числе в Интернете, посредством электронной почты, программ для мгновенного обмена сообщениями, в социальных сетях, а также через размещение на </a:t>
            </a:r>
            <a:r>
              <a:rPr lang="ru-RU" altLang="ru-RU" sz="1600" dirty="0" err="1" smtClean="0">
                <a:solidFill>
                  <a:schemeClr val="tx2"/>
                </a:solidFill>
              </a:rPr>
              <a:t>видеопорталах</a:t>
            </a:r>
            <a:r>
              <a:rPr lang="ru-RU" altLang="ru-RU" sz="1600" dirty="0" smtClean="0">
                <a:solidFill>
                  <a:schemeClr val="tx2"/>
                </a:solidFill>
              </a:rPr>
              <a:t> либо посредством мобильного телефона (СМС – сообщения или надоедливые звонки).</a:t>
            </a:r>
          </a:p>
        </p:txBody>
      </p:sp>
      <p:pic>
        <p:nvPicPr>
          <p:cNvPr id="37891" name="Picture 5" descr="upl_1518032976_19298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575" y="669925"/>
            <a:ext cx="34004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6"/>
          <p:cNvSpPr>
            <a:spLocks/>
          </p:cNvSpPr>
          <p:nvPr/>
        </p:nvSpPr>
        <p:spPr bwMode="auto">
          <a:xfrm>
            <a:off x="457200" y="206375"/>
            <a:ext cx="8229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240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796925" y="311150"/>
            <a:ext cx="7048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ru-RU" altLang="ru-RU" b="1">
                <a:solidFill>
                  <a:schemeClr val="hlink"/>
                </a:solidFill>
              </a:rPr>
              <a:t>Кибербуллинг или Интернет-травля</a:t>
            </a:r>
            <a:endParaRPr lang="ru-RU" altLang="ru-RU" sz="1400" b="1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253B36-8DB8-499B-A6CA-9D555EA6AE1A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413702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ru-RU" sz="1800" smtClean="0">
                <a:solidFill>
                  <a:srgbClr val="17375E"/>
                </a:solidFill>
                <a:latin typeface="Arial" charset="0"/>
              </a:rPr>
              <a:t>		</a:t>
            </a: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Если Вы, пользуясь Интернетом, оказались в непростой ситуации, Вы можете обратиться на Линию помощи «Дети Онлайн» по телефону: 8 (800) 25-000-15 (звонок по России бесплатный)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ru-RU" altLang="ru-RU" sz="2200" smtClean="0">
                <a:solidFill>
                  <a:schemeClr val="tx2"/>
                </a:solidFill>
                <a:latin typeface="Arial" charset="0"/>
                <a:hlinkClick r:id="rId2"/>
              </a:rPr>
              <a:t>http://detionline.com</a:t>
            </a: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		Также можете воспользоваться горячей линией по приему сообщений о противоправном контенте в Интернете на сайте Фонда содействия развитию сети Интернет – «Дружественный Рунет»: </a:t>
            </a:r>
            <a:r>
              <a:rPr lang="en-US" altLang="ru-RU" sz="2200" smtClean="0">
                <a:solidFill>
                  <a:schemeClr val="tx2"/>
                </a:solidFill>
                <a:latin typeface="Arial" charset="0"/>
              </a:rPr>
              <a:t>www.friendlyrunet.ru</a:t>
            </a: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358B2B-3A23-411B-87A3-E536ACFFAA6D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88950" y="134938"/>
            <a:ext cx="8229600" cy="565150"/>
          </a:xfrm>
        </p:spPr>
        <p:txBody>
          <a:bodyPr/>
          <a:lstStyle/>
          <a:p>
            <a:pPr eaLnBrk="1" hangingPunct="1"/>
            <a:r>
              <a:rPr lang="ru-RU" altLang="ru-RU" sz="2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8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223838" y="714375"/>
            <a:ext cx="8618537" cy="4524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chemeClr val="tx2"/>
                </a:solidFill>
              </a:rPr>
              <a:t>	</a:t>
            </a:r>
            <a:r>
              <a:rPr lang="ru-RU" altLang="ru-RU" sz="1800" smtClean="0">
                <a:solidFill>
                  <a:schemeClr val="tx2"/>
                </a:solidFill>
              </a:rPr>
              <a:t>- </a:t>
            </a:r>
            <a:r>
              <a:rPr lang="ru-RU" altLang="ru-RU" sz="1800" b="1" smtClean="0">
                <a:solidFill>
                  <a:schemeClr val="tx2"/>
                </a:solidFill>
              </a:rPr>
              <a:t>информационно-развлекательный сайт о персональных данных и их защите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6913" y="1120775"/>
            <a:ext cx="5389562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60074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14BFCA-8E36-4077-91D1-9812DB739FE5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42925"/>
          </a:xfrm>
        </p:spPr>
        <p:txBody>
          <a:bodyPr/>
          <a:lstStyle/>
          <a:p>
            <a:pPr eaLnBrk="1" hangingPunct="1"/>
            <a:r>
              <a:rPr lang="ru-RU" altLang="ru-RU" sz="24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4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4933950" y="800100"/>
            <a:ext cx="3867150" cy="387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  <a:hlinkClick r:id="rId3"/>
              </a:rPr>
              <a:t>Хакер</a:t>
            </a: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</a:rPr>
              <a:t>	Неплохо разбирается в построении компьютерных сетей и способах передачи информации. Может взломать аккаунт, чтобы использовать информацию в своих целях или продать ее.</a:t>
            </a:r>
          </a:p>
        </p:txBody>
      </p:sp>
      <p:pic>
        <p:nvPicPr>
          <p:cNvPr id="18436" name="Picture 5" descr="Хакер&#10;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8" y="855663"/>
            <a:ext cx="48164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17961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5566C9-E1B2-42E6-81A0-FA5D804989F6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04825"/>
          </a:xfrm>
        </p:spPr>
        <p:txBody>
          <a:bodyPr/>
          <a:lstStyle/>
          <a:p>
            <a:pPr eaLnBrk="1" hangingPunct="1"/>
            <a:r>
              <a:rPr lang="ru-RU" altLang="ru-RU" sz="20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0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4752975" y="828675"/>
            <a:ext cx="3905250" cy="36512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  <a:hlinkClick r:id="rId3"/>
              </a:rPr>
              <a:t>Агент</a:t>
            </a: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</a:rPr>
              <a:t>	Занимается промышленным шпионажем. Собирает информацию о нужных людях через интернет, иногда покупая ее у хакеров.</a:t>
            </a:r>
          </a:p>
        </p:txBody>
      </p:sp>
      <p:pic>
        <p:nvPicPr>
          <p:cNvPr id="19460" name="Picture 5" descr="Агент&#10;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38" y="909638"/>
            <a:ext cx="45783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058237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4202113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tx2"/>
                </a:solidFill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AC9A80-66A0-4F61-9AC8-3CE9FFFE7811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457200" y="428625"/>
            <a:ext cx="8229600" cy="4165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Категории персональных данных :</a:t>
            </a:r>
          </a:p>
          <a:p>
            <a:pPr algn="ctr" eaLnBrk="1" hangingPunct="1">
              <a:buFont typeface="Arial" charset="0"/>
              <a:buNone/>
            </a:pPr>
            <a:endParaRPr lang="ru-RU" altLang="ru-RU" sz="1400" b="1" dirty="0" smtClean="0">
              <a:solidFill>
                <a:schemeClr val="hlink"/>
              </a:solidFill>
              <a:latin typeface="Arial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Общие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Специальные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Биометрические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Набор цифр</a:t>
            </a:r>
          </a:p>
          <a:p>
            <a:pPr algn="ctr" eaLnBrk="1" hangingPunct="1"/>
            <a:endParaRPr lang="ru-RU" altLang="ru-RU" sz="2800" b="1" dirty="0" smtClean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DF321E-5319-44CA-8047-596562A598F9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77826" name="TextBox 3"/>
          <p:cNvSpPr txBox="1">
            <a:spLocks noChangeArrowheads="1"/>
          </p:cNvSpPr>
          <p:nvPr/>
        </p:nvSpPr>
        <p:spPr bwMode="auto">
          <a:xfrm>
            <a:off x="425450" y="398463"/>
            <a:ext cx="85153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u="sng">
                <a:solidFill>
                  <a:schemeClr val="hlink"/>
                </a:solidFill>
                <a:hlinkClick r:id="rId2"/>
              </a:rPr>
              <a:t>http://персональныеданные.дети/</a:t>
            </a:r>
            <a:endParaRPr lang="ru-RU" altLang="ru-RU" sz="1400" b="1" u="sng">
              <a:solidFill>
                <a:schemeClr val="hlink"/>
              </a:solidFill>
            </a:endParaRPr>
          </a:p>
          <a:p>
            <a:pPr algn="ctr"/>
            <a:endParaRPr lang="ru-RU" altLang="ru-RU" sz="1400" b="1" u="sng">
              <a:solidFill>
                <a:schemeClr val="hlink"/>
              </a:solidFill>
            </a:endParaRPr>
          </a:p>
          <a:p>
            <a:pPr algn="ctr"/>
            <a:r>
              <a:rPr lang="ru-RU" altLang="ru-RU" sz="2000" b="1">
                <a:solidFill>
                  <a:schemeClr val="hlink"/>
                </a:solidFill>
              </a:rPr>
              <a:t>	</a:t>
            </a:r>
            <a:r>
              <a:rPr lang="ru-RU" altLang="ru-RU" sz="2400" b="1">
                <a:solidFill>
                  <a:schemeClr val="hlink"/>
                </a:solidFill>
              </a:rPr>
              <a:t>Специальные категории персональных данных</a:t>
            </a:r>
          </a:p>
          <a:p>
            <a:r>
              <a:rPr lang="ru-RU" altLang="ru-RU" b="1"/>
              <a:t>	</a:t>
            </a:r>
          </a:p>
          <a:p>
            <a:r>
              <a:rPr lang="ru-RU" altLang="ru-RU" b="1"/>
              <a:t>	</a:t>
            </a:r>
            <a:r>
              <a:rPr lang="ru-RU" altLang="ru-RU" sz="2400" b="1">
                <a:solidFill>
                  <a:schemeClr val="tx2"/>
                </a:solidFill>
              </a:rPr>
              <a:t>К специальным категориям персональных данных относятся</a:t>
            </a:r>
            <a:r>
              <a:rPr lang="ru-RU" altLang="ru-RU" sz="2400" b="1" i="1">
                <a:solidFill>
                  <a:schemeClr val="tx2"/>
                </a:solidFill>
              </a:rPr>
              <a:t>: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расовая или национальная принадлежность,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политические взгляды,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религиозные и философские убеждения,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состояние здоровья и пр.</a:t>
            </a:r>
            <a:endParaRPr lang="ru-RU" altLang="ru-RU" sz="2400" b="1">
              <a:solidFill>
                <a:schemeClr val="tx2"/>
              </a:solidFill>
            </a:endParaRPr>
          </a:p>
          <a:p>
            <a:r>
              <a:rPr lang="ru-RU" altLang="ru-RU" b="1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B8B7A7-539D-4B2E-883A-4215D4783614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361950" y="590550"/>
            <a:ext cx="8229600" cy="339407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b="1" smtClean="0">
                <a:solidFill>
                  <a:srgbClr val="17375E"/>
                </a:solidFill>
              </a:rPr>
              <a:t>	Специальные категории персональных данных характеризуют наши взгляды, убеждения, мировоззрение, они определяют нашу принадлежность к определенным социальным группам, состояние здоровья. Данная категория персональных данных обрабатывается с </a:t>
            </a:r>
            <a:r>
              <a:rPr lang="ru-RU" altLang="ru-RU" sz="2800" b="1" u="sng" smtClean="0">
                <a:solidFill>
                  <a:srgbClr val="17375E"/>
                </a:solidFill>
              </a:rPr>
              <a:t>письменного согласия</a:t>
            </a:r>
            <a:r>
              <a:rPr lang="ru-RU" altLang="ru-RU" sz="2800" b="1" smtClean="0">
                <a:solidFill>
                  <a:srgbClr val="17375E"/>
                </a:solidFill>
              </a:rPr>
              <a:t>, если иное не определено другими законами.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1C5916-B729-467D-AB41-4A0EB65D619B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457200" y="323850"/>
            <a:ext cx="8229600" cy="42703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Биометрические персональные данные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2000" b="1" dirty="0">
              <a:latin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latin typeface="Arial" panose="020B0604020202020204" pitchFamily="34" charset="0"/>
              </a:rPr>
              <a:t>	</a:t>
            </a: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Биометрические персональные данные представляют собой сведения о наших биологических особенностях. Эти данные уникальны, принадлежат только одному человеку и никогда не повторяются.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	Биометрические данные заложены в нас от рождения самой природой, они никем не присваиваются, это просто закодированная информация о человеке, которую люди научились считывать. </a:t>
            </a:r>
            <a:endParaRPr lang="ru-RU" alt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F9CDC6-691E-4914-963B-89D35CBC77E3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314325"/>
          </a:xfrm>
        </p:spPr>
        <p:txBody>
          <a:bodyPr/>
          <a:lstStyle/>
          <a:p>
            <a:pPr eaLnBrk="1" hangingPunct="1"/>
            <a:r>
              <a:rPr lang="ru-RU" altLang="ru-RU" sz="1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1800" b="1" u="sng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63" y="1071563"/>
            <a:ext cx="7551737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801688" y="758825"/>
            <a:ext cx="64230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>
                <a:solidFill>
                  <a:schemeClr val="tx2"/>
                </a:solidFill>
              </a:rPr>
              <a:t>К биометрическим персональным данным относятся:</a:t>
            </a:r>
            <a:endParaRPr lang="ru-RU" altLang="ru-RU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0AA1BD-320E-4B04-AD17-9351BE983E3A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425450" y="398463"/>
            <a:ext cx="845026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u="sng">
                <a:solidFill>
                  <a:schemeClr val="hlink"/>
                </a:solidFill>
                <a:hlinkClick r:id="rId2"/>
              </a:rPr>
              <a:t>http://персональныеданные.дети/</a:t>
            </a:r>
            <a:endParaRPr lang="ru-RU" altLang="ru-RU" b="1" u="sng">
              <a:solidFill>
                <a:schemeClr val="hlink"/>
              </a:solidFill>
            </a:endParaRPr>
          </a:p>
          <a:p>
            <a:pPr algn="ctr"/>
            <a:endParaRPr lang="ru-RU" altLang="ru-RU" b="1" u="sng">
              <a:solidFill>
                <a:schemeClr val="hlink"/>
              </a:solidFill>
            </a:endParaRPr>
          </a:p>
          <a:p>
            <a:pPr algn="ctr"/>
            <a:r>
              <a:rPr lang="ru-RU" altLang="ru-RU" sz="2400" b="1">
                <a:solidFill>
                  <a:schemeClr val="hlink"/>
                </a:solidFill>
              </a:rPr>
              <a:t>Набор цифр как персональные данные: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и серия паспорта,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страховой номер индивидуального лицевого счета (СНИЛС),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индивидуальный номер налогоплательщика (ИНН),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банковского счета,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банковской карты.</a:t>
            </a:r>
            <a:endParaRPr lang="ru-RU" altLang="ru-RU" sz="2400" b="1">
              <a:solidFill>
                <a:schemeClr val="tx2"/>
              </a:solidFill>
            </a:endParaRPr>
          </a:p>
          <a:p>
            <a:r>
              <a:rPr lang="ru-RU" altLang="ru-RU" sz="1600" b="1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25603" name="AutoShape 4" descr="Картинки по запросу Банковская карта картинк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AutoShape 6" descr="Картинки по запросу Банковская карта картинк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5" name="Picture 8" descr="Картинки по запросу Банковская карта картинк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288" y="2860675"/>
            <a:ext cx="31781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3BC1FF-188A-4FEA-8017-C68F43982F01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595313" y="342900"/>
            <a:ext cx="8091487" cy="6492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800" b="1" u="sng" smtClean="0">
              <a:solidFill>
                <a:schemeClr val="hlink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ru-RU" altLang="ru-RU" sz="800" b="1" u="sng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hlink"/>
                </a:solidFill>
                <a:latin typeface="Arial" charset="0"/>
              </a:rPr>
              <a:t>Big Data или Большие данные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800" smtClean="0">
                <a:solidFill>
                  <a:schemeClr val="tx2"/>
                </a:solidFill>
                <a:latin typeface="Arial" charset="0"/>
              </a:rPr>
              <a:t>		</a:t>
            </a:r>
            <a:endParaRPr lang="ru-RU" altLang="ru-RU" sz="800" smtClean="0"/>
          </a:p>
        </p:txBody>
      </p:sp>
      <p:pic>
        <p:nvPicPr>
          <p:cNvPr id="26627" name="Picture 4" descr="Картинки по запросу большие данные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3838" y="1568450"/>
            <a:ext cx="36576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657225" y="1092200"/>
            <a:ext cx="4506913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Каждое наше действие, совершаемое в сети Интернет, оставляет определенный цифровой след: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фотографии в социальных сетях;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высказывания на форумах;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«лайки» новостей;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информация о посещенных сайтах, о совершенных покупках, о географическом месторасположении и пр.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Большие данные используются для: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b="1">
                <a:solidFill>
                  <a:schemeClr val="tx2"/>
                </a:solidFill>
              </a:rPr>
              <a:t> направления адресной рекламы;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b="1">
                <a:solidFill>
                  <a:schemeClr val="tx2"/>
                </a:solidFill>
              </a:rPr>
              <a:t> при приеме на работу…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800">
                <a:solidFill>
                  <a:schemeClr val="tx2"/>
                </a:solidFill>
              </a:rPr>
              <a:t>		</a:t>
            </a:r>
            <a:endParaRPr lang="ru-RU" altLang="ru-RU" sz="80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1365</Words>
  <Application>Microsoft Office PowerPoint</Application>
  <PresentationFormat>Экран (16:9)</PresentationFormat>
  <Paragraphs>149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http://персональныеданные.дети/</vt:lpstr>
      <vt:lpstr>Презентация PowerPoint</vt:lpstr>
      <vt:lpstr>Презентация PowerPoint</vt:lpstr>
      <vt:lpstr>Презентация PowerPoint</vt:lpstr>
      <vt:lpstr>Презентация PowerPoint</vt:lpstr>
      <vt:lpstr>http://персональныеданные.дети/</vt:lpstr>
      <vt:lpstr>Презентация PowerPoint</vt:lpstr>
      <vt:lpstr>Презентация PowerPoint</vt:lpstr>
      <vt:lpstr>Презентация PowerPoint</vt:lpstr>
      <vt:lpstr>Как защитить электронные устройства  от вредоносных программ? </vt:lpstr>
      <vt:lpstr>http://персональныеданные.дети/  Как защитить электронные устройства от вредоносных программ?</vt:lpstr>
      <vt:lpstr>Правила составления надежных паролей</vt:lpstr>
      <vt:lpstr>Способы составления надежного пароля</vt:lpstr>
      <vt:lpstr>Способы составления надежного пароля</vt:lpstr>
      <vt:lpstr>Сохрани пароль в тайне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http://персональныеданные.дети/</vt:lpstr>
      <vt:lpstr>http://персональныеданные.дети/</vt:lpstr>
      <vt:lpstr>http://персональныеданные.дети/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GordeevAV</cp:lastModifiedBy>
  <cp:revision>109</cp:revision>
  <cp:lastPrinted>2018-10-25T04:15:03Z</cp:lastPrinted>
  <dcterms:created xsi:type="dcterms:W3CDTF">2015-01-29T07:54:40Z</dcterms:created>
  <dcterms:modified xsi:type="dcterms:W3CDTF">2018-11-09T04:21:04Z</dcterms:modified>
</cp:coreProperties>
</file>