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65" r:id="rId13"/>
    <p:sldId id="267" r:id="rId14"/>
    <p:sldId id="269" r:id="rId15"/>
    <p:sldId id="270" r:id="rId16"/>
    <p:sldId id="266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379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37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7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80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38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9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9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394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94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947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3948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3949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23136E6-C885-482E-84BC-AED2CF7BFD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31811-A8B3-49C8-820B-927ED13FDC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5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4906A-7BB9-4E7A-A599-DB57F211AD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475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E9E83-EFDD-47AD-90E7-1655CA2ABC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809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DA6A-0B66-4013-861C-08A750BC1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4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A0EB-10AB-4F38-B27B-0E9676CFBD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786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CE47B-8A2F-4303-AE75-D115EC5FF0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6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20B51-7AFF-4CAF-9EF4-EADCB70C2B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89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BBC29-E803-4463-BE6E-B527065329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45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BB668-A1CA-45BF-87DF-6B6AA9C79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09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12D25-6479-4994-B5B8-932D544CC3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91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277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27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278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27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8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92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92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3292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3292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026DF7F2-2D57-4365-A703-109D0CB8479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292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400" dirty="0"/>
              <a:t>Терроризм как угроза международной и национальной  безопасности</a:t>
            </a:r>
            <a:r>
              <a:rPr lang="ru-RU" altLang="ru-RU" sz="4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В зависимости от методов террористического воздействия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/>
              <a:t>терроризм с использованием </a:t>
            </a:r>
            <a:r>
              <a:rPr lang="ru-RU" altLang="ru-RU" sz="2400" i="1"/>
              <a:t>физического </a:t>
            </a:r>
            <a:r>
              <a:rPr lang="ru-RU" altLang="ru-RU" sz="2400"/>
              <a:t>насилия (лишение отдельных лиц или даже целых их групп жизни, нанесение увечий и иных телесных повреждений, ограничение свободы); </a:t>
            </a:r>
          </a:p>
          <a:p>
            <a:pPr algn="just">
              <a:lnSpc>
                <a:spcPct val="90000"/>
              </a:lnSpc>
            </a:pPr>
            <a:r>
              <a:rPr lang="ru-RU" altLang="ru-RU" sz="2400"/>
              <a:t>терроризм, сопряженный с </a:t>
            </a:r>
            <a:r>
              <a:rPr lang="ru-RU" altLang="ru-RU" sz="2400" i="1"/>
              <a:t>уничтожением материальных объектов </a:t>
            </a:r>
            <a:r>
              <a:rPr lang="ru-RU" altLang="ru-RU" sz="2400"/>
              <a:t>(поджог, разрушение государственных объектов, общественного, коллективного или частного имущества); </a:t>
            </a:r>
          </a:p>
          <a:p>
            <a:pPr algn="just">
              <a:lnSpc>
                <a:spcPct val="90000"/>
              </a:lnSpc>
            </a:pPr>
            <a:r>
              <a:rPr lang="ru-RU" altLang="ru-RU" sz="2400"/>
              <a:t>терроризм с применением методов </a:t>
            </a:r>
            <a:r>
              <a:rPr lang="ru-RU" altLang="ru-RU" sz="2400" i="1"/>
              <a:t>морально-психологического насилия </a:t>
            </a:r>
            <a:r>
              <a:rPr lang="ru-RU" altLang="ru-RU" sz="2400"/>
              <a:t>(угрозы, шантаж, демонстрация силы, ультимативные требования, распространение панических слухов и т.д.).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В зависимости от сфер проявления и преследуемых целей</a:t>
            </a: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195513" y="1557338"/>
            <a:ext cx="5113337" cy="863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/>
              <a:t>Национальный</a:t>
            </a: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1979613" y="5157788"/>
            <a:ext cx="5400675" cy="936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/>
              <a:t>Религиозный</a:t>
            </a:r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>
            <a:off x="2916238" y="2997200"/>
            <a:ext cx="3311525" cy="14398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/>
              <a:t>Политический</a:t>
            </a:r>
          </a:p>
        </p:txBody>
      </p:sp>
      <p:sp>
        <p:nvSpPr>
          <p:cNvPr id="39978" name="AutoShape 42"/>
          <p:cNvSpPr>
            <a:spLocks noChangeArrowheads="1"/>
          </p:cNvSpPr>
          <p:nvPr/>
        </p:nvSpPr>
        <p:spPr bwMode="auto">
          <a:xfrm>
            <a:off x="2051050" y="2420938"/>
            <a:ext cx="433388" cy="2736850"/>
          </a:xfrm>
          <a:prstGeom prst="upArrow">
            <a:avLst>
              <a:gd name="adj1" fmla="val 50000"/>
              <a:gd name="adj2" fmla="val 157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79" name="AutoShape 43"/>
          <p:cNvSpPr>
            <a:spLocks noChangeArrowheads="1"/>
          </p:cNvSpPr>
          <p:nvPr/>
        </p:nvSpPr>
        <p:spPr bwMode="auto">
          <a:xfrm>
            <a:off x="6732588" y="2420938"/>
            <a:ext cx="431800" cy="2736850"/>
          </a:xfrm>
          <a:prstGeom prst="down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80" name="AutoShape 44"/>
          <p:cNvSpPr>
            <a:spLocks noChangeArrowheads="1"/>
          </p:cNvSpPr>
          <p:nvPr/>
        </p:nvSpPr>
        <p:spPr bwMode="auto">
          <a:xfrm>
            <a:off x="4427538" y="2420938"/>
            <a:ext cx="431800" cy="576262"/>
          </a:xfrm>
          <a:prstGeom prst="up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81" name="AutoShape 45"/>
          <p:cNvSpPr>
            <a:spLocks noChangeArrowheads="1"/>
          </p:cNvSpPr>
          <p:nvPr/>
        </p:nvSpPr>
        <p:spPr bwMode="auto">
          <a:xfrm>
            <a:off x="4427538" y="4437063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5" grpId="0" animBg="1"/>
      <p:bldP spid="39966" grpId="0" animBg="1"/>
      <p:bldP spid="39967" grpId="0" animBg="1"/>
      <p:bldP spid="39978" grpId="0" animBg="1"/>
      <p:bldP spid="39979" grpId="0" animBg="1"/>
      <p:bldP spid="39980" grpId="0" animBg="1"/>
      <p:bldP spid="399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79388" y="274638"/>
            <a:ext cx="8050212" cy="850900"/>
          </a:xfrm>
        </p:spPr>
        <p:txBody>
          <a:bodyPr/>
          <a:lstStyle/>
          <a:p>
            <a:r>
              <a:rPr lang="ru-RU" altLang="ru-RU" sz="2800"/>
              <a:t>2.Факторы, обуславливающие возникновение и развитие терроризма в России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27088" y="1196975"/>
            <a:ext cx="2447925" cy="576263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chemeClr val="tx2"/>
                </a:solidFill>
                <a:latin typeface="Arial" charset="0"/>
              </a:rPr>
              <a:t>Внутренние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364163" y="1196975"/>
            <a:ext cx="2303462" cy="576263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>
                <a:solidFill>
                  <a:schemeClr val="tx2"/>
                </a:solidFill>
                <a:latin typeface="Arial" charset="0"/>
              </a:rPr>
              <a:t>Внешние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50825" y="2205038"/>
            <a:ext cx="3889375" cy="50323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Этнорелигиозные и иные конфликты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79388" y="2924175"/>
            <a:ext cx="3960812" cy="576263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Деятельность экстремистски на-</a:t>
            </a:r>
          </a:p>
          <a:p>
            <a:pPr algn="ctr"/>
            <a:r>
              <a:rPr lang="ru-RU" altLang="ru-RU" sz="1600">
                <a:latin typeface="Arial" charset="0"/>
              </a:rPr>
              <a:t>строенных лиц и организаций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79388" y="3644900"/>
            <a:ext cx="3960812" cy="792163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Недостаточная эффективность </a:t>
            </a:r>
          </a:p>
          <a:p>
            <a:pPr algn="ctr"/>
            <a:r>
              <a:rPr lang="ru-RU" altLang="ru-RU" sz="1600">
                <a:latin typeface="Arial" charset="0"/>
              </a:rPr>
              <a:t>административно-правовых</a:t>
            </a:r>
          </a:p>
          <a:p>
            <a:pPr algn="ctr"/>
            <a:r>
              <a:rPr lang="ru-RU" altLang="ru-RU" sz="1600">
                <a:latin typeface="Arial" charset="0"/>
              </a:rPr>
              <a:t>и иных мер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79388" y="4652963"/>
            <a:ext cx="3960812" cy="50482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Наличие возможностей для распрос-</a:t>
            </a:r>
          </a:p>
          <a:p>
            <a:pPr algn="ctr"/>
            <a:r>
              <a:rPr lang="ru-RU" altLang="ru-RU" sz="1600">
                <a:latin typeface="Arial" charset="0"/>
              </a:rPr>
              <a:t>транения идей насилия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79388" y="5373688"/>
            <a:ext cx="3960812" cy="431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Незаконный оборот оружия ВВ,ВУ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572000" y="1916113"/>
            <a:ext cx="4392613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Проникновение международных тер.органи-</a:t>
            </a:r>
          </a:p>
          <a:p>
            <a:pPr algn="ctr"/>
            <a:r>
              <a:rPr lang="ru-RU" altLang="ru-RU" sz="1600">
                <a:latin typeface="Arial" charset="0"/>
              </a:rPr>
              <a:t>заций, подготовка террористов за границей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572000" y="2636838"/>
            <a:ext cx="4392613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Очаги тер.активности вблизи госграниц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500563" y="3068638"/>
            <a:ext cx="4464050" cy="9366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Финансирование террористов иностранными</a:t>
            </a:r>
          </a:p>
          <a:p>
            <a:pPr algn="ctr"/>
            <a:r>
              <a:rPr lang="ru-RU" altLang="ru-RU" sz="1600">
                <a:latin typeface="Arial" charset="0"/>
              </a:rPr>
              <a:t>государствами и организациями, заинтересо-</a:t>
            </a:r>
          </a:p>
          <a:p>
            <a:pPr algn="ctr"/>
            <a:r>
              <a:rPr lang="ru-RU" altLang="ru-RU" sz="1600">
                <a:latin typeface="Arial" charset="0"/>
              </a:rPr>
              <a:t>ванными в  ослаблении России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500563" y="4149725"/>
            <a:ext cx="4464050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Распространение идей терроризма </a:t>
            </a:r>
          </a:p>
          <a:p>
            <a:pPr algn="ctr"/>
            <a:r>
              <a:rPr lang="ru-RU" altLang="ru-RU" sz="1600">
                <a:latin typeface="Arial" charset="0"/>
              </a:rPr>
              <a:t>вербовка террористов через Интернет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4500563" y="4941888"/>
            <a:ext cx="4392612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Наличие двойных стандартов в оценке</a:t>
            </a:r>
          </a:p>
          <a:p>
            <a:pPr algn="ctr"/>
            <a:r>
              <a:rPr lang="ru-RU" altLang="ru-RU" sz="1600">
                <a:latin typeface="Arial" charset="0"/>
              </a:rPr>
              <a:t>Терактов и правоприменительной прак-</a:t>
            </a:r>
          </a:p>
          <a:p>
            <a:pPr algn="ctr"/>
            <a:r>
              <a:rPr lang="ru-RU" altLang="ru-RU" sz="1600">
                <a:latin typeface="Arial" charset="0"/>
              </a:rPr>
              <a:t>тике к их исполнителям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4500563" y="5949950"/>
            <a:ext cx="4319587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Arial" charset="0"/>
              </a:rPr>
              <a:t>Отсутствие единого антитеррористического </a:t>
            </a:r>
          </a:p>
          <a:p>
            <a:pPr algn="ctr"/>
            <a:r>
              <a:rPr lang="ru-RU" altLang="ru-RU" sz="1600">
                <a:latin typeface="Arial" charset="0"/>
              </a:rPr>
              <a:t>Информационного пространства на между-</a:t>
            </a:r>
          </a:p>
          <a:p>
            <a:pPr algn="ctr"/>
            <a:r>
              <a:rPr lang="ru-RU" altLang="ru-RU" sz="1600">
                <a:latin typeface="Arial" charset="0"/>
              </a:rPr>
              <a:t>Народном и национальном уровнях</a:t>
            </a:r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3276600" y="1412875"/>
            <a:ext cx="2087563" cy="144463"/>
          </a:xfrm>
          <a:prstGeom prst="leftRightArrow">
            <a:avLst>
              <a:gd name="adj1" fmla="val 50000"/>
              <a:gd name="adj2" fmla="val 2890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9" grpId="0" animBg="1"/>
      <p:bldP spid="18451" grpId="0" animBg="1"/>
      <p:bldP spid="18452" grpId="0" animBg="1"/>
      <p:bldP spid="18454" grpId="0" animBg="1"/>
      <p:bldP spid="184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06438"/>
          </a:xfrm>
        </p:spPr>
        <p:txBody>
          <a:bodyPr/>
          <a:lstStyle/>
          <a:p>
            <a:r>
              <a:rPr lang="ru-RU" altLang="ru-RU" sz="2800"/>
              <a:t>3.Основные тенденции современного терроризма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435975" cy="492918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000" b="1">
                <a:solidFill>
                  <a:srgbClr val="FFFF00"/>
                </a:solidFill>
              </a:rPr>
              <a:t>рост общественной опасности терроризма </a:t>
            </a:r>
            <a:r>
              <a:rPr lang="ru-RU" altLang="ru-RU" sz="2000">
                <a:solidFill>
                  <a:srgbClr val="FFFF00"/>
                </a:solidFill>
              </a:rPr>
              <a:t>как для международных отношений и международной безопасности, так и для национальной безопасности, конституционного строя и прав граждан самых различных по уровню своего развития стран мира.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 </a:t>
            </a:r>
            <a:r>
              <a:rPr lang="ru-RU" altLang="ru-RU" sz="2000" b="1"/>
              <a:t>расширение его социальной базы, </a:t>
            </a:r>
            <a:r>
              <a:rPr lang="ru-RU" altLang="ru-RU" sz="2000"/>
              <a:t>вовлечение в террористическую деятельность во многих странах мира значительного числа представителей различных слоев населения, а также формирование относительно устойчивых кругов «симпатизантов», т. е. лиц, разделяющих политические устремления определенных террористических структур и оказывающих им ту или иную поддержку. </a:t>
            </a:r>
          </a:p>
          <a:p>
            <a:pPr algn="just">
              <a:lnSpc>
                <a:spcPct val="80000"/>
              </a:lnSpc>
            </a:pPr>
            <a:r>
              <a:rPr lang="ru-RU" altLang="ru-RU" sz="2000">
                <a:solidFill>
                  <a:srgbClr val="FFFF00"/>
                </a:solidFill>
              </a:rPr>
              <a:t>Приобретение терроризмом значения </a:t>
            </a:r>
            <a:r>
              <a:rPr lang="ru-RU" altLang="ru-RU" sz="2000" b="1">
                <a:solidFill>
                  <a:srgbClr val="FFFF00"/>
                </a:solidFill>
              </a:rPr>
              <a:t>долговременного фактора современной политической жизни.</a:t>
            </a:r>
          </a:p>
          <a:p>
            <a:pPr algn="just">
              <a:lnSpc>
                <a:spcPct val="80000"/>
              </a:lnSpc>
            </a:pPr>
            <a:r>
              <a:rPr lang="ru-RU" altLang="ru-RU" sz="2000" b="1"/>
              <a:t>повышения уровня организации</a:t>
            </a:r>
            <a:r>
              <a:rPr lang="ru-RU" altLang="ru-RU" sz="2000"/>
              <a:t> терроризма, </a:t>
            </a:r>
            <a:r>
              <a:rPr lang="ru-RU" altLang="ru-RU" sz="2000" b="1"/>
              <a:t>развитие инфраструктуры террористической деятельности, </a:t>
            </a:r>
            <a:r>
              <a:rPr lang="ru-RU" altLang="ru-RU" sz="2000"/>
              <a:t>наличие у многих террористических организаций развитых связей как внутри «собственной» страны, так и за рубежом.</a:t>
            </a:r>
          </a:p>
          <a:p>
            <a:pPr algn="just">
              <a:lnSpc>
                <a:spcPct val="80000"/>
              </a:lnSpc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06438"/>
          </a:xfrm>
        </p:spPr>
        <p:txBody>
          <a:bodyPr/>
          <a:lstStyle/>
          <a:p>
            <a:r>
              <a:rPr lang="ru-RU" altLang="ru-RU" sz="2800"/>
              <a:t>Основные тенденции современного терроризма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000" b="1">
                <a:solidFill>
                  <a:srgbClr val="FFFF00"/>
                </a:solidFill>
              </a:rPr>
              <a:t>Создание «блоков» террористических организаций в рамках отдельных стран и на международной арене, </a:t>
            </a:r>
            <a:r>
              <a:rPr lang="ru-RU" altLang="ru-RU" sz="2000">
                <a:solidFill>
                  <a:srgbClr val="FFFF00"/>
                </a:solidFill>
              </a:rPr>
              <a:t>что существенно повышает общий потенциал их угрозы для международной и национальной безопасности</a:t>
            </a:r>
            <a:r>
              <a:rPr lang="ru-RU" altLang="ru-RU" sz="2000"/>
              <a:t>. </a:t>
            </a:r>
          </a:p>
          <a:p>
            <a:pPr algn="just">
              <a:lnSpc>
                <a:spcPct val="80000"/>
              </a:lnSpc>
            </a:pPr>
            <a:endParaRPr lang="ru-RU" altLang="ru-RU" sz="2000" b="1"/>
          </a:p>
          <a:p>
            <a:pPr algn="just">
              <a:lnSpc>
                <a:spcPct val="80000"/>
              </a:lnSpc>
            </a:pPr>
            <a:r>
              <a:rPr lang="ru-RU" altLang="ru-RU" sz="2000" b="1"/>
              <a:t>смыкание терроризма и организованной преступности</a:t>
            </a:r>
          </a:p>
          <a:p>
            <a:pPr algn="just">
              <a:lnSpc>
                <a:spcPct val="80000"/>
              </a:lnSpc>
            </a:pPr>
            <a:endParaRPr lang="ru-RU" altLang="ru-RU" sz="2000"/>
          </a:p>
          <a:p>
            <a:pPr algn="just">
              <a:lnSpc>
                <a:spcPct val="80000"/>
              </a:lnSpc>
            </a:pPr>
            <a:r>
              <a:rPr lang="ru-RU" altLang="ru-RU" sz="2000"/>
              <a:t> </a:t>
            </a:r>
            <a:r>
              <a:rPr lang="ru-RU" altLang="ru-RU" sz="2000">
                <a:solidFill>
                  <a:srgbClr val="FFFF00"/>
                </a:solidFill>
              </a:rPr>
              <a:t>взаимо</a:t>
            </a:r>
            <a:r>
              <a:rPr lang="ru-RU" altLang="ru-RU" sz="2000" b="1">
                <a:solidFill>
                  <a:srgbClr val="FFFF00"/>
                </a:solidFill>
              </a:rPr>
              <a:t>связь международного и внутригосударственного терроризма</a:t>
            </a:r>
            <a:r>
              <a:rPr lang="ru-RU" altLang="ru-RU" sz="2000"/>
              <a:t> </a:t>
            </a:r>
          </a:p>
          <a:p>
            <a:pPr algn="just">
              <a:lnSpc>
                <a:spcPct val="80000"/>
              </a:lnSpc>
            </a:pPr>
            <a:endParaRPr lang="ru-RU" altLang="ru-RU" sz="2000"/>
          </a:p>
          <a:p>
            <a:pPr algn="just">
              <a:lnSpc>
                <a:spcPct val="80000"/>
              </a:lnSpc>
            </a:pPr>
            <a:r>
              <a:rPr lang="ru-RU" altLang="ru-RU" sz="2000"/>
              <a:t>Стремление субъектов терроризма к проведению масштабных акций </a:t>
            </a:r>
            <a:r>
              <a:rPr lang="ru-RU" altLang="ru-RU" sz="2000" b="1"/>
              <a:t>с мощным устрашающим эффектом. Этому способствует</a:t>
            </a:r>
            <a:r>
              <a:rPr lang="ru-RU" altLang="ru-RU" sz="2000"/>
              <a:t> практически неограниченное освещение мировыми СМИ поступающих от них требований и угроз совершения терактов, демонстрацию последствий проведения таких акций. В условиях глобального информационного пространства пропагандистский аспект становится ключевым компонентом террористической деятельности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06438"/>
          </a:xfrm>
        </p:spPr>
        <p:txBody>
          <a:bodyPr/>
          <a:lstStyle/>
          <a:p>
            <a:r>
              <a:rPr lang="ru-RU" altLang="ru-RU" sz="2800"/>
              <a:t>Основные тенденции современного терроризма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b="1"/>
              <a:t>Использование террористов-смертников </a:t>
            </a:r>
            <a:r>
              <a:rPr lang="ru-RU" altLang="ru-RU" sz="2800"/>
              <a:t>остается наиболее распространенным способом совершения террористических актов. Результаты расследований осуществленных женщинами-смертницами терактов в России, свидетельствуют о том, что будущие самоубийцы подвергаются скорее не идеологической, а психологической обработке с применением психотропных стимуляторов, употребляемых смертниками и другими боевиками накануне и во время проведения террористических акций.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1358900" y="228600"/>
            <a:ext cx="6426200" cy="850900"/>
          </a:xfrm>
        </p:spPr>
        <p:txBody>
          <a:bodyPr/>
          <a:lstStyle/>
          <a:p>
            <a:r>
              <a:rPr lang="ru-RU" altLang="ru-RU" sz="2800"/>
              <a:t>4.Субъекты терроризма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55650" y="1412875"/>
            <a:ext cx="3527425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Провоцирующие террористичес-</a:t>
            </a:r>
          </a:p>
          <a:p>
            <a:pPr algn="ctr"/>
            <a:r>
              <a:rPr lang="ru-RU" altLang="ru-RU">
                <a:latin typeface="Arial" charset="0"/>
              </a:rPr>
              <a:t>кую деятельность, иницииру-</a:t>
            </a:r>
          </a:p>
          <a:p>
            <a:pPr algn="ctr"/>
            <a:r>
              <a:rPr lang="ru-RU" altLang="ru-RU">
                <a:latin typeface="Arial" charset="0"/>
              </a:rPr>
              <a:t>ющие формирование тер. уг-</a:t>
            </a:r>
          </a:p>
          <a:p>
            <a:pPr algn="ctr"/>
            <a:r>
              <a:rPr lang="ru-RU" altLang="ru-RU">
                <a:latin typeface="Arial" charset="0"/>
              </a:rPr>
              <a:t>роз в РФ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219700" y="1412875"/>
            <a:ext cx="3311525" cy="180022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Непосредственные организа-</a:t>
            </a:r>
          </a:p>
          <a:p>
            <a:pPr algn="ctr"/>
            <a:r>
              <a:rPr lang="ru-RU" altLang="ru-RU">
                <a:latin typeface="Arial" charset="0"/>
              </a:rPr>
              <a:t>торы и исполнители террори-</a:t>
            </a:r>
          </a:p>
          <a:p>
            <a:pPr algn="ctr"/>
            <a:r>
              <a:rPr lang="ru-RU" altLang="ru-RU">
                <a:latin typeface="Arial" charset="0"/>
              </a:rPr>
              <a:t>стических актов</a:t>
            </a: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4284663" y="2349500"/>
            <a:ext cx="936625" cy="215900"/>
          </a:xfrm>
          <a:prstGeom prst="leftRightArrow">
            <a:avLst>
              <a:gd name="adj1" fmla="val 50000"/>
              <a:gd name="adj2" fmla="val 867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55650" y="3573463"/>
            <a:ext cx="3671888" cy="115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Западные государства (США, Ан-</a:t>
            </a:r>
          </a:p>
          <a:p>
            <a:pPr algn="ctr"/>
            <a:r>
              <a:rPr lang="ru-RU" altLang="ru-RU">
                <a:latin typeface="Arial" charset="0"/>
              </a:rPr>
              <a:t>глия), стремящиеся к мировому</a:t>
            </a:r>
          </a:p>
          <a:p>
            <a:pPr algn="ctr"/>
            <a:r>
              <a:rPr lang="ru-RU" altLang="ru-RU">
                <a:latin typeface="Arial" charset="0"/>
              </a:rPr>
              <a:t>лидерству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55650" y="5013325"/>
            <a:ext cx="3598863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Исламские государства, стремя-</a:t>
            </a:r>
          </a:p>
          <a:p>
            <a:pPr algn="ctr"/>
            <a:r>
              <a:rPr lang="ru-RU" altLang="ru-RU">
                <a:latin typeface="Arial" charset="0"/>
              </a:rPr>
              <a:t>щиеся к установлению контроля</a:t>
            </a:r>
          </a:p>
          <a:p>
            <a:pPr algn="ctr"/>
            <a:r>
              <a:rPr lang="ru-RU" altLang="ru-RU">
                <a:latin typeface="Arial" charset="0"/>
              </a:rPr>
              <a:t>над российскими регионами, где</a:t>
            </a:r>
          </a:p>
          <a:p>
            <a:pPr algn="ctr"/>
            <a:r>
              <a:rPr lang="ru-RU" altLang="ru-RU">
                <a:latin typeface="Arial" charset="0"/>
              </a:rPr>
              <a:t>проживают мусульмане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179388" y="2349500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179388" y="2349500"/>
            <a:ext cx="0" cy="3527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79388" y="4149725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179388" y="5876925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219700" y="3573463"/>
            <a:ext cx="3313113" cy="115252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Международные террористи-</a:t>
            </a:r>
          </a:p>
          <a:p>
            <a:pPr algn="ctr"/>
            <a:r>
              <a:rPr lang="ru-RU" altLang="ru-RU">
                <a:latin typeface="Arial" charset="0"/>
              </a:rPr>
              <a:t>ческие организации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219700" y="5157788"/>
            <a:ext cx="3313113" cy="10795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Террористические организа-</a:t>
            </a:r>
          </a:p>
          <a:p>
            <a:pPr algn="ctr"/>
            <a:r>
              <a:rPr lang="ru-RU" altLang="ru-RU">
                <a:latin typeface="Arial" charset="0"/>
              </a:rPr>
              <a:t>ции и отдельные лица из чис-</a:t>
            </a:r>
          </a:p>
          <a:p>
            <a:pPr algn="ctr"/>
            <a:r>
              <a:rPr lang="ru-RU" altLang="ru-RU">
                <a:latin typeface="Arial" charset="0"/>
              </a:rPr>
              <a:t>ла российских граждан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8532813" y="2205038"/>
            <a:ext cx="360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8893175" y="2205038"/>
            <a:ext cx="0" cy="34559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>
            <a:off x="8532813" y="5661025"/>
            <a:ext cx="360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H="1">
            <a:off x="8532813" y="4005263"/>
            <a:ext cx="360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6588125" y="4724400"/>
            <a:ext cx="287338" cy="433388"/>
          </a:xfrm>
          <a:prstGeom prst="upDownArrow">
            <a:avLst>
              <a:gd name="adj1" fmla="val 50000"/>
              <a:gd name="adj2" fmla="val 301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5" grpId="0" animBg="1"/>
      <p:bldP spid="21516" grpId="0" animBg="1"/>
      <p:bldP spid="21517" grpId="0" animBg="1"/>
      <p:bldP spid="21520" grpId="0" animBg="1"/>
      <p:bldP spid="21521" grpId="0" animBg="1"/>
      <p:bldP spid="21522" grpId="0" animBg="1"/>
      <p:bldP spid="21524" grpId="0" animBg="1"/>
      <p:bldP spid="21525" grpId="0" animBg="1"/>
      <p:bldP spid="21526" grpId="0" animBg="1"/>
      <p:bldP spid="21529" grpId="0" animBg="1"/>
      <p:bldP spid="21530" grpId="0" animBg="1"/>
      <p:bldP spid="21531" grpId="0" animBg="1"/>
      <p:bldP spid="21532" grpId="0" animBg="1"/>
      <p:bldP spid="215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68375"/>
          </a:xfrm>
        </p:spPr>
        <p:txBody>
          <a:bodyPr/>
          <a:lstStyle/>
          <a:p>
            <a:r>
              <a:rPr lang="ru-RU" altLang="ru-RU" sz="2800"/>
              <a:t>5.Характеристика отдельных субъектов современного терроризма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>
                <a:latin typeface="Arial Black" pitchFamily="34" charset="0"/>
              </a:rPr>
              <a:t>Субъекты международного терроризма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>
                <a:solidFill>
                  <a:schemeClr val="folHlink"/>
                </a:solidFill>
                <a:latin typeface="Arial Black" pitchFamily="34" charset="0"/>
              </a:rPr>
              <a:t>Хизб-ут-Тахрир ал-ислами» («Партия исламского освобождения» ) </a:t>
            </a:r>
            <a:r>
              <a:rPr lang="ru-RU" altLang="ru-RU" sz="1400">
                <a:solidFill>
                  <a:schemeClr val="folHlink"/>
                </a:solidFill>
                <a:latin typeface="Arial Black" pitchFamily="34" charset="0"/>
              </a:rPr>
              <a:t>(ее деятельность запрещена на территории России решением Верховного суда)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провозглашает себя «политической партией, идеологией которой является ислам». 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 современные правительства мусульманских стран объявляются ею как неисламские, а причиной всех сегодняшних проблем «мусульманской уммы» объявляется «отсутствие ислама в ее повседневной жизни», в том числе «отсутствие исламской системы правления». 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Глобальная цель «партии» - устранение неисламских правительств и установление исламского правления во всем мире путем воссоздания единого, основанного на законах шариата, исламского теократического государства «Халифат», первоначально в регионах с преимущественно мусульманским населением, а затем и на всей планете</a:t>
            </a:r>
          </a:p>
          <a:p>
            <a:pPr algn="just">
              <a:lnSpc>
                <a:spcPct val="80000"/>
              </a:lnSpc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Хизб ут-Тахрир ал-ислами» («Партия исламского освобождения»</a:t>
            </a:r>
            <a:r>
              <a:rPr lang="ru-RU" altLang="ru-RU" sz="4000"/>
              <a:t> </a:t>
            </a:r>
            <a:r>
              <a:rPr lang="ru-RU" altLang="ru-RU" sz="2800"/>
              <a:t>)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000"/>
              <a:t>Является типичным представителем субъектов «</a:t>
            </a:r>
            <a:r>
              <a:rPr lang="ru-RU" altLang="ru-RU" sz="2000">
                <a:solidFill>
                  <a:srgbClr val="FFFF00"/>
                </a:solidFill>
              </a:rPr>
              <a:t>религиозного терроризма»,</a:t>
            </a:r>
            <a:r>
              <a:rPr lang="ru-RU" altLang="ru-RU" sz="2000"/>
              <a:t> «Религиозный терроризм» в отличие от видов, не ограничивается, какой либо народностью или географической территорией. 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Его цель вся планета, а «разрешение (мандат) от Бога» делает акты религиозного терроризма наиболее кровавыми и массовыми. 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На протяжении последних 30 лет аналитики ООН фиксируют стремительный рост «религиозного терроризма» по отношению к «политическому». 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Сейчас можно с уверенностью констатировать, что 21 век это век религиозного терроризма, который, к сожалению, частично вызван необдуманной политикой военного решения политических вопросов в странах третьего мира государствами «золотого миллиарда».</a:t>
            </a:r>
          </a:p>
          <a:p>
            <a:pPr algn="just">
              <a:lnSpc>
                <a:spcPct val="80000"/>
              </a:lnSpc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Хизб ут-Тахрир ал-ислами» («Партия исламского освобождения»</a:t>
            </a:r>
            <a:r>
              <a:rPr lang="ru-RU" altLang="ru-RU" sz="4000"/>
              <a:t> </a:t>
            </a:r>
            <a:r>
              <a:rPr lang="ru-RU" altLang="ru-RU" sz="2800"/>
              <a:t>)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1800" i="1">
                <a:latin typeface="Arial" charset="0"/>
              </a:rPr>
              <a:t>Главным отличием «Хизб ут-Тахрир» от других радикальных религиозных движений является то, что основной упор она</a:t>
            </a:r>
            <a:r>
              <a:rPr lang="ru-RU" altLang="ru-RU" sz="1800">
                <a:latin typeface="Arial" charset="0"/>
              </a:rPr>
              <a:t> делает на полулегальную «пропаганду» своих целей путем распространения литературы, листовок, полемика с оппонентами, выступление в СМИ, работа в интернете и организация нелегальных конференций, а также на расширение числа своих сторонников путем создания нелегальных структур.</a:t>
            </a:r>
          </a:p>
          <a:p>
            <a:pPr algn="just">
              <a:lnSpc>
                <a:spcPct val="80000"/>
              </a:lnSpc>
            </a:pPr>
            <a:r>
              <a:rPr lang="ru-RU" altLang="ru-RU" sz="1800">
                <a:latin typeface="Arial" charset="0"/>
              </a:rPr>
              <a:t>Штаб-квартира организации расположена в Лондоне (район Тотенхем). Общая численность движения в мире — от 20 000 «активистов» и до 100 000 «учеников». Организация ведет деятельность в 40 странах мира </a:t>
            </a:r>
          </a:p>
          <a:p>
            <a:pPr algn="just">
              <a:lnSpc>
                <a:spcPct val="80000"/>
              </a:lnSpc>
            </a:pPr>
            <a:r>
              <a:rPr lang="ru-RU" altLang="ru-RU" sz="1800">
                <a:latin typeface="Arial" charset="0"/>
              </a:rPr>
              <a:t>Действует в следующих странах СНГ — Азербайджан, Украина, Узбекистан, Таджикистан, Казахстан и Кыргызстан;</a:t>
            </a:r>
          </a:p>
          <a:p>
            <a:pPr algn="just">
              <a:lnSpc>
                <a:spcPct val="80000"/>
              </a:lnSpc>
            </a:pPr>
            <a:r>
              <a:rPr lang="ru-RU" altLang="ru-RU" sz="1800">
                <a:latin typeface="Arial" charset="0"/>
              </a:rPr>
              <a:t>В России ячейки организации выявлены в следующих регионах — Татарстан, Башкортостан, Чечня, Дагестан, Чувашия, Кировская, Оренбургская, Самарская, Саратовская, Тюменская, Челябинская, Новгородская, Ленинградская, Ульяновская, Астраханская и Волгоградская области, г. Москва, Н.Новгород и Санкт-Петербург;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Вопросы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altLang="ru-RU" sz="2400"/>
              <a:t>Понятие, характерные черты и классификация терроризма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altLang="ru-RU" sz="2400"/>
              <a:t>Факторы, обуславливающие возникновение и развитие терроризма в России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altLang="ru-RU" sz="2400"/>
              <a:t>Основные тенденции современного терроризма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altLang="ru-RU" sz="2400"/>
              <a:t>Субъекты терроризма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altLang="ru-RU" sz="2400"/>
              <a:t>Характеристика отдельных субъектов современного терроризма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Хизб ут-Тахрир ал-ислами» («Партия исламского освобождения»</a:t>
            </a:r>
            <a:r>
              <a:rPr lang="ru-RU" altLang="ru-RU" sz="4000"/>
              <a:t> </a:t>
            </a:r>
            <a:r>
              <a:rPr lang="ru-RU" altLang="ru-RU" sz="2800"/>
              <a:t>)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i="1"/>
              <a:t>Цели при открытии новой ячейки:</a:t>
            </a:r>
            <a:endParaRPr lang="ru-RU" altLang="ru-RU" sz="2000"/>
          </a:p>
          <a:p>
            <a:pPr algn="just">
              <a:lnSpc>
                <a:spcPct val="80000"/>
              </a:lnSpc>
            </a:pPr>
            <a:r>
              <a:rPr lang="ru-RU" altLang="ru-RU" sz="2000"/>
              <a:t>- Построение «грозди ячеек», которые сформируют деятельность нового «района»;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- Сбор и классификация информации о лидерах местной мусульманской общины (с указанием места жительства, работы, в том числе с указанием личностных качеств человека, его склонностей и недостатков).</a:t>
            </a:r>
          </a:p>
          <a:p>
            <a:pPr algn="just">
              <a:lnSpc>
                <a:spcPct val="80000"/>
              </a:lnSpc>
            </a:pPr>
            <a:r>
              <a:rPr lang="ru-RU" altLang="ru-RU" sz="2000"/>
              <a:t>- Формирование базы данных по учебным заведениям и домам культуры — работа с религиозной молодежью вне «не-халифатских» мечетей, т.е. «формирование основы для духовного джихада» с помощью занятий, просмотра фильмов, использования книг и журналов (на русском, арабском, узбекском и киргизском языках), а так же возможностей интернета или «изучение арабского языка»;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Хизб ут-Тахрир ал-ислами» («Партия исламского освобождения»</a:t>
            </a:r>
            <a:r>
              <a:rPr lang="ru-RU" altLang="ru-RU" sz="4000"/>
              <a:t> </a:t>
            </a:r>
            <a:r>
              <a:rPr lang="ru-RU" altLang="ru-RU" sz="2800"/>
              <a:t>)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/>
              <a:t>- Создание «подпольных мечетей» — формирование альтернативной системы религиозной общины (мечеть, богослов, община), которая позволяет в «замкнутой» этнической или клановой группе вести идеологическую и психологическую работу с «учениками»;</a:t>
            </a:r>
          </a:p>
          <a:p>
            <a:pPr algn="just">
              <a:lnSpc>
                <a:spcPct val="90000"/>
              </a:lnSpc>
            </a:pPr>
            <a:r>
              <a:rPr lang="ru-RU" altLang="ru-RU" sz="2400"/>
              <a:t>- Формирование базы для «военного джихада» — закупка, хранение взрывчатых и огнестрельных средств, настройка местной общины на «конфронтацию» с местной и федеральной властью, нагнетание «межрелигиозной розни» и т.п.;</a:t>
            </a:r>
          </a:p>
          <a:p>
            <a:pPr algn="just">
              <a:lnSpc>
                <a:spcPct val="90000"/>
              </a:lnSpc>
            </a:pPr>
            <a:r>
              <a:rPr lang="ru-RU" altLang="ru-RU" sz="2400"/>
              <a:t>-Открытие новых «ячеек» в других районах (метод «отпочкования/деления»).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540750" cy="1143000"/>
          </a:xfrm>
        </p:spPr>
        <p:txBody>
          <a:bodyPr/>
          <a:lstStyle/>
          <a:p>
            <a:r>
              <a:rPr lang="ru-RU" altLang="ru-RU" sz="2800"/>
              <a:t>Террористические группы из числа российских граждан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/>
              <a:t>Сегодня они представлены новой и наиболее опасной формой ультраправых молодежных объединений — боевыми террористическими организациями.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/>
              <a:t>Пока таких объединений немного, но их деятельность имеет огромный ре­зонанс в политической и социальной жизни России. Так, в Санкт-Петербур-ге участники БТО убили ученого-антифашиста Д. Гиренко, демонстративно расстреляли студента-африканца, совершили ряд дерзких и кровавых на­падений, убийств и поджогов.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altLang="ru-RU" sz="2000"/>
              <a:t>В Москве деятельность БТО наиболее ярко проявила себя серией взрывов, направленных против политических и идео­логических «врагов нации». Кульминацией этой тенденции стал взрыв на Черкизовском рынке, результатом которого стало более 10 убитых и около 60 раненых.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823913"/>
          </a:xfrm>
        </p:spPr>
        <p:txBody>
          <a:bodyPr/>
          <a:lstStyle/>
          <a:p>
            <a:r>
              <a:rPr lang="ru-RU" altLang="ru-RU" sz="2800"/>
              <a:t>Основные признаки БТО</a:t>
            </a:r>
            <a:endParaRPr lang="ru-RU" altLang="ru-RU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12875"/>
            <a:ext cx="8540750" cy="46863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/>
              <a:t>повышенный уровень организованности и сплоченности участников, а также полная замкнутость информационных контактов только на членов их группы;</a:t>
            </a:r>
          </a:p>
          <a:p>
            <a:pPr algn="just">
              <a:lnSpc>
                <a:spcPct val="90000"/>
              </a:lnSpc>
            </a:pPr>
            <a:r>
              <a:rPr lang="ru-RU" altLang="ru-RU" sz="2400"/>
              <a:t>общий настрой участников на совершение запланированного серийного комплекса различных противоправных акций, относящихся к тяжким и особо </a:t>
            </a:r>
            <a:r>
              <a:rPr lang="ru-RU" altLang="ru-RU" sz="2400" i="1"/>
              <a:t> </a:t>
            </a:r>
            <a:r>
              <a:rPr lang="ru-RU" altLang="ru-RU" sz="2400"/>
              <a:t>тяжким преступным деяниям — убийствам, взрывам, поджогам;</a:t>
            </a:r>
          </a:p>
          <a:p>
            <a:pPr algn="just">
              <a:lnSpc>
                <a:spcPct val="90000"/>
              </a:lnSpc>
            </a:pPr>
            <a:r>
              <a:rPr lang="ru-RU" altLang="ru-RU" sz="2400"/>
              <a:t>наличие специалистов или лиц, обладающих серьезными навыками в области прикладного военного дела, — взрывников, снайперов, лиц, имеющих хорошие навыки в области контактных единоборств.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066800"/>
          </a:xfrm>
        </p:spPr>
        <p:txBody>
          <a:bodyPr/>
          <a:lstStyle/>
          <a:p>
            <a:r>
              <a:rPr lang="ru-RU" altLang="ru-RU" sz="3200"/>
              <a:t>1.Понятие, характерные черты и классификация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altLang="ru-RU" sz="2800" b="1"/>
              <a:t>Терроризм</a:t>
            </a:r>
            <a:r>
              <a:rPr lang="ru-RU" altLang="ru-RU" sz="2800"/>
              <a:t> - 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800"/>
              <a:t>(</a:t>
            </a:r>
            <a:r>
              <a:rPr lang="ru-RU" altLang="ru-RU" sz="1800" i="1"/>
              <a:t>О противодействии терроризму</a:t>
            </a:r>
            <a:r>
              <a:rPr lang="ru-RU" altLang="ru-RU" sz="1800"/>
              <a:t>: Федер. закон от 6 марта 2006 года      № 35-ФЗ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Характерные черты терроризма</a:t>
            </a:r>
          </a:p>
        </p:txBody>
      </p:sp>
      <p:sp>
        <p:nvSpPr>
          <p:cNvPr id="5126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–публичный характер исполнения террористических акций;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–повышенная общественная опасность, связанная с непосредственной угрозой жизни людей;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–применение насилия и устрашения, которое достигается использованием особо опасных форм и методов;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–опосредованный способ достижения политического результата (цели) через совершение посягательств на жизнь и здоровье людей (независимо от их причастности или непричастности к противникам террористов);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–использование конспирации как необходимого условия существования террористических структур и результативности их действий.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</p:spPr>
        <p:txBody>
          <a:bodyPr/>
          <a:lstStyle/>
          <a:p>
            <a:r>
              <a:rPr lang="ru-RU" altLang="ru-RU" sz="2800" b="1"/>
              <a:t>Классификация терроризма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1700213"/>
            <a:ext cx="7848600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1916113"/>
            <a:ext cx="7200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latin typeface="Arial" charset="0"/>
              </a:rPr>
              <a:t>В зависимости от влияния на межгосударственные отношения и гражданской принадлежности субъектов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8313" y="4437063"/>
            <a:ext cx="35274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latin typeface="Arial" charset="0"/>
              </a:rPr>
              <a:t>Внутригосударственный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076825" y="4437063"/>
            <a:ext cx="3313113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latin typeface="Arial" charset="0"/>
              </a:rPr>
              <a:t>Международный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5400000">
            <a:off x="1938337" y="3543301"/>
            <a:ext cx="1439863" cy="347662"/>
          </a:xfrm>
          <a:prstGeom prst="rightArrow">
            <a:avLst>
              <a:gd name="adj1" fmla="val 50000"/>
              <a:gd name="adj2" fmla="val 1035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 rot="5400000">
            <a:off x="6090444" y="3566319"/>
            <a:ext cx="1439863" cy="301625"/>
          </a:xfrm>
          <a:prstGeom prst="rightArrow">
            <a:avLst>
              <a:gd name="adj1" fmla="val 50000"/>
              <a:gd name="adj2" fmla="val 1193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/>
      <p:bldP spid="8200" grpId="0" animBg="1"/>
      <p:bldP spid="8201" grpId="0" animBg="1"/>
      <p:bldP spid="8204" grpId="0" animBg="1"/>
      <p:bldP spid="82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9850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b="1"/>
              <a:t>Внутригосударственный</a:t>
            </a:r>
          </a:p>
          <a:p>
            <a:pPr algn="just">
              <a:buFont typeface="Arial" charset="0"/>
              <a:buNone/>
            </a:pPr>
            <a:r>
              <a:rPr lang="ru-RU" altLang="ru-RU" sz="2800"/>
              <a:t> к нему причастны граждане собственной страны, а последствия и ущерб от их действий не выходят за ее рамки.</a:t>
            </a:r>
          </a:p>
          <a:p>
            <a:pPr algn="just">
              <a:buFont typeface="Arial" charset="0"/>
              <a:buNone/>
            </a:pPr>
            <a:endParaRPr lang="ru-RU" altLang="ru-RU" sz="2800"/>
          </a:p>
          <a:p>
            <a:pPr algn="just">
              <a:buFont typeface="Arial" charset="0"/>
              <a:buNone/>
            </a:pPr>
            <a:r>
              <a:rPr lang="ru-RU" altLang="ru-RU" sz="2800" b="1"/>
              <a:t>Международный</a:t>
            </a:r>
          </a:p>
          <a:p>
            <a:pPr algn="just">
              <a:buFont typeface="Arial" charset="0"/>
              <a:buNone/>
            </a:pPr>
            <a:r>
              <a:rPr lang="ru-RU" altLang="ru-RU" sz="2800"/>
              <a:t>его акции осуществляются гражданами одной или нескольких стран и направлены на подрыв конституционного строя иных государств либо международный правопорядок или международные отношения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6575" y="228600"/>
            <a:ext cx="7831138" cy="777875"/>
          </a:xfrm>
        </p:spPr>
        <p:txBody>
          <a:bodyPr/>
          <a:lstStyle/>
          <a:p>
            <a:r>
              <a:rPr lang="ru-RU" altLang="ru-RU" sz="2800"/>
              <a:t>В зависимости от субъектов указанные виды подразделяются на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87450" y="1268413"/>
            <a:ext cx="540067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latin typeface="Arial" charset="0"/>
              </a:rPr>
              <a:t>Внутригосударственный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116013" y="2205038"/>
            <a:ext cx="69850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ru-RU" altLang="ru-RU" sz="2000">
                <a:solidFill>
                  <a:srgbClr val="FF0066"/>
                </a:solidFill>
                <a:latin typeface="Arial" charset="0"/>
              </a:rPr>
              <a:t>Государственный</a:t>
            </a:r>
            <a:r>
              <a:rPr lang="ru-RU" altLang="ru-RU">
                <a:latin typeface="Arial" charset="0"/>
              </a:rPr>
              <a:t> - насилие против оппозиции, тех или иных</a:t>
            </a:r>
          </a:p>
          <a:p>
            <a:pPr algn="just"/>
            <a:r>
              <a:rPr lang="ru-RU" altLang="ru-RU">
                <a:latin typeface="Arial" charset="0"/>
              </a:rPr>
              <a:t> слоев населения инспирируется властью и реализуется через</a:t>
            </a:r>
          </a:p>
          <a:p>
            <a:pPr algn="just"/>
            <a:r>
              <a:rPr lang="ru-RU" altLang="ru-RU">
                <a:latin typeface="Arial" charset="0"/>
              </a:rPr>
              <a:t> спецслужбы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187450" y="3357563"/>
            <a:ext cx="705643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ru-RU" altLang="ru-RU" sz="2000">
                <a:solidFill>
                  <a:srgbClr val="FF0066"/>
                </a:solidFill>
                <a:latin typeface="Arial" charset="0"/>
              </a:rPr>
              <a:t>Проправительственный</a:t>
            </a:r>
            <a:r>
              <a:rPr lang="ru-RU" altLang="ru-RU">
                <a:latin typeface="Arial" charset="0"/>
              </a:rPr>
              <a:t> – насилие со стороны общественных</a:t>
            </a:r>
          </a:p>
          <a:p>
            <a:pPr algn="just"/>
            <a:r>
              <a:rPr lang="ru-RU" altLang="ru-RU">
                <a:latin typeface="Arial" charset="0"/>
              </a:rPr>
              <a:t> организаций и партий в интересах защиты властных структур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116013" y="4437063"/>
            <a:ext cx="70564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ru-RU" altLang="ru-RU" sz="2000">
                <a:solidFill>
                  <a:srgbClr val="FF0066"/>
                </a:solidFill>
                <a:latin typeface="Arial" charset="0"/>
              </a:rPr>
              <a:t>Оппозиционный </a:t>
            </a:r>
            <a:r>
              <a:rPr lang="ru-RU" altLang="ru-RU">
                <a:latin typeface="Arial" charset="0"/>
              </a:rPr>
              <a:t> насилие со стороны оппозиционных сил в</a:t>
            </a:r>
          </a:p>
          <a:p>
            <a:pPr algn="just"/>
            <a:r>
              <a:rPr lang="ru-RU" altLang="ru-RU">
                <a:latin typeface="Arial" charset="0"/>
              </a:rPr>
              <a:t> отношении властных структур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116013" y="5445125"/>
            <a:ext cx="705643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ru-RU" altLang="ru-RU">
                <a:solidFill>
                  <a:srgbClr val="FF0066"/>
                </a:solidFill>
                <a:latin typeface="Arial" charset="0"/>
              </a:rPr>
              <a:t>Межпартийный</a:t>
            </a:r>
            <a:r>
              <a:rPr lang="ru-RU" altLang="ru-RU">
                <a:latin typeface="Arial" charset="0"/>
              </a:rPr>
              <a:t> – насилие между конкурирующими политичес-</a:t>
            </a:r>
          </a:p>
          <a:p>
            <a:pPr algn="just"/>
            <a:r>
              <a:rPr lang="ru-RU" altLang="ru-RU">
                <a:latin typeface="Arial" charset="0"/>
              </a:rPr>
              <a:t>кими  силами в том или ином государстве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611188" y="1700213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611188" y="1700213"/>
            <a:ext cx="0" cy="41052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11188" y="2708275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11188" y="3789363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11188" y="4797425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611188" y="5805488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 rot="2775543">
            <a:off x="7522369" y="2489994"/>
            <a:ext cx="1201738" cy="1238250"/>
          </a:xfrm>
          <a:custGeom>
            <a:avLst/>
            <a:gdLst>
              <a:gd name="G0" fmla="+- 0 0 0"/>
              <a:gd name="G1" fmla="+- -9147865 0 0"/>
              <a:gd name="G2" fmla="+- 0 0 -9147865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9147865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147865"/>
              <a:gd name="G36" fmla="sin G34 -9147865"/>
              <a:gd name="G37" fmla="+/ -9147865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4530 w 21600"/>
              <a:gd name="T5" fmla="*/ 664 h 21600"/>
              <a:gd name="T6" fmla="*/ 4632 w 21600"/>
              <a:gd name="T7" fmla="*/ 5548 h 21600"/>
              <a:gd name="T8" fmla="*/ 12665 w 21600"/>
              <a:gd name="T9" fmla="*/ 5732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217" y="5399"/>
                  <a:pt x="7714" y="6094"/>
                  <a:pt x="6688" y="7299"/>
                </a:cubicBezTo>
                <a:lnTo>
                  <a:pt x="2577" y="3798"/>
                </a:lnTo>
                <a:cubicBezTo>
                  <a:pt x="4629" y="1388"/>
                  <a:pt x="7634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04775"/>
          </a:xfrm>
        </p:spPr>
        <p:txBody>
          <a:bodyPr/>
          <a:lstStyle/>
          <a:p>
            <a:endParaRPr lang="ru-RU" altLang="ru-RU" sz="32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619250" y="1412875"/>
            <a:ext cx="36734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latin typeface="Arial" charset="0"/>
              </a:rPr>
              <a:t>Международный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47813" y="2924175"/>
            <a:ext cx="38163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latin typeface="Arial" charset="0"/>
              </a:rPr>
              <a:t>Государственный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47813" y="4292600"/>
            <a:ext cx="38877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latin typeface="Arial" charset="0"/>
              </a:rPr>
              <a:t>Транснациональный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1042988" y="1844675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971550" y="1773238"/>
            <a:ext cx="71438" cy="3095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971550" y="3429000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971550" y="4868863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039813"/>
          </a:xfrm>
        </p:spPr>
        <p:txBody>
          <a:bodyPr/>
          <a:lstStyle/>
          <a:p>
            <a:r>
              <a:rPr lang="ru-RU" altLang="ru-RU" sz="2800"/>
              <a:t>В зависимости от целей преследуемых субъектами терроризма выделяют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i="1"/>
              <a:t>сплачивающий</a:t>
            </a:r>
            <a:r>
              <a:rPr lang="ru-RU" altLang="ru-RU" sz="2000"/>
              <a:t>, акции которого направлены на объединение различных структур террористического толка; </a:t>
            </a:r>
          </a:p>
          <a:p>
            <a:pPr>
              <a:lnSpc>
                <a:spcPct val="80000"/>
              </a:lnSpc>
            </a:pPr>
            <a:r>
              <a:rPr lang="ru-RU" altLang="ru-RU" sz="2000" b="1" i="1"/>
              <a:t>демонстрационный</a:t>
            </a:r>
            <a:r>
              <a:rPr lang="ru-RU" altLang="ru-RU" sz="2000" i="1"/>
              <a:t>, </a:t>
            </a:r>
            <a:r>
              <a:rPr lang="ru-RU" altLang="ru-RU" sz="2000"/>
              <a:t>призванный обеспечить "рекламу" той или иной террористической организации и проводимой ею в жизнь идеологии и политике, а также продемонстрировать силу и готовность ее членов к решительным действиям; </a:t>
            </a:r>
          </a:p>
          <a:p>
            <a:pPr>
              <a:lnSpc>
                <a:spcPct val="80000"/>
              </a:lnSpc>
            </a:pPr>
            <a:r>
              <a:rPr lang="ru-RU" altLang="ru-RU" sz="2000" b="1" i="1"/>
              <a:t>конфронтационный,</a:t>
            </a:r>
            <a:r>
              <a:rPr lang="ru-RU" altLang="ru-RU" sz="2000"/>
              <a:t> проявляющийся в применении насилия в борьбе между противостоящими политическими блоками, движениями, организациями, а также между государственными структурами и оппозицией; </a:t>
            </a:r>
          </a:p>
          <a:p>
            <a:pPr>
              <a:lnSpc>
                <a:spcPct val="80000"/>
              </a:lnSpc>
            </a:pPr>
            <a:r>
              <a:rPr lang="ru-RU" altLang="ru-RU" sz="2000" b="1" i="1"/>
              <a:t>провокационный</a:t>
            </a:r>
            <a:r>
              <a:rPr lang="ru-RU" altLang="ru-RU" sz="2000" i="1"/>
              <a:t>, </a:t>
            </a:r>
            <a:r>
              <a:rPr lang="ru-RU" altLang="ru-RU" sz="2000"/>
              <a:t>когда субъекты насильственных действий стремятся заставить своего политического противника перейти к непопулярным среди населения или тактически выгодным для террористов действиям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756</TotalTime>
  <Words>1742</Words>
  <Application>Microsoft Office PowerPoint</Application>
  <PresentationFormat>Экран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Tahoma</vt:lpstr>
      <vt:lpstr>Times New Roman</vt:lpstr>
      <vt:lpstr>Wingdings</vt:lpstr>
      <vt:lpstr>Arial Black</vt:lpstr>
      <vt:lpstr>Граница</vt:lpstr>
      <vt:lpstr>Терроризм как угроза международной и национальной  безопасности </vt:lpstr>
      <vt:lpstr>Вопросы</vt:lpstr>
      <vt:lpstr>1.Понятие, характерные черты и классификация</vt:lpstr>
      <vt:lpstr>Характерные черты терроризма</vt:lpstr>
      <vt:lpstr>Классификация терроризма</vt:lpstr>
      <vt:lpstr>Презентация PowerPoint</vt:lpstr>
      <vt:lpstr>В зависимости от субъектов указанные виды подразделяются на</vt:lpstr>
      <vt:lpstr>Презентация PowerPoint</vt:lpstr>
      <vt:lpstr>В зависимости от целей преследуемых субъектами терроризма выделяют</vt:lpstr>
      <vt:lpstr>В зависимости от методов террористического воздействия</vt:lpstr>
      <vt:lpstr>В зависимости от сфер проявления и преследуемых целей</vt:lpstr>
      <vt:lpstr>2.Факторы, обуславливающие возникновение и развитие терроризма в России</vt:lpstr>
      <vt:lpstr>3.Основные тенденции современного терроризма</vt:lpstr>
      <vt:lpstr>Основные тенденции современного терроризма</vt:lpstr>
      <vt:lpstr>Основные тенденции современного терроризма</vt:lpstr>
      <vt:lpstr>4.Субъекты терроризма</vt:lpstr>
      <vt:lpstr>5.Характеристика отдельных субъектов современного терроризма</vt:lpstr>
      <vt:lpstr>Хизб ут-Тахрир ал-ислами» («Партия исламского освобождения» )</vt:lpstr>
      <vt:lpstr>Хизб ут-Тахрир ал-ислами» («Партия исламского освобождения» )</vt:lpstr>
      <vt:lpstr>Хизб ут-Тахрир ал-ислами» («Партия исламского освобождения» )</vt:lpstr>
      <vt:lpstr>Хизб ут-Тахрир ал-ислами» («Партия исламского освобождения» )</vt:lpstr>
      <vt:lpstr>Террористические группы из числа российских граждан</vt:lpstr>
      <vt:lpstr>Основные признаки БТО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Терроризм как угроза безопасности государства</dc:title>
  <dc:creator>Самойлов В.В.</dc:creator>
  <cp:lastModifiedBy>GordeevAV</cp:lastModifiedBy>
  <cp:revision>18</cp:revision>
  <dcterms:created xsi:type="dcterms:W3CDTF">2010-03-19T17:38:16Z</dcterms:created>
  <dcterms:modified xsi:type="dcterms:W3CDTF">2019-04-04T05:36:33Z</dcterms:modified>
</cp:coreProperties>
</file>