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6" r:id="rId4"/>
    <p:sldId id="277" r:id="rId5"/>
    <p:sldId id="258" r:id="rId6"/>
    <p:sldId id="259" r:id="rId7"/>
    <p:sldId id="275" r:id="rId8"/>
    <p:sldId id="264" r:id="rId9"/>
    <p:sldId id="261" r:id="rId10"/>
    <p:sldId id="260" r:id="rId11"/>
    <p:sldId id="262" r:id="rId12"/>
    <p:sldId id="283" r:id="rId13"/>
    <p:sldId id="284" r:id="rId14"/>
    <p:sldId id="266" r:id="rId15"/>
    <p:sldId id="271" r:id="rId16"/>
    <p:sldId id="273" r:id="rId17"/>
    <p:sldId id="272" r:id="rId18"/>
    <p:sldId id="278" r:id="rId19"/>
    <p:sldId id="280" r:id="rId20"/>
    <p:sldId id="281" r:id="rId21"/>
    <p:sldId id="282" r:id="rId22"/>
    <p:sldId id="285" r:id="rId23"/>
    <p:sldId id="286" r:id="rId24"/>
    <p:sldId id="288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1327"/>
    <a:srgbClr val="D2A000"/>
    <a:srgbClr val="BD039A"/>
    <a:srgbClr val="00518E"/>
    <a:srgbClr val="FF0066"/>
    <a:srgbClr val="1E99AA"/>
    <a:srgbClr val="CC0000"/>
    <a:srgbClr val="AE12A3"/>
    <a:srgbClr val="A50021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333" autoAdjust="0"/>
  </p:normalViewPr>
  <p:slideViewPr>
    <p:cSldViewPr>
      <p:cViewPr varScale="1">
        <p:scale>
          <a:sx n="78" d="100"/>
          <a:sy n="78" d="100"/>
        </p:scale>
        <p:origin x="-1570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49E1C-230E-4154-953F-9EEC86C781A8}" type="datetimeFigureOut">
              <a:rPr lang="ru-RU"/>
              <a:pPr>
                <a:defRPr/>
              </a:pPr>
              <a:t>04.02.2019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648F4-75D6-4F64-95FF-13A527E3E5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525C5-0979-4F7F-BE0F-7E33D3CEFE25}" type="datetimeFigureOut">
              <a:rPr lang="ru-RU"/>
              <a:pPr>
                <a:defRPr/>
              </a:pPr>
              <a:t>04.02.2019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A290F-2126-4905-BCEB-2D2A94C29B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46A1D-D771-478B-B6FC-9E391827A733}" type="datetimeFigureOut">
              <a:rPr lang="ru-RU"/>
              <a:pPr>
                <a:defRPr/>
              </a:pPr>
              <a:t>04.02.2019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991C3-A4E1-45C9-9958-F87CBBBECF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60AE3-2387-48DF-B135-2EC29CE045C7}" type="datetimeFigureOut">
              <a:rPr lang="ru-RU"/>
              <a:pPr>
                <a:defRPr/>
              </a:pPr>
              <a:t>04.02.2019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3CBDD-74FA-4D76-A56F-2EE74B075C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A46B0-03D8-4F89-8B27-AA893C8ADD9E}" type="datetimeFigureOut">
              <a:rPr lang="ru-RU"/>
              <a:pPr>
                <a:defRPr/>
              </a:pPr>
              <a:t>04.02.2019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B6220-4E12-421D-B88C-5D5A4D97BF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15B3D-B9D4-49AC-A5B2-8EAE79C0823B}" type="datetimeFigureOut">
              <a:rPr lang="ru-RU"/>
              <a:pPr>
                <a:defRPr/>
              </a:pPr>
              <a:t>04.02.2019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0545E-84DA-4CF5-B432-152A8AF181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8DE02-BF7E-4DC1-8B3C-8F10C5073B01}" type="datetimeFigureOut">
              <a:rPr lang="ru-RU"/>
              <a:pPr>
                <a:defRPr/>
              </a:pPr>
              <a:t>04.02.2019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22341-796C-48DF-A4E1-95FA56358A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7D291E-8685-4F8F-9EDB-F3436844C3ED}" type="datetimeFigureOut">
              <a:rPr lang="ru-RU"/>
              <a:pPr>
                <a:defRPr/>
              </a:pPr>
              <a:t>04.02.2019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BC9F6-CD5A-4BB4-99EC-776858C8EB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2CEB6-C87F-4C8A-9AA0-7E7A80C9B020}" type="datetimeFigureOut">
              <a:rPr lang="ru-RU"/>
              <a:pPr>
                <a:defRPr/>
              </a:pPr>
              <a:t>04.02.2019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AE671-3FA1-45F8-B345-B8A793DEBE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57B93-B69C-4662-A4EA-1EA5799418EC}" type="datetimeFigureOut">
              <a:rPr lang="ru-RU"/>
              <a:pPr>
                <a:defRPr/>
              </a:pPr>
              <a:t>04.02.2019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107D2-5837-4BB8-9554-00AA0BFCCD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9ABAFC-849C-4645-BFD7-3C196EBBA5CD}" type="datetimeFigureOut">
              <a:rPr lang="ru-RU"/>
              <a:pPr>
                <a:defRPr/>
              </a:pPr>
              <a:t>04.02.2019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898E6-0A75-4591-8912-9BEE9577B2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58A296A-7138-4692-A544-2FDDC34491FA}" type="datetimeFigureOut">
              <a:rPr lang="ru-RU"/>
              <a:pPr>
                <a:defRPr/>
              </a:pPr>
              <a:t>04.02.2019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76CF07B-812B-46B0-B5BD-0529825930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ll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13" Type="http://schemas.openxmlformats.org/officeDocument/2006/relationships/image" Target="../media/image68.gif"/><Relationship Id="rId3" Type="http://schemas.openxmlformats.org/officeDocument/2006/relationships/image" Target="../media/image58.jpeg"/><Relationship Id="rId7" Type="http://schemas.openxmlformats.org/officeDocument/2006/relationships/image" Target="../media/image62.jpeg"/><Relationship Id="rId12" Type="http://schemas.openxmlformats.org/officeDocument/2006/relationships/image" Target="../media/image6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eg"/><Relationship Id="rId11" Type="http://schemas.openxmlformats.org/officeDocument/2006/relationships/image" Target="../media/image66.jpeg"/><Relationship Id="rId5" Type="http://schemas.openxmlformats.org/officeDocument/2006/relationships/image" Target="../media/image60.jpeg"/><Relationship Id="rId10" Type="http://schemas.openxmlformats.org/officeDocument/2006/relationships/image" Target="../media/image65.png"/><Relationship Id="rId4" Type="http://schemas.openxmlformats.org/officeDocument/2006/relationships/image" Target="../media/image59.jpeg"/><Relationship Id="rId9" Type="http://schemas.openxmlformats.org/officeDocument/2006/relationships/image" Target="../media/image64.jpeg"/><Relationship Id="rId14" Type="http://schemas.openxmlformats.org/officeDocument/2006/relationships/image" Target="../media/image6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75856" y="3501008"/>
            <a:ext cx="5796137" cy="1656184"/>
          </a:xfrm>
          <a:solidFill>
            <a:srgbClr val="92D050"/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n w="12700"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Конструирование в </a:t>
            </a:r>
            <a:r>
              <a:rPr lang="ru-RU" b="1" dirty="0">
                <a:ln w="12700"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 </a:t>
            </a:r>
            <a:r>
              <a:rPr lang="ru-RU" b="1" dirty="0" smtClean="0">
                <a:ln w="12700"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детском саду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764704"/>
          </a:xfrm>
          <a:noFill/>
        </p:spPr>
        <p:txBody>
          <a:bodyPr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8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</a:t>
            </a:r>
            <a:r>
              <a:rPr lang="ru-RU" altLang="ru-RU" sz="18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8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«Центр развития ребёнка - Детский сад №79»</a:t>
            </a:r>
            <a:endParaRPr lang="ru-RU" sz="1800" b="1" dirty="0" smtClean="0">
              <a:solidFill>
                <a:schemeClr val="accent4"/>
              </a:solidFill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C:\Documents and Settings\сапфир\Рабочий стол\к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85794"/>
            <a:ext cx="4157640" cy="304800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64688" cy="1000108"/>
          </a:xfrm>
          <a:solidFill>
            <a:srgbClr val="92D050"/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Конструкторы </a:t>
            </a:r>
            <a:r>
              <a:rPr lang="ru-RU" b="1" dirty="0" err="1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лего</a:t>
            </a:r>
            <a:endParaRPr lang="ru-RU" b="1" dirty="0" smtClean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17419" name="Picture 11" descr="C:\Documents and Settings\сапфир\Рабочий стол\ггггоо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857628"/>
            <a:ext cx="4143372" cy="2654377"/>
          </a:xfrm>
          <a:prstGeom prst="rect">
            <a:avLst/>
          </a:prstGeom>
          <a:noFill/>
        </p:spPr>
      </p:pic>
      <p:pic>
        <p:nvPicPr>
          <p:cNvPr id="13" name="Picture 2" descr="C:\Documents and Settings\сапфир\Рабочий стол\к2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3372" y="1500174"/>
            <a:ext cx="4827893" cy="366748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64688" cy="850106"/>
          </a:xfrm>
          <a:solidFill>
            <a:srgbClr val="92D050"/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Готовые строительные наборы</a:t>
            </a:r>
          </a:p>
        </p:txBody>
      </p:sp>
      <p:pic>
        <p:nvPicPr>
          <p:cNvPr id="4" name="Picture 4" descr="C:\Documents and Settings\сапфир\Рабочий стол\кк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000108"/>
            <a:ext cx="3929090" cy="2584575"/>
          </a:xfrm>
          <a:prstGeom prst="rect">
            <a:avLst/>
          </a:prstGeom>
          <a:noFill/>
        </p:spPr>
      </p:pic>
      <p:pic>
        <p:nvPicPr>
          <p:cNvPr id="20483" name="Picture 3" descr="C:\Documents and Settings\сапфир\Рабочий стол\ккк11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62" y="4132668"/>
            <a:ext cx="3643338" cy="2725332"/>
          </a:xfrm>
          <a:prstGeom prst="rect">
            <a:avLst/>
          </a:prstGeom>
          <a:noFill/>
        </p:spPr>
      </p:pic>
      <p:pic>
        <p:nvPicPr>
          <p:cNvPr id="20484" name="Picture 4" descr="C:\Documents and Settings\сапфир\Рабочий стол\ккк1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9322" y="928670"/>
            <a:ext cx="2928958" cy="2829248"/>
          </a:xfrm>
          <a:prstGeom prst="rect">
            <a:avLst/>
          </a:prstGeom>
          <a:noFill/>
        </p:spPr>
      </p:pic>
      <p:pic>
        <p:nvPicPr>
          <p:cNvPr id="20485" name="Picture 5" descr="C:\Documents and Settings\сапфир\Рабочий стол\кк4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143380"/>
            <a:ext cx="4731781" cy="2200278"/>
          </a:xfrm>
          <a:prstGeom prst="rect">
            <a:avLst/>
          </a:prstGeom>
          <a:noFill/>
        </p:spPr>
      </p:pic>
      <p:pic>
        <p:nvPicPr>
          <p:cNvPr id="20482" name="Picture 2" descr="C:\Documents and Settings\сапфир\Рабочий стол\кк6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0298" y="2357430"/>
            <a:ext cx="4599367" cy="306864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Documents and Settings\сапфир\Рабочий стол\дом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14356"/>
            <a:ext cx="3857620" cy="345256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64688" cy="850106"/>
          </a:xfrm>
          <a:solidFill>
            <a:srgbClr val="92D050"/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Мягкие строительные модули</a:t>
            </a:r>
          </a:p>
        </p:txBody>
      </p:sp>
      <p:pic>
        <p:nvPicPr>
          <p:cNvPr id="3078" name="Picture 6" descr="C:\Documents and Settings\сапфир\Рабочий стол\самолет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1968" y="857232"/>
            <a:ext cx="4572032" cy="3429024"/>
          </a:xfrm>
          <a:prstGeom prst="rect">
            <a:avLst/>
          </a:prstGeom>
          <a:noFill/>
        </p:spPr>
      </p:pic>
      <p:pic>
        <p:nvPicPr>
          <p:cNvPr id="3076" name="Picture 4" descr="C:\Documents and Settings\сапфир\Рабочий стол\поезд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262432"/>
            <a:ext cx="4286280" cy="2595568"/>
          </a:xfrm>
          <a:prstGeom prst="rect">
            <a:avLst/>
          </a:prstGeom>
          <a:noFill/>
        </p:spPr>
      </p:pic>
      <p:pic>
        <p:nvPicPr>
          <p:cNvPr id="12" name="Picture 5" descr="C:\Documents and Settings\сапфир\Рабочий стол\1802.970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4143376"/>
            <a:ext cx="4500562" cy="271462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64688" cy="850106"/>
          </a:xfrm>
          <a:solidFill>
            <a:srgbClr val="92D050"/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Мягкие строительные модули</a:t>
            </a:r>
          </a:p>
        </p:txBody>
      </p:sp>
      <p:pic>
        <p:nvPicPr>
          <p:cNvPr id="4098" name="Picture 2" descr="C:\Documents and Settings\сапфир\Рабочий стол\8542700_w640_h640_028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3786190"/>
            <a:ext cx="3571900" cy="2728039"/>
          </a:xfrm>
          <a:prstGeom prst="rect">
            <a:avLst/>
          </a:prstGeom>
          <a:noFill/>
        </p:spPr>
      </p:pic>
      <p:pic>
        <p:nvPicPr>
          <p:cNvPr id="4099" name="Picture 3" descr="C:\Documents and Settings\сапфир\Рабочий стол\шшлл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857232"/>
            <a:ext cx="3605739" cy="2500330"/>
          </a:xfrm>
          <a:prstGeom prst="rect">
            <a:avLst/>
          </a:prstGeom>
          <a:noFill/>
        </p:spPr>
      </p:pic>
      <p:pic>
        <p:nvPicPr>
          <p:cNvPr id="3077" name="Picture 5" descr="C:\Documents and Settings\сапфир\Рабочий стол\ракета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0760" y="857232"/>
            <a:ext cx="2301675" cy="3071834"/>
          </a:xfrm>
          <a:prstGeom prst="rect">
            <a:avLst/>
          </a:prstGeom>
          <a:noFill/>
        </p:spPr>
      </p:pic>
      <p:pic>
        <p:nvPicPr>
          <p:cNvPr id="12" name="Picture 2" descr="C:\Documents and Settings\сапфир\Рабочий стол\крепость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4" y="3857628"/>
            <a:ext cx="4183169" cy="278605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64688" cy="1000108"/>
          </a:xfrm>
          <a:solidFill>
            <a:srgbClr val="92D050"/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Необычные конструкторы</a:t>
            </a:r>
          </a:p>
        </p:txBody>
      </p:sp>
      <p:pic>
        <p:nvPicPr>
          <p:cNvPr id="24579" name="Picture 3" descr="C:\Documents and Settings\сапфир\Рабочий стол\кк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932071"/>
            <a:ext cx="3387876" cy="2428892"/>
          </a:xfrm>
          <a:prstGeom prst="rect">
            <a:avLst/>
          </a:prstGeom>
          <a:noFill/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44880" y="2626475"/>
            <a:ext cx="2638216" cy="1656184"/>
          </a:xfrm>
          <a:prstGeom prst="rect">
            <a:avLst/>
          </a:prstGeom>
        </p:spPr>
      </p:pic>
      <p:pic>
        <p:nvPicPr>
          <p:cNvPr id="9" name="Picture 2" descr="C:\Documents and Settings\сапфир\Рабочий стол\кк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97675"/>
            <a:ext cx="3275856" cy="2456892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053" y="4282659"/>
            <a:ext cx="4355976" cy="18090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5092" y="3645024"/>
            <a:ext cx="2734904" cy="1975484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64688" cy="850106"/>
          </a:xfrm>
          <a:solidFill>
            <a:srgbClr val="92D050"/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Конструирование из бумаги</a:t>
            </a:r>
          </a:p>
        </p:txBody>
      </p:sp>
      <p:pic>
        <p:nvPicPr>
          <p:cNvPr id="28674" name="Picture 2" descr="C:\Documents and Settings\сапфир\Рабочий стол\Bornenes_hobbybog_-_2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785794"/>
            <a:ext cx="4357718" cy="2913635"/>
          </a:xfrm>
          <a:prstGeom prst="rect">
            <a:avLst/>
          </a:prstGeom>
          <a:noFill/>
        </p:spPr>
      </p:pic>
      <p:pic>
        <p:nvPicPr>
          <p:cNvPr id="28675" name="Picture 3" descr="C:\Documents and Settings\сапфир\Рабочий стол\8787888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857232"/>
            <a:ext cx="4143404" cy="2857520"/>
          </a:xfrm>
          <a:prstGeom prst="rect">
            <a:avLst/>
          </a:prstGeom>
          <a:noFill/>
        </p:spPr>
      </p:pic>
      <p:pic>
        <p:nvPicPr>
          <p:cNvPr id="28676" name="Picture 4" descr="C:\Documents and Settings\сапфир\Рабочий стол\hayvanlar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3857628"/>
            <a:ext cx="4357718" cy="3000372"/>
          </a:xfrm>
          <a:prstGeom prst="rect">
            <a:avLst/>
          </a:prstGeom>
          <a:noFill/>
        </p:spPr>
      </p:pic>
      <p:pic>
        <p:nvPicPr>
          <p:cNvPr id="28677" name="Picture 5" descr="C:\Documents and Settings\сапфир\Рабочий стол\6a013488371968970c014e88ed7e90970d-800wi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4" y="3890961"/>
            <a:ext cx="4216041" cy="296703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64688" cy="1000108"/>
          </a:xfrm>
          <a:solidFill>
            <a:srgbClr val="92D050"/>
          </a:solidFill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Конструирование из природного материала</a:t>
            </a:r>
          </a:p>
        </p:txBody>
      </p:sp>
      <p:pic>
        <p:nvPicPr>
          <p:cNvPr id="30722" name="Picture 2" descr="C:\Documents and Settings\сапфир\Рабочий стол\7776666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071546"/>
            <a:ext cx="3820053" cy="2857520"/>
          </a:xfrm>
          <a:prstGeom prst="rect">
            <a:avLst/>
          </a:prstGeom>
          <a:noFill/>
        </p:spPr>
      </p:pic>
      <p:pic>
        <p:nvPicPr>
          <p:cNvPr id="30723" name="Picture 3" descr="C:\Documents and Settings\сапфир\Рабочий стол\0_69245_cf939f3a_orig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7750" y="1000108"/>
            <a:ext cx="4286250" cy="2867025"/>
          </a:xfrm>
          <a:prstGeom prst="rect">
            <a:avLst/>
          </a:prstGeom>
          <a:noFill/>
        </p:spPr>
      </p:pic>
      <p:pic>
        <p:nvPicPr>
          <p:cNvPr id="30724" name="Picture 4" descr="C:\Documents and Settings\сапфир\Рабочий стол\0щ0щщщ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4089064"/>
            <a:ext cx="3786214" cy="2768936"/>
          </a:xfrm>
          <a:prstGeom prst="rect">
            <a:avLst/>
          </a:prstGeom>
          <a:noFill/>
        </p:spPr>
      </p:pic>
      <p:pic>
        <p:nvPicPr>
          <p:cNvPr id="30725" name="Picture 5" descr="C:\Documents and Settings\сапфир\Рабочий стол\гогооо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7752" y="4125520"/>
            <a:ext cx="4286248" cy="2732480"/>
          </a:xfrm>
          <a:prstGeom prst="rect">
            <a:avLst/>
          </a:prstGeom>
          <a:noFill/>
        </p:spPr>
      </p:pic>
      <p:pic>
        <p:nvPicPr>
          <p:cNvPr id="30726" name="Picture 6" descr="C:\Documents and Settings\сапфир\Рабочий стол\989888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28860" y="2000240"/>
            <a:ext cx="4452956" cy="284322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64688" cy="1142984"/>
          </a:xfrm>
          <a:solidFill>
            <a:srgbClr val="92D050"/>
          </a:solidFill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Конструирование из бросового материала</a:t>
            </a:r>
          </a:p>
        </p:txBody>
      </p:sp>
      <p:pic>
        <p:nvPicPr>
          <p:cNvPr id="29698" name="Picture 2" descr="C:\Documents and Settings\сапфир\Рабочий стол\шлшлллл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1142984"/>
            <a:ext cx="3643338" cy="2665857"/>
          </a:xfrm>
          <a:prstGeom prst="rect">
            <a:avLst/>
          </a:prstGeom>
          <a:noFill/>
        </p:spPr>
      </p:pic>
      <p:pic>
        <p:nvPicPr>
          <p:cNvPr id="29699" name="Picture 3" descr="C:\Documents and Settings\сапфир\Рабочий стол\47288955_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9322" y="1071546"/>
            <a:ext cx="2691850" cy="3095627"/>
          </a:xfrm>
          <a:prstGeom prst="rect">
            <a:avLst/>
          </a:prstGeom>
          <a:noFill/>
        </p:spPr>
      </p:pic>
      <p:pic>
        <p:nvPicPr>
          <p:cNvPr id="29700" name="Picture 4" descr="C:\Documents and Settings\сапфир\Рабочий стол\1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4071942"/>
            <a:ext cx="3929090" cy="2607934"/>
          </a:xfrm>
          <a:prstGeom prst="rect">
            <a:avLst/>
          </a:prstGeom>
          <a:noFill/>
        </p:spPr>
      </p:pic>
      <p:pic>
        <p:nvPicPr>
          <p:cNvPr id="29701" name="Picture 5" descr="C:\Documents and Settings\сапфир\Рабочий стол\chickcowpig-full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75905" y="4429132"/>
            <a:ext cx="4668095" cy="2428868"/>
          </a:xfrm>
          <a:prstGeom prst="rect">
            <a:avLst/>
          </a:prstGeom>
          <a:noFill/>
        </p:spPr>
      </p:pic>
      <p:pic>
        <p:nvPicPr>
          <p:cNvPr id="1026" name="Picture 2" descr="C:\Documents and Settings\сапфир\Рабочий стол\7y7y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1071546"/>
            <a:ext cx="4572000" cy="5643602"/>
          </a:xfrm>
          <a:prstGeom prst="rect">
            <a:avLst/>
          </a:prstGeom>
          <a:noFill/>
        </p:spPr>
      </p:pic>
      <p:pic>
        <p:nvPicPr>
          <p:cNvPr id="1027" name="Picture 3" descr="C:\Documents and Settings\сапфир\Рабочий стол\getImage.jpe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1071546"/>
            <a:ext cx="4714876" cy="578645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9" name="Picture 9" descr="C:\Documents and Settings\сапфир\Рабочий стол\яйцо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4562528"/>
            <a:ext cx="1643074" cy="2295472"/>
          </a:xfrm>
          <a:prstGeom prst="rect">
            <a:avLst/>
          </a:prstGeom>
          <a:noFill/>
        </p:spPr>
      </p:pic>
      <p:pic>
        <p:nvPicPr>
          <p:cNvPr id="35846" name="Picture 6" descr="C:\Documents and Settings\сапфир\Рабочий стол\призма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76" y="1000108"/>
            <a:ext cx="2143140" cy="2143140"/>
          </a:xfrm>
          <a:prstGeom prst="rect">
            <a:avLst/>
          </a:prstGeom>
          <a:noFill/>
        </p:spPr>
      </p:pic>
      <p:pic>
        <p:nvPicPr>
          <p:cNvPr id="1028" name="Picture 4" descr="C:\Documents and Settings\сапфир\Рабочий стол\тор6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15108" y="4429108"/>
            <a:ext cx="2428892" cy="2428892"/>
          </a:xfrm>
          <a:prstGeom prst="rect">
            <a:avLst/>
          </a:prstGeom>
          <a:noFill/>
        </p:spPr>
      </p:pic>
      <p:pic>
        <p:nvPicPr>
          <p:cNvPr id="35851" name="Picture 11" descr="C:\Documents and Settings\сапфир\Рабочий стол\приз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29454" y="928670"/>
            <a:ext cx="1928826" cy="1928826"/>
          </a:xfrm>
          <a:prstGeom prst="rect">
            <a:avLst/>
          </a:prstGeom>
          <a:noFill/>
        </p:spPr>
      </p:pic>
      <p:pic>
        <p:nvPicPr>
          <p:cNvPr id="35845" name="Picture 5" descr="C:\Documents and Settings\сапфир\Рабочий стол\паралелепипед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643182"/>
            <a:ext cx="2286016" cy="2286016"/>
          </a:xfrm>
          <a:prstGeom prst="rect">
            <a:avLst/>
          </a:prstGeom>
          <a:noFill/>
        </p:spPr>
      </p:pic>
      <p:pic>
        <p:nvPicPr>
          <p:cNvPr id="35843" name="Picture 3" descr="C:\Documents and Settings\сапфир\Рабочий стол\куб.jpe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3108" y="928670"/>
            <a:ext cx="2865039" cy="214314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64688" cy="1000108"/>
          </a:xfrm>
          <a:solidFill>
            <a:srgbClr val="92D050"/>
          </a:solidFill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Задание для воспитателей</a:t>
            </a:r>
            <a:br>
              <a:rPr lang="ru-RU" sz="3600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</a:br>
            <a:r>
              <a:rPr lang="ru-RU" sz="3600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«Узнай геометрическую фигуру»</a:t>
            </a:r>
          </a:p>
        </p:txBody>
      </p:sp>
      <p:pic>
        <p:nvPicPr>
          <p:cNvPr id="35842" name="Picture 2" descr="C:\Documents and Settings\сапфир\Рабочий стол\шар.jpe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1071546"/>
            <a:ext cx="1785950" cy="1798353"/>
          </a:xfrm>
          <a:prstGeom prst="rect">
            <a:avLst/>
          </a:prstGeom>
          <a:noFill/>
        </p:spPr>
      </p:pic>
      <p:pic>
        <p:nvPicPr>
          <p:cNvPr id="35844" name="Picture 4" descr="C:\Documents and Settings\сапфир\Рабочий стол\цилиндр.pn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86644" y="2786058"/>
            <a:ext cx="1417757" cy="1714512"/>
          </a:xfrm>
          <a:prstGeom prst="rect">
            <a:avLst/>
          </a:prstGeom>
          <a:noFill/>
        </p:spPr>
      </p:pic>
      <p:pic>
        <p:nvPicPr>
          <p:cNvPr id="35848" name="Picture 8" descr="C:\Documents and Settings\сапфир\Рабочий стол\пирамида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3174" y="2857496"/>
            <a:ext cx="1928826" cy="1928826"/>
          </a:xfrm>
          <a:prstGeom prst="rect">
            <a:avLst/>
          </a:prstGeom>
          <a:noFill/>
        </p:spPr>
      </p:pic>
      <p:pic>
        <p:nvPicPr>
          <p:cNvPr id="35850" name="Picture 10" descr="C:\Documents and Settings\сапфир\Рабочий стол\арка.jp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28" y="2928934"/>
            <a:ext cx="1714512" cy="1714512"/>
          </a:xfrm>
          <a:prstGeom prst="rect">
            <a:avLst/>
          </a:prstGeom>
          <a:noFill/>
        </p:spPr>
      </p:pic>
      <p:pic>
        <p:nvPicPr>
          <p:cNvPr id="1026" name="Picture 2" descr="C:\Documents and Settings\сапфир\Рабочий стол\ус кон.GIF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1736" y="4786322"/>
            <a:ext cx="2137817" cy="1761053"/>
          </a:xfrm>
          <a:prstGeom prst="rect">
            <a:avLst/>
          </a:prstGeom>
          <a:noFill/>
        </p:spPr>
      </p:pic>
      <p:pic>
        <p:nvPicPr>
          <p:cNvPr id="1027" name="Picture 3" descr="C:\Documents and Settings\сапфир\Рабочий стол\конус.jpg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4786322"/>
            <a:ext cx="1857412" cy="185741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5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5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64688" cy="785794"/>
          </a:xfrm>
          <a:solidFill>
            <a:srgbClr val="92D050"/>
          </a:solidFill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Конструирование в 1 младшей группе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642919"/>
            <a:ext cx="925252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ru-RU" sz="2000" b="1" dirty="0" smtClean="0">
                <a:solidFill>
                  <a:srgbClr val="F319E3"/>
                </a:solidFill>
              </a:rPr>
              <a:t>Только конструирование из строительного материала.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ru-RU" sz="2000" b="1" dirty="0" smtClean="0">
                <a:solidFill>
                  <a:srgbClr val="F319E3"/>
                </a:solidFill>
              </a:rPr>
              <a:t> </a:t>
            </a:r>
            <a:r>
              <a:rPr lang="ru-RU" sz="2000" b="1" dirty="0" smtClean="0">
                <a:solidFill>
                  <a:srgbClr val="CC0000"/>
                </a:solidFill>
              </a:rPr>
              <a:t>На стол ставим набор каждому ребенку, деталей больше.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ru-RU" sz="2000" b="1" dirty="0" smtClean="0">
                <a:solidFill>
                  <a:srgbClr val="00518E"/>
                </a:solidFill>
              </a:rPr>
              <a:t> Материал: кубики, кирпичики, треугольные призмы, пластины разного цвета и размера.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ru-RU" sz="2000" dirty="0" smtClean="0">
                <a:solidFill>
                  <a:srgbClr val="D09E00"/>
                </a:solidFill>
              </a:rPr>
              <a:t> </a:t>
            </a:r>
            <a:r>
              <a:rPr lang="ru-RU" sz="2000" b="1" dirty="0" smtClean="0">
                <a:solidFill>
                  <a:srgbClr val="D09E00"/>
                </a:solidFill>
              </a:rPr>
              <a:t>Воспитатель начинает игру и объединяет вначале года 6-8 детей. В конце года 10-12 детей.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ru-RU" sz="2000" dirty="0" smtClean="0">
                <a:solidFill>
                  <a:srgbClr val="00518E"/>
                </a:solidFill>
              </a:rPr>
              <a:t> </a:t>
            </a:r>
            <a:r>
              <a:rPr lang="ru-RU" sz="2000" b="1" dirty="0" smtClean="0">
                <a:solidFill>
                  <a:srgbClr val="7030A0"/>
                </a:solidFill>
              </a:rPr>
              <a:t>Постройки горизонтальные (дорожка, поезд, диванчик, кораблик), вертикальные (башенки, лесенки), замыкающие (ворота, домик), перекрытия (ворота, гараж, горка, мостик, кроватка)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ru-RU" sz="2000" b="1" dirty="0" smtClean="0">
                <a:solidFill>
                  <a:srgbClr val="1E99AA"/>
                </a:solidFill>
              </a:rPr>
              <a:t> Важно показать, что один предмет можно строить разными способами.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ru-RU" sz="2000" dirty="0" smtClean="0">
                <a:solidFill>
                  <a:srgbClr val="00518E"/>
                </a:solidFill>
              </a:rPr>
              <a:t> </a:t>
            </a:r>
            <a:r>
              <a:rPr lang="ru-RU" sz="2000" b="1" dirty="0" smtClean="0">
                <a:solidFill>
                  <a:srgbClr val="F319E3"/>
                </a:solidFill>
              </a:rPr>
              <a:t>Изобразительное конструирование, обязательно обыгрывается. 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ru-RU" sz="2000" dirty="0" smtClean="0">
                <a:solidFill>
                  <a:srgbClr val="CC0000"/>
                </a:solidFill>
              </a:rPr>
              <a:t> </a:t>
            </a:r>
            <a:r>
              <a:rPr lang="ru-RU" sz="2000" b="1" dirty="0" smtClean="0">
                <a:solidFill>
                  <a:srgbClr val="CC0000"/>
                </a:solidFill>
              </a:rPr>
              <a:t>Проверяется правильность постройки,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ru-RU" sz="2000" b="1" dirty="0" smtClean="0">
                <a:solidFill>
                  <a:srgbClr val="CC0000"/>
                </a:solidFill>
              </a:rPr>
              <a:t>исправляются ошибки, устойчивость.</a:t>
            </a:r>
            <a:endParaRPr lang="ru-RU" sz="2000" b="1" dirty="0">
              <a:solidFill>
                <a:srgbClr val="CC0000"/>
              </a:solidFill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64688" cy="850106"/>
          </a:xfrm>
          <a:solidFill>
            <a:srgbClr val="92D050"/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Что такое конструирование?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1214422"/>
            <a:ext cx="835824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F319E3"/>
                </a:solidFill>
              </a:rPr>
              <a:t>Название конструктивной деятельности происходит от латинского слова constructio - построение.</a:t>
            </a:r>
          </a:p>
          <a:p>
            <a:pPr algn="just"/>
            <a:r>
              <a:rPr lang="ru-RU" sz="2800" b="1" dirty="0" smtClean="0">
                <a:solidFill>
                  <a:srgbClr val="0070C0"/>
                </a:solidFill>
              </a:rPr>
              <a:t/>
            </a:r>
            <a:br>
              <a:rPr lang="ru-RU" sz="2800" b="1" dirty="0" smtClean="0">
                <a:solidFill>
                  <a:srgbClr val="0070C0"/>
                </a:solidFill>
              </a:rPr>
            </a:br>
            <a:r>
              <a:rPr lang="ru-RU" sz="2800" b="1" dirty="0" smtClean="0">
                <a:solidFill>
                  <a:srgbClr val="0070C0"/>
                </a:solidFill>
              </a:rPr>
              <a:t>Под детским конструированием понимается деятельность, в которой дети создают из различных материалов (бумаги, картона, дерева, специальных строительных наборов и конструкторов) разнообразные игровые поделки (игрушки, постройки).</a:t>
            </a:r>
            <a:endParaRPr lang="ru-RU" sz="2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64688" cy="785794"/>
          </a:xfrm>
          <a:solidFill>
            <a:srgbClr val="92D050"/>
          </a:solidFill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Конструирование во 2 младшей группе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757119"/>
            <a:ext cx="9198267" cy="63555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ru-RU" sz="2000" b="1" dirty="0" smtClean="0">
                <a:solidFill>
                  <a:srgbClr val="BD039A"/>
                </a:solidFill>
              </a:rPr>
              <a:t>Изобразительное конструирование, непосредственная связь с игрой.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ru-RU" sz="2000" b="1" dirty="0" smtClean="0">
                <a:solidFill>
                  <a:srgbClr val="CC0000"/>
                </a:solidFill>
              </a:rPr>
              <a:t> На стол ставим строительный набор каждому ребенку.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000" b="1" dirty="0" smtClean="0">
                <a:solidFill>
                  <a:srgbClr val="1E99AA"/>
                </a:solidFill>
              </a:rPr>
              <a:t>- Необходимо развивать самостоятельность, умение общаться в микрогруппе, помогать друг другу.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000" b="1" dirty="0" smtClean="0">
                <a:solidFill>
                  <a:srgbClr val="00B050"/>
                </a:solidFill>
              </a:rPr>
              <a:t>- Учим сохранять порядок на рабочем месте.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000" b="1" dirty="0" smtClean="0">
                <a:solidFill>
                  <a:srgbClr val="F319E3"/>
                </a:solidFill>
              </a:rPr>
              <a:t>-Строительный материал: кубики, кирпичики, бруски (треугольные призмы), пластины разного размера, цвета.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000" b="1" dirty="0" smtClean="0">
                <a:solidFill>
                  <a:srgbClr val="FFC000"/>
                </a:solidFill>
              </a:rPr>
              <a:t>-Руководит воспитатель.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000" b="1" dirty="0" smtClean="0">
                <a:solidFill>
                  <a:srgbClr val="7030A0"/>
                </a:solidFill>
              </a:rPr>
              <a:t>-Усложняются постройки (широкие и узкие вороты, маленький и большой дом, двухэтажные постройки), увеличивается количество деталей.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000" b="1" dirty="0" smtClean="0">
                <a:solidFill>
                  <a:srgbClr val="00518E"/>
                </a:solidFill>
              </a:rPr>
              <a:t>-Образец предварительно обследуется (из каких деталей сделаны стены, крыша и пр.)</a:t>
            </a:r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64688" cy="571480"/>
          </a:xfrm>
          <a:solidFill>
            <a:srgbClr val="92D050"/>
          </a:solidFill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Конструирование в средней группе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562463"/>
            <a:ext cx="9144000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b="1" dirty="0" smtClean="0">
                <a:solidFill>
                  <a:srgbClr val="00518E"/>
                </a:solidFill>
              </a:rPr>
              <a:t>Появляется конструирование по замыслу.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rgbClr val="F319E3"/>
                </a:solidFill>
              </a:rPr>
              <a:t>Возникает все больший интерес к качеству своего труда (красиво и устойчиво).</a:t>
            </a:r>
            <a:endParaRPr lang="ru-RU" b="1" dirty="0" smtClean="0"/>
          </a:p>
          <a:p>
            <a:pPr>
              <a:buFontTx/>
              <a:buChar char="-"/>
            </a:pPr>
            <a:r>
              <a:rPr lang="ru-RU" b="1" dirty="0" smtClean="0">
                <a:solidFill>
                  <a:srgbClr val="FFC000"/>
                </a:solidFill>
              </a:rPr>
              <a:t>Появляется потребность играть в микрогруппе, хотят строить вместе, но постройка должна быть у каждого своя.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rgbClr val="AE12A3"/>
                </a:solidFill>
              </a:rPr>
              <a:t>В строительный материал добавляются цилиндры, становится разнообразным по размеру, цвету, величине.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rgbClr val="1E99AA"/>
                </a:solidFill>
              </a:rPr>
              <a:t>Рассматривают перед конструированием реальные объекты (здания, машины, мебель).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rgbClr val="FF0066"/>
                </a:solidFill>
              </a:rPr>
              <a:t>Соизмеряют постройки по размеру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rgbClr val="00B050"/>
                </a:solidFill>
              </a:rPr>
              <a:t>Знают соотношения некоторых деталей (два кирпичика = куб).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rgbClr val="C00000"/>
                </a:solidFill>
              </a:rPr>
              <a:t>Выполняют постройки большей сложности, по замыслу, по условию (построй двухэтажный дом из предложенных деталей).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rgbClr val="7030A0"/>
                </a:solidFill>
              </a:rPr>
              <a:t>Строительный материал ставят не для каждого ребёнка как раньше, а в центр стола.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rgbClr val="F319E3"/>
                </a:solidFill>
              </a:rPr>
              <a:t>Детей учат гармонировать постройки по цвету.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rgbClr val="00B050"/>
                </a:solidFill>
              </a:rPr>
              <a:t>Воспитатель учит аккуратности, обращает внимание на красоту построек.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rgbClr val="00518E"/>
                </a:solidFill>
              </a:rPr>
              <a:t>Со 2 половины года  конструирование из</a:t>
            </a:r>
          </a:p>
          <a:p>
            <a:r>
              <a:rPr lang="ru-RU" b="1" dirty="0" smtClean="0">
                <a:solidFill>
                  <a:srgbClr val="00518E"/>
                </a:solidFill>
              </a:rPr>
              <a:t> бумаги, коробок и др. материалов.</a:t>
            </a:r>
          </a:p>
          <a:p>
            <a:pPr>
              <a:buFontTx/>
              <a:buChar char="-"/>
            </a:pPr>
            <a:endParaRPr lang="ru-RU" b="1" dirty="0" smtClean="0"/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64688" cy="714356"/>
          </a:xfrm>
          <a:solidFill>
            <a:srgbClr val="92D050"/>
          </a:solidFill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Конструирование в старшей группе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714356"/>
            <a:ext cx="9143999" cy="5986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FontTx/>
              <a:buChar char="-"/>
            </a:pPr>
            <a:r>
              <a:rPr lang="ru-RU" sz="2000" b="1" dirty="0" smtClean="0">
                <a:solidFill>
                  <a:srgbClr val="00518E"/>
                </a:solidFill>
              </a:rPr>
              <a:t>Могут конструировать самостоятельно, усложняются сюжеты, любят сложные задачи.</a:t>
            </a:r>
          </a:p>
          <a:p>
            <a:pPr>
              <a:spcBef>
                <a:spcPts val="600"/>
              </a:spcBef>
              <a:buFontTx/>
              <a:buChar char="-"/>
            </a:pPr>
            <a:r>
              <a:rPr lang="ru-RU" sz="2000" b="1" dirty="0" smtClean="0"/>
              <a:t> </a:t>
            </a:r>
            <a:r>
              <a:rPr lang="ru-RU" sz="2000" b="1" dirty="0" smtClean="0">
                <a:solidFill>
                  <a:srgbClr val="FFC000"/>
                </a:solidFill>
              </a:rPr>
              <a:t>Развивается самоконтроль (сам находит и исправляет ошибки), сами планируют постройки, оценивают их.</a:t>
            </a:r>
          </a:p>
          <a:p>
            <a:pPr>
              <a:spcBef>
                <a:spcPts val="600"/>
              </a:spcBef>
              <a:buFontTx/>
              <a:buChar char="-"/>
            </a:pPr>
            <a:r>
              <a:rPr lang="ru-RU" sz="2000" b="1" dirty="0" smtClean="0">
                <a:solidFill>
                  <a:srgbClr val="CC0000"/>
                </a:solidFill>
              </a:rPr>
              <a:t>Постройки сложные: строят замки, микрорайоны, дома для нескольких кукол, многоуровневые парковки, легкие и тяжелые конструкции.</a:t>
            </a:r>
          </a:p>
          <a:p>
            <a:pPr>
              <a:spcBef>
                <a:spcPts val="600"/>
              </a:spcBef>
              <a:buFontTx/>
              <a:buChar char="-"/>
            </a:pPr>
            <a:r>
              <a:rPr lang="ru-RU" sz="2000" b="1" dirty="0" smtClean="0">
                <a:solidFill>
                  <a:srgbClr val="00B050"/>
                </a:solidFill>
              </a:rPr>
              <a:t>Нравится работать сообща, помогать друг другу, обигрывать постройки вместе.</a:t>
            </a:r>
          </a:p>
          <a:p>
            <a:pPr>
              <a:spcBef>
                <a:spcPts val="600"/>
              </a:spcBef>
              <a:buFontTx/>
              <a:buChar char="-"/>
            </a:pPr>
            <a:r>
              <a:rPr lang="ru-RU" sz="2000" b="1" dirty="0" smtClean="0">
                <a:solidFill>
                  <a:srgbClr val="BD039A"/>
                </a:solidFill>
              </a:rPr>
              <a:t>Рассказывают о замысле постройки, как будут сроить</a:t>
            </a:r>
            <a:r>
              <a:rPr lang="ru-RU" sz="2000" b="1" dirty="0" smtClean="0"/>
              <a:t>.</a:t>
            </a:r>
          </a:p>
          <a:p>
            <a:pPr>
              <a:spcBef>
                <a:spcPts val="600"/>
              </a:spcBef>
              <a:buFontTx/>
              <a:buChar char="-"/>
            </a:pPr>
            <a:r>
              <a:rPr lang="ru-RU" sz="2000" b="1" dirty="0" smtClean="0">
                <a:solidFill>
                  <a:srgbClr val="0070C0"/>
                </a:solidFill>
              </a:rPr>
              <a:t>Воспитатель подсказывает отдельные приемы конструирования, использует косвенную помощь.</a:t>
            </a:r>
          </a:p>
          <a:p>
            <a:pPr>
              <a:spcBef>
                <a:spcPts val="600"/>
              </a:spcBef>
              <a:buFontTx/>
              <a:buChar char="-"/>
            </a:pPr>
            <a:r>
              <a:rPr lang="ru-RU" sz="2000" b="1" dirty="0" smtClean="0">
                <a:solidFill>
                  <a:srgbClr val="FFC000"/>
                </a:solidFill>
              </a:rPr>
              <a:t>Пользуются схемами, иллюстрациями.</a:t>
            </a:r>
          </a:p>
          <a:p>
            <a:pPr>
              <a:spcBef>
                <a:spcPts val="600"/>
              </a:spcBef>
              <a:buFontTx/>
              <a:buChar char="-"/>
            </a:pPr>
            <a:r>
              <a:rPr lang="ru-RU" sz="2000" b="1" dirty="0" smtClean="0">
                <a:solidFill>
                  <a:srgbClr val="7030A0"/>
                </a:solidFill>
              </a:rPr>
              <a:t> Появляется шестиугольная призма, арки.</a:t>
            </a:r>
          </a:p>
          <a:p>
            <a:pPr>
              <a:spcBef>
                <a:spcPts val="600"/>
              </a:spcBef>
              <a:buFontTx/>
              <a:buChar char="-"/>
            </a:pPr>
            <a:r>
              <a:rPr lang="ru-RU" sz="2000" b="1" dirty="0" smtClean="0">
                <a:solidFill>
                  <a:srgbClr val="CC0000"/>
                </a:solidFill>
              </a:rPr>
              <a:t> Соединяют конструирование с лепкой, рисованием.</a:t>
            </a:r>
          </a:p>
          <a:p>
            <a:pPr>
              <a:spcBef>
                <a:spcPts val="600"/>
              </a:spcBef>
              <a:buFontTx/>
              <a:buChar char="-"/>
            </a:pPr>
            <a:r>
              <a:rPr lang="ru-RU" sz="2000" b="1" dirty="0" smtClean="0">
                <a:solidFill>
                  <a:srgbClr val="00518E"/>
                </a:solidFill>
              </a:rPr>
              <a:t>Все виды конструирования.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64688" cy="714356"/>
          </a:xfrm>
          <a:solidFill>
            <a:srgbClr val="92D050"/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Конструирование в подготовительной группе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714356"/>
            <a:ext cx="885831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518E"/>
                </a:solidFill>
              </a:rPr>
              <a:t>- Постройки усложняются. В набор для конструирования входят разнообразные геометрические фигуры.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rgbClr val="CC0000"/>
                </a:solidFill>
              </a:rPr>
              <a:t>Воспитатель обращает внимание детей на способы скрепления частей, на различные варианты одних и тех же сооружений и строений, на художественные, архитектурные достоинства. 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rgbClr val="AE12A3"/>
                </a:solidFill>
              </a:rPr>
              <a:t> Дети должны комментировать увиденное, анализировать свою работу и работу товарищей.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rgbClr val="FFC000"/>
                </a:solidFill>
              </a:rPr>
              <a:t>Конструируют по воображению, по чертежу, по фотографии.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rgbClr val="FF0066"/>
                </a:solidFill>
              </a:rPr>
              <a:t>Коллективное конструирование.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rgbClr val="00518E"/>
                </a:solidFill>
              </a:rPr>
              <a:t>Необходимо организовывать выставки работ, рассматривать альбомы с разными видами техники, мостов, зданий.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rgbClr val="BD039A"/>
                </a:solidFill>
              </a:rPr>
              <a:t>Строят мосты и здания на колоссах, объясняют зачем это нужно.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rgbClr val="00B050"/>
                </a:solidFill>
              </a:rPr>
              <a:t> Конструкторы с гаечными ключами, болтами, </a:t>
            </a:r>
            <a:r>
              <a:rPr lang="ru-RU" b="1" dirty="0" err="1" smtClean="0">
                <a:solidFill>
                  <a:srgbClr val="00B050"/>
                </a:solidFill>
              </a:rPr>
              <a:t>гайками,отвертками</a:t>
            </a:r>
            <a:r>
              <a:rPr lang="ru-RU" b="1" dirty="0" smtClean="0">
                <a:solidFill>
                  <a:srgbClr val="00B050"/>
                </a:solidFill>
              </a:rPr>
              <a:t>.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rgbClr val="0070C0"/>
                </a:solidFill>
              </a:rPr>
              <a:t>Строят здания конкретного назначения (вокзал, театр, школа)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rgbClr val="FFC000"/>
                </a:solidFill>
              </a:rPr>
              <a:t>Строят фундамент, стены (фронт с колоннами), балконы, крыши, украшают постройки.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rgbClr val="7030A0"/>
                </a:solidFill>
              </a:rPr>
              <a:t> Соединяют конструирование с др. видами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 творчества (библиотека – книги, 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птицефабрика – птицы и др.)</a:t>
            </a:r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Учите детей конструированию!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714356"/>
            <a:ext cx="88583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/>
          </a:p>
        </p:txBody>
      </p:sp>
      <p:pic>
        <p:nvPicPr>
          <p:cNvPr id="5" name="Picture 2" descr="C:\Documents and Settings\сапфир\Рабочий стол\кк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34148" y="1175471"/>
            <a:ext cx="4548774" cy="3405657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363" y="1210175"/>
            <a:ext cx="3384376" cy="265915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19672" y="3880724"/>
            <a:ext cx="2846163" cy="2353133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64688" cy="714356"/>
          </a:xfrm>
          <a:solidFill>
            <a:srgbClr val="92D050"/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Значение конструирования для развития детей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714356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развитие технических способностей </a:t>
            </a:r>
          </a:p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(С. Королев, П. Кулибин,</a:t>
            </a:r>
          </a:p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 Г. Гасиев, Т. Эдисон любили конструировать в детстве)</a:t>
            </a:r>
            <a:endParaRPr lang="ru-RU" sz="2000" b="1" dirty="0">
              <a:solidFill>
                <a:srgbClr val="0070C0"/>
              </a:solidFill>
            </a:endParaRPr>
          </a:p>
        </p:txBody>
      </p:sp>
      <p:pic>
        <p:nvPicPr>
          <p:cNvPr id="32771" name="Picture 3" descr="C:\Documents and Settings\сапфир\Рабочий стол\220px-Эдисон_Томас_Альва_фото_ЖЗЛ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0000" y="2143116"/>
            <a:ext cx="2794000" cy="3867148"/>
          </a:xfrm>
          <a:prstGeom prst="rect">
            <a:avLst/>
          </a:prstGeom>
          <a:noFill/>
        </p:spPr>
      </p:pic>
      <p:pic>
        <p:nvPicPr>
          <p:cNvPr id="32773" name="Picture 5" descr="C:\Documents and Settings\сапфир\Рабочий стол\250px-Kulibin_I_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8794" y="2143116"/>
            <a:ext cx="2535295" cy="3133624"/>
          </a:xfrm>
          <a:prstGeom prst="rect">
            <a:avLst/>
          </a:prstGeom>
          <a:noFill/>
        </p:spPr>
      </p:pic>
      <p:pic>
        <p:nvPicPr>
          <p:cNvPr id="32772" name="Picture 4" descr="C:\Documents and Settings\сапфир\Рабочий стол\pi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357562"/>
            <a:ext cx="2418812" cy="2968629"/>
          </a:xfrm>
          <a:prstGeom prst="rect">
            <a:avLst/>
          </a:prstGeom>
          <a:noFill/>
        </p:spPr>
      </p:pic>
      <p:pic>
        <p:nvPicPr>
          <p:cNvPr id="32770" name="Picture 2" descr="C:\Documents and Settings\сапфир\Рабочий стол\gassiev_1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3372" y="3286124"/>
            <a:ext cx="2357454" cy="307183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Documents and Settings\сапфир\Рабочий стол\deti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32562" y="1142984"/>
            <a:ext cx="2611438" cy="347974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64688" cy="857232"/>
          </a:xfrm>
          <a:solidFill>
            <a:srgbClr val="92D050"/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Значение конструирования для развития детей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857232"/>
            <a:ext cx="885831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070C0"/>
                </a:solidFill>
              </a:rPr>
              <a:t>Развивается:</a:t>
            </a:r>
          </a:p>
          <a:p>
            <a:pPr algn="just">
              <a:buFontTx/>
              <a:buChar char="-"/>
            </a:pPr>
            <a:r>
              <a:rPr lang="ru-RU" sz="2000" b="1" dirty="0" smtClean="0">
                <a:solidFill>
                  <a:srgbClr val="FF0000"/>
                </a:solidFill>
              </a:rPr>
              <a:t>Наблюдательность</a:t>
            </a:r>
          </a:p>
          <a:p>
            <a:pPr algn="just">
              <a:buFontTx/>
              <a:buChar char="-"/>
            </a:pPr>
            <a:r>
              <a:rPr lang="ru-RU" sz="2000" b="1" dirty="0">
                <a:solidFill>
                  <a:srgbClr val="0070C0"/>
                </a:solidFill>
              </a:rPr>
              <a:t> </a:t>
            </a:r>
            <a:r>
              <a:rPr lang="ru-RU" sz="2000" b="1" dirty="0" smtClean="0">
                <a:solidFill>
                  <a:srgbClr val="BD039A"/>
                </a:solidFill>
              </a:rPr>
              <a:t>Точное восприятие</a:t>
            </a:r>
          </a:p>
          <a:p>
            <a:pPr algn="just">
              <a:buFontTx/>
              <a:buChar char="-"/>
            </a:pPr>
            <a:r>
              <a:rPr lang="ru-RU" sz="2000" b="1" dirty="0">
                <a:solidFill>
                  <a:srgbClr val="0070C0"/>
                </a:solidFill>
              </a:rPr>
              <a:t> </a:t>
            </a:r>
            <a:r>
              <a:rPr lang="ru-RU" sz="2000" b="1" dirty="0" smtClean="0">
                <a:solidFill>
                  <a:srgbClr val="7030A0"/>
                </a:solidFill>
              </a:rPr>
              <a:t>Память</a:t>
            </a:r>
          </a:p>
          <a:p>
            <a:pPr algn="just">
              <a:buFontTx/>
              <a:buChar char="-"/>
            </a:pPr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</a:rPr>
              <a:t>Воля</a:t>
            </a:r>
          </a:p>
          <a:p>
            <a:pPr algn="just">
              <a:buFontTx/>
              <a:buChar char="-"/>
            </a:pPr>
            <a:r>
              <a:rPr lang="ru-RU" sz="2000" b="1" dirty="0" smtClean="0">
                <a:solidFill>
                  <a:srgbClr val="D09E00"/>
                </a:solidFill>
              </a:rPr>
              <a:t> Высокое сосредоточение внимания</a:t>
            </a:r>
          </a:p>
          <a:p>
            <a:pPr algn="just">
              <a:buFontTx/>
              <a:buChar char="-"/>
            </a:pPr>
            <a:r>
              <a:rPr lang="ru-RU" sz="2000" b="1" dirty="0">
                <a:solidFill>
                  <a:srgbClr val="0070C0"/>
                </a:solidFill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</a:rPr>
              <a:t>Пространственное и творческое    воображение</a:t>
            </a:r>
          </a:p>
          <a:p>
            <a:pPr algn="just">
              <a:buFontTx/>
              <a:buChar char="-"/>
            </a:pPr>
            <a:r>
              <a:rPr lang="ru-RU" sz="2000" b="1" dirty="0">
                <a:solidFill>
                  <a:srgbClr val="0070C0"/>
                </a:solidFill>
              </a:rPr>
              <a:t> </a:t>
            </a:r>
            <a:r>
              <a:rPr lang="ru-RU" sz="2000" b="1" dirty="0" smtClean="0">
                <a:solidFill>
                  <a:srgbClr val="BD039A"/>
                </a:solidFill>
              </a:rPr>
              <a:t>Математические способности</a:t>
            </a:r>
          </a:p>
          <a:p>
            <a:pPr algn="just">
              <a:buFontTx/>
              <a:buChar char="-"/>
            </a:pPr>
            <a:r>
              <a:rPr lang="ru-RU" sz="2000" b="1" dirty="0">
                <a:solidFill>
                  <a:srgbClr val="0070C0"/>
                </a:solidFill>
              </a:rPr>
              <a:t> </a:t>
            </a:r>
            <a:r>
              <a:rPr lang="ru-RU" sz="2000" b="1" dirty="0">
                <a:solidFill>
                  <a:srgbClr val="FF0000"/>
                </a:solidFill>
              </a:rPr>
              <a:t>О</a:t>
            </a:r>
            <a:r>
              <a:rPr lang="ru-RU" sz="2000" b="1" dirty="0" smtClean="0">
                <a:solidFill>
                  <a:srgbClr val="FF0000"/>
                </a:solidFill>
              </a:rPr>
              <a:t>твлеченное мышление</a:t>
            </a:r>
          </a:p>
          <a:p>
            <a:pPr algn="just">
              <a:buFontTx/>
              <a:buChar char="-"/>
            </a:pPr>
            <a:r>
              <a:rPr lang="ru-RU" sz="2000" b="1" dirty="0" smtClean="0">
                <a:solidFill>
                  <a:srgbClr val="00B050"/>
                </a:solidFill>
              </a:rPr>
              <a:t>Умение принимать указания</a:t>
            </a:r>
          </a:p>
          <a:p>
            <a:pPr algn="just">
              <a:buFontTx/>
              <a:buChar char="-"/>
            </a:pPr>
            <a:r>
              <a:rPr lang="ru-RU" sz="2000" b="1" dirty="0">
                <a:solidFill>
                  <a:srgbClr val="0070C0"/>
                </a:solidFill>
              </a:rPr>
              <a:t> </a:t>
            </a:r>
            <a:r>
              <a:rPr lang="ru-RU" sz="2000" b="1" dirty="0" smtClean="0">
                <a:solidFill>
                  <a:srgbClr val="00518E"/>
                </a:solidFill>
              </a:rPr>
              <a:t>Эмоциональное развитие</a:t>
            </a:r>
          </a:p>
          <a:p>
            <a:pPr algn="just">
              <a:buFontTx/>
              <a:buChar char="-"/>
            </a:pP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smtClean="0">
                <a:solidFill>
                  <a:srgbClr val="FF1515"/>
                </a:solidFill>
              </a:rPr>
              <a:t>Умение следовать инструкции</a:t>
            </a:r>
          </a:p>
          <a:p>
            <a:pPr algn="just">
              <a:buFontTx/>
              <a:buChar char="-"/>
            </a:pPr>
            <a:r>
              <a:rPr lang="ru-RU" sz="2000" b="1" dirty="0">
                <a:solidFill>
                  <a:srgbClr val="0070C0"/>
                </a:solidFill>
              </a:rPr>
              <a:t> </a:t>
            </a:r>
            <a:r>
              <a:rPr lang="ru-RU" sz="2000" b="1" dirty="0" smtClean="0">
                <a:solidFill>
                  <a:srgbClr val="AE12A3"/>
                </a:solidFill>
              </a:rPr>
              <a:t>Эстетический вкус</a:t>
            </a:r>
          </a:p>
          <a:p>
            <a:pPr algn="just">
              <a:buFontTx/>
              <a:buChar char="-"/>
            </a:pPr>
            <a:r>
              <a:rPr lang="ru-RU" sz="2000" b="1" dirty="0" smtClean="0">
                <a:solidFill>
                  <a:srgbClr val="002060"/>
                </a:solidFill>
              </a:rPr>
              <a:t>Нравственные качества (трудолюбие, желание приносить пользу другим)</a:t>
            </a:r>
          </a:p>
          <a:p>
            <a:pPr algn="just">
              <a:buFontTx/>
              <a:buChar char="-"/>
            </a:pPr>
            <a:r>
              <a:rPr lang="ru-RU" sz="2000" b="1" dirty="0">
                <a:solidFill>
                  <a:srgbClr val="0070C0"/>
                </a:solidFill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</a:rPr>
              <a:t>Самоконтроль, самостоятельность.</a:t>
            </a:r>
          </a:p>
          <a:p>
            <a:pPr algn="just">
              <a:buFontTx/>
              <a:buChar char="-"/>
            </a:pPr>
            <a:r>
              <a:rPr lang="ru-RU" sz="2000" b="1" dirty="0" smtClean="0">
                <a:solidFill>
                  <a:srgbClr val="FFC000"/>
                </a:solidFill>
              </a:rPr>
              <a:t> Коммуникативные </a:t>
            </a:r>
            <a:r>
              <a:rPr lang="ru-RU" sz="2000" b="1" dirty="0" smtClean="0">
                <a:solidFill>
                  <a:srgbClr val="D09E00"/>
                </a:solidFill>
              </a:rPr>
              <a:t>способности</a:t>
            </a:r>
            <a:endParaRPr lang="ru-RU" sz="2200" b="1" dirty="0" smtClean="0">
              <a:solidFill>
                <a:srgbClr val="D09E00"/>
              </a:solidFill>
            </a:endParaRPr>
          </a:p>
          <a:p>
            <a:pPr algn="just">
              <a:buFontTx/>
              <a:buChar char="-"/>
            </a:pPr>
            <a:endParaRPr lang="ru-RU" sz="2000" b="1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сапфир\Рабочий стол\13517018262433332251.jpe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19" y="3071810"/>
            <a:ext cx="4619625" cy="3464719"/>
          </a:xfrm>
          <a:prstGeom prst="rect">
            <a:avLst/>
          </a:prstGeom>
          <a:noFill/>
        </p:spPr>
      </p:pic>
      <p:pic>
        <p:nvPicPr>
          <p:cNvPr id="1026" name="Picture 2" descr="C:\Documents and Settings\сапфир\Рабочий стол\Misc Graphic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1928802"/>
            <a:ext cx="3857652" cy="385765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64688" cy="1285860"/>
          </a:xfrm>
          <a:solidFill>
            <a:srgbClr val="92D050"/>
          </a:solidFill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С какими видами деятельности связано конструирование?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357298"/>
            <a:ext cx="892971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smtClean="0">
                <a:solidFill>
                  <a:srgbClr val="00B050"/>
                </a:solidFill>
              </a:rPr>
              <a:t>Сюжетно – ролевая игра (строительная игра)</a:t>
            </a:r>
          </a:p>
          <a:p>
            <a:pPr>
              <a:buFontTx/>
              <a:buChar char="-"/>
            </a:pPr>
            <a:r>
              <a:rPr lang="en-US" sz="2800" b="1" dirty="0" smtClean="0">
                <a:solidFill>
                  <a:srgbClr val="F319E3"/>
                </a:solidFill>
              </a:rPr>
              <a:t> </a:t>
            </a:r>
            <a:r>
              <a:rPr lang="ru-RU" sz="2800" b="1" dirty="0" smtClean="0">
                <a:solidFill>
                  <a:srgbClr val="F319E3"/>
                </a:solidFill>
              </a:rPr>
              <a:t>Труд</a:t>
            </a:r>
          </a:p>
          <a:p>
            <a:r>
              <a:rPr lang="ru-RU" sz="2800" b="1" dirty="0" smtClean="0">
                <a:solidFill>
                  <a:srgbClr val="08B0B8"/>
                </a:solidFill>
              </a:rPr>
              <a:t>- </a:t>
            </a:r>
            <a:r>
              <a:rPr lang="en-US" sz="2800" b="1" dirty="0" smtClean="0">
                <a:solidFill>
                  <a:srgbClr val="08B0B8"/>
                </a:solidFill>
              </a:rPr>
              <a:t> </a:t>
            </a:r>
            <a:r>
              <a:rPr lang="ru-RU" sz="2800" b="1" dirty="0" smtClean="0">
                <a:solidFill>
                  <a:srgbClr val="08B0B8"/>
                </a:solidFill>
              </a:rPr>
              <a:t>Художественное творчество</a:t>
            </a:r>
            <a:endParaRPr lang="ru-RU" sz="2800" b="1" dirty="0">
              <a:solidFill>
                <a:srgbClr val="08B0B8"/>
              </a:solidFill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сапфир\Рабочий стол\корабль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5720" y="3140968"/>
            <a:ext cx="4929222" cy="2889064"/>
          </a:xfrm>
          <a:prstGeom prst="rect">
            <a:avLst/>
          </a:prstGeom>
          <a:noFill/>
        </p:spPr>
      </p:pic>
      <p:pic>
        <p:nvPicPr>
          <p:cNvPr id="15362" name="Picture 2" descr="C:\Documents and Settings\сапфир\Рабочий стол\0_7d1bd_7cce036e_XL.jpe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94264" y="1643050"/>
            <a:ext cx="4749736" cy="328614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64688" cy="850106"/>
          </a:xfrm>
          <a:solidFill>
            <a:srgbClr val="92D050"/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Виды конструирования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1000108"/>
            <a:ext cx="828680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По назначению продукта конструирования:</a:t>
            </a:r>
            <a:endParaRPr lang="en-US" sz="2800" b="1" dirty="0" smtClean="0">
              <a:solidFill>
                <a:srgbClr val="0070C0"/>
              </a:solidFill>
            </a:endParaRPr>
          </a:p>
          <a:p>
            <a:endParaRPr lang="ru-RU" sz="2800" b="1" dirty="0" smtClean="0">
              <a:solidFill>
                <a:srgbClr val="0070C0"/>
              </a:solidFill>
            </a:endParaRPr>
          </a:p>
          <a:p>
            <a:r>
              <a:rPr lang="ru-RU" sz="2800" b="1" dirty="0" smtClean="0">
                <a:solidFill>
                  <a:srgbClr val="F319E3"/>
                </a:solidFill>
              </a:rPr>
              <a:t>-</a:t>
            </a:r>
            <a:r>
              <a:rPr lang="en-US" sz="2800" b="1" dirty="0" smtClean="0">
                <a:solidFill>
                  <a:srgbClr val="F319E3"/>
                </a:solidFill>
              </a:rPr>
              <a:t> </a:t>
            </a:r>
            <a:r>
              <a:rPr lang="ru-RU" sz="2800" b="1" dirty="0" smtClean="0">
                <a:solidFill>
                  <a:srgbClr val="F319E3"/>
                </a:solidFill>
              </a:rPr>
              <a:t>Изобразительное</a:t>
            </a:r>
            <a:endParaRPr lang="en-US" sz="2800" b="1" dirty="0" smtClean="0">
              <a:solidFill>
                <a:srgbClr val="F319E3"/>
              </a:solidFill>
            </a:endParaRPr>
          </a:p>
          <a:p>
            <a:endParaRPr lang="ru-RU" sz="2800" b="1" dirty="0">
              <a:solidFill>
                <a:srgbClr val="0070C0"/>
              </a:solidFill>
            </a:endParaRPr>
          </a:p>
          <a:p>
            <a:r>
              <a:rPr lang="ru-RU" sz="2800" b="1" dirty="0" smtClean="0">
                <a:solidFill>
                  <a:srgbClr val="00B050"/>
                </a:solidFill>
              </a:rPr>
              <a:t>-Техническое</a:t>
            </a:r>
            <a:endParaRPr lang="en-US" sz="2800" b="1" dirty="0" smtClean="0">
              <a:solidFill>
                <a:srgbClr val="00B050"/>
              </a:solidFill>
            </a:endParaRPr>
          </a:p>
          <a:p>
            <a:endParaRPr lang="ru-RU" sz="2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64688" cy="850106"/>
          </a:xfrm>
          <a:solidFill>
            <a:srgbClr val="92D050"/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Виды конструирования (по задачам)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857233"/>
            <a:ext cx="3464870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sz="2400" b="1" dirty="0" smtClean="0">
                <a:solidFill>
                  <a:srgbClr val="F319E3"/>
                </a:solidFill>
              </a:rPr>
              <a:t>- Конструирование по образцу</a:t>
            </a:r>
          </a:p>
          <a:p>
            <a:endParaRPr lang="ru-RU" sz="2400" b="1" dirty="0" smtClean="0">
              <a:solidFill>
                <a:srgbClr val="0070C0"/>
              </a:solidFill>
            </a:endParaRPr>
          </a:p>
          <a:p>
            <a:endParaRPr lang="ru-RU" sz="2400" b="1" dirty="0" smtClean="0">
              <a:solidFill>
                <a:srgbClr val="0070C0"/>
              </a:solidFill>
            </a:endParaRPr>
          </a:p>
          <a:p>
            <a:endParaRPr lang="ru-RU" sz="2400" b="1" dirty="0" smtClean="0">
              <a:solidFill>
                <a:srgbClr val="0070C0"/>
              </a:solidFill>
            </a:endParaRPr>
          </a:p>
          <a:p>
            <a:r>
              <a:rPr lang="ru-RU" sz="2400" b="1" dirty="0" smtClean="0">
                <a:solidFill>
                  <a:srgbClr val="0070C0"/>
                </a:solidFill>
              </a:rPr>
              <a:t>- </a:t>
            </a:r>
            <a:r>
              <a:rPr lang="ru-RU" sz="2400" b="1" dirty="0" smtClean="0">
                <a:solidFill>
                  <a:srgbClr val="08B0B8"/>
                </a:solidFill>
              </a:rPr>
              <a:t>Конструирование по схеме</a:t>
            </a:r>
          </a:p>
          <a:p>
            <a:endParaRPr lang="ru-RU" sz="2400" b="1" dirty="0" smtClean="0">
              <a:solidFill>
                <a:srgbClr val="0070C0"/>
              </a:solidFill>
            </a:endParaRPr>
          </a:p>
          <a:p>
            <a:endParaRPr lang="ru-RU" sz="2400" b="1" dirty="0">
              <a:solidFill>
                <a:srgbClr val="0070C0"/>
              </a:solidFill>
            </a:endParaRPr>
          </a:p>
          <a:p>
            <a:r>
              <a:rPr lang="ru-RU" sz="2400" b="1" dirty="0" smtClean="0">
                <a:solidFill>
                  <a:srgbClr val="0070C0"/>
                </a:solidFill>
              </a:rPr>
              <a:t>- </a:t>
            </a:r>
            <a:r>
              <a:rPr lang="ru-RU" sz="2400" b="1" dirty="0" smtClean="0">
                <a:solidFill>
                  <a:srgbClr val="7030A0"/>
                </a:solidFill>
              </a:rPr>
              <a:t>Творческое конструирование</a:t>
            </a:r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88024" y="2420888"/>
            <a:ext cx="2160239" cy="14401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0120" y="951421"/>
            <a:ext cx="2133152" cy="13681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88224" y="3962363"/>
            <a:ext cx="2133152" cy="1602316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64688" cy="1000108"/>
          </a:xfrm>
          <a:solidFill>
            <a:srgbClr val="92D050"/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Деревянные конструкторы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857233"/>
            <a:ext cx="82868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6" name="Picture 2" descr="C:\Documents and Settings\сапфир\Рабочий стол\к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76" y="4071918"/>
            <a:ext cx="4286216" cy="2786082"/>
          </a:xfrm>
          <a:prstGeom prst="rect">
            <a:avLst/>
          </a:prstGeom>
          <a:noFill/>
        </p:spPr>
      </p:pic>
      <p:pic>
        <p:nvPicPr>
          <p:cNvPr id="19458" name="Picture 2" descr="C:\Documents and Settings\сапфир\Рабочий стол\кк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3647933"/>
            <a:ext cx="4071966" cy="3210067"/>
          </a:xfrm>
          <a:prstGeom prst="rect">
            <a:avLst/>
          </a:prstGeom>
          <a:noFill/>
        </p:spPr>
      </p:pic>
      <p:pic>
        <p:nvPicPr>
          <p:cNvPr id="19459" name="Picture 3" descr="C:\Documents and Settings\сапфир\Рабочий стол\ккк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07773" y="1071546"/>
            <a:ext cx="3736227" cy="2588363"/>
          </a:xfrm>
          <a:prstGeom prst="rect">
            <a:avLst/>
          </a:prstGeom>
          <a:noFill/>
        </p:spPr>
      </p:pic>
      <p:pic>
        <p:nvPicPr>
          <p:cNvPr id="8" name="Picture 8" descr="C:\Documents and Settings\сапфир\Рабочий стол\кк0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1071546"/>
            <a:ext cx="3929058" cy="248468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сапфир\Рабочий стол\K_Nashemu_obrazu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42984"/>
            <a:ext cx="4000496" cy="267020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46"/>
          </a:xfrm>
          <a:solidFill>
            <a:srgbClr val="92D050"/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Пластмассовые конструкторы</a:t>
            </a:r>
          </a:p>
        </p:txBody>
      </p:sp>
      <p:pic>
        <p:nvPicPr>
          <p:cNvPr id="18435" name="Picture 3" descr="C:\Documents and Settings\сапфир\Рабочий стол\кк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58" y="1142984"/>
            <a:ext cx="5214942" cy="4410093"/>
          </a:xfrm>
          <a:prstGeom prst="rect">
            <a:avLst/>
          </a:prstGeom>
          <a:noFill/>
        </p:spPr>
      </p:pic>
      <p:pic>
        <p:nvPicPr>
          <p:cNvPr id="2050" name="Picture 2" descr="C:\Documents and Settings\сапфир\Рабочий стол\212174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3857628"/>
            <a:ext cx="3714744" cy="278776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00051">
  <a:themeElements>
    <a:clrScheme name="Кубики">
      <a:dk1>
        <a:srgbClr val="92D050"/>
      </a:dk1>
      <a:lt1>
        <a:srgbClr val="FFFFFF"/>
      </a:lt1>
      <a:dk2>
        <a:srgbClr val="92D050"/>
      </a:dk2>
      <a:lt2>
        <a:srgbClr val="EBF1DD"/>
      </a:lt2>
      <a:accent1>
        <a:srgbClr val="76923C"/>
      </a:accent1>
      <a:accent2>
        <a:srgbClr val="FFC000"/>
      </a:accent2>
      <a:accent3>
        <a:srgbClr val="586D2C"/>
      </a:accent3>
      <a:accent4>
        <a:srgbClr val="5F497A"/>
      </a:accent4>
      <a:accent5>
        <a:srgbClr val="0070C0"/>
      </a:accent5>
      <a:accent6>
        <a:srgbClr val="00B050"/>
      </a:accent6>
      <a:hlink>
        <a:srgbClr val="3F3FFF"/>
      </a:hlink>
      <a:folHlink>
        <a:srgbClr val="7030A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000051</Template>
  <TotalTime>702</TotalTime>
  <Words>841</Words>
  <Application>Microsoft Office PowerPoint</Application>
  <PresentationFormat>Экран (4:3)</PresentationFormat>
  <Paragraphs>124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000051</vt:lpstr>
      <vt:lpstr>Конструирование в  детском саду</vt:lpstr>
      <vt:lpstr>Что такое конструирование?</vt:lpstr>
      <vt:lpstr>Значение конструирования для развития детей</vt:lpstr>
      <vt:lpstr>Значение конструирования для развития детей</vt:lpstr>
      <vt:lpstr>С какими видами деятельности связано конструирование?</vt:lpstr>
      <vt:lpstr>Виды конструирования </vt:lpstr>
      <vt:lpstr>Виды конструирования (по задачам)</vt:lpstr>
      <vt:lpstr>Деревянные конструкторы</vt:lpstr>
      <vt:lpstr>Пластмассовые конструкторы</vt:lpstr>
      <vt:lpstr>Конструкторы лего</vt:lpstr>
      <vt:lpstr>Готовые строительные наборы</vt:lpstr>
      <vt:lpstr>Мягкие строительные модули</vt:lpstr>
      <vt:lpstr>Мягкие строительные модули</vt:lpstr>
      <vt:lpstr>Необычные конструкторы</vt:lpstr>
      <vt:lpstr>Конструирование из бумаги</vt:lpstr>
      <vt:lpstr>Конструирование из природного материала</vt:lpstr>
      <vt:lpstr>Конструирование из бросового материала</vt:lpstr>
      <vt:lpstr>Задание для воспитателей «Узнай геометрическую фигуру»</vt:lpstr>
      <vt:lpstr>Конструирование в 1 младшей группе</vt:lpstr>
      <vt:lpstr>Конструирование во 2 младшей группе</vt:lpstr>
      <vt:lpstr>Конструирование в средней группе</vt:lpstr>
      <vt:lpstr>Конструирование в старшей группе</vt:lpstr>
      <vt:lpstr>Конструирование в подготовительной группе</vt:lpstr>
      <vt:lpstr>Учите детей конструированию!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Конструирование в детском саду</dc:title>
  <dc:creator>User</dc:creator>
  <cp:lastModifiedBy>GordeevAV</cp:lastModifiedBy>
  <cp:revision>28</cp:revision>
  <dcterms:created xsi:type="dcterms:W3CDTF">2015-02-22T09:16:35Z</dcterms:created>
  <dcterms:modified xsi:type="dcterms:W3CDTF">2019-02-04T07:48:18Z</dcterms:modified>
</cp:coreProperties>
</file>