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8" r:id="rId4"/>
    <p:sldId id="273" r:id="rId5"/>
    <p:sldId id="260" r:id="rId6"/>
    <p:sldId id="261" r:id="rId7"/>
    <p:sldId id="262" r:id="rId8"/>
    <p:sldId id="274" r:id="rId9"/>
    <p:sldId id="265" r:id="rId10"/>
    <p:sldId id="266" r:id="rId11"/>
    <p:sldId id="267" r:id="rId12"/>
    <p:sldId id="275" r:id="rId13"/>
    <p:sldId id="270" r:id="rId14"/>
    <p:sldId id="278" r:id="rId15"/>
    <p:sldId id="276" r:id="rId16"/>
    <p:sldId id="282" r:id="rId17"/>
    <p:sldId id="279" r:id="rId18"/>
    <p:sldId id="277" r:id="rId19"/>
    <p:sldId id="280" r:id="rId20"/>
    <p:sldId id="281" r:id="rId21"/>
    <p:sldId id="271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У" initials="К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2-06T18:47:24.968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917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939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103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7C45-C78D-44B5-828D-EA86EA5393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75B8DF5F-B45A-4213-879D-ABCFF9E6D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726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7C45-C78D-44B5-828D-EA86EA5393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DF5F-B45A-4213-879D-ABCFF9E6D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36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7C45-C78D-44B5-828D-EA86EA5393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75B8DF5F-B45A-4213-879D-ABCFF9E6D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015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7C45-C78D-44B5-828D-EA86EA5393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75B8DF5F-B45A-4213-879D-ABCFF9E6D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286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7C45-C78D-44B5-828D-EA86EA5393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75B8DF5F-B45A-4213-879D-ABCFF9E6D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175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7C45-C78D-44B5-828D-EA86EA5393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DF5F-B45A-4213-879D-ABCFF9E6D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419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7C45-C78D-44B5-828D-EA86EA5393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DF5F-B45A-4213-879D-ABCFF9E6D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533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7C45-C78D-44B5-828D-EA86EA5393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DF5F-B45A-4213-879D-ABCFF9E6D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95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599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7C45-C78D-44B5-828D-EA86EA5393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75B8DF5F-B45A-4213-879D-ABCFF9E6D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440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7C45-C78D-44B5-828D-EA86EA5393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75B8DF5F-B45A-4213-879D-ABCFF9E6D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136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7C45-C78D-44B5-828D-EA86EA5393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75B8DF5F-B45A-4213-879D-ABCFF9E6D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4286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7C45-C78D-44B5-828D-EA86EA5393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75B8DF5F-B45A-4213-879D-ABCFF9E6D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53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7C45-C78D-44B5-828D-EA86EA5393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75B8DF5F-B45A-4213-879D-ABCFF9E6D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5873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7C45-C78D-44B5-828D-EA86EA5393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75B8DF5F-B45A-4213-879D-ABCFF9E6D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659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7C45-C78D-44B5-828D-EA86EA5393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DF5F-B45A-4213-879D-ABCFF9E6D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494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7C45-C78D-44B5-828D-EA86EA5393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DF5F-B45A-4213-879D-ABCFF9E6D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4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847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898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24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133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71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80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99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3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97C45-C78D-44B5-828D-EA86EA5393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5B8DF5F-B45A-4213-879D-ABCFF9E6D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51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ЛОГО\Desktop\дошкольники\фоны\Ee\GE190_350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28652"/>
            <a:ext cx="9144000" cy="7286652"/>
          </a:xfrm>
          <a:prstGeom prst="rect">
            <a:avLst/>
          </a:prstGeom>
          <a:noFill/>
        </p:spPr>
      </p:pic>
      <p:pic>
        <p:nvPicPr>
          <p:cNvPr id="2053" name="Picture 5" descr="C:\Users\ЛОГО\Desktop\дошкольники\фоны\Ee\GE070_350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141" y="-413586"/>
            <a:ext cx="9358282" cy="7707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420888"/>
            <a:ext cx="7460228" cy="42484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Психолого-педагогический практикум для воспитателей 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«Методы работы с детьми с поведенческими расстройствами»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3214674"/>
            <a:ext cx="7715200" cy="29114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</a:t>
            </a:r>
          </a:p>
        </p:txBody>
      </p:sp>
      <p:pic>
        <p:nvPicPr>
          <p:cNvPr id="2051" name="Picture 3" descr="C:\Users\ЛОГО\Desktop\трудные дети\agressi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3143272" cy="2116698"/>
          </a:xfrm>
          <a:prstGeom prst="rect">
            <a:avLst/>
          </a:prstGeom>
          <a:noFill/>
        </p:spPr>
      </p:pic>
      <p:pic>
        <p:nvPicPr>
          <p:cNvPr id="11265" name="Picture 1" descr="C:\Users\ЛОГО\Desktop\трудные дети\ккккк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91884" y="426516"/>
            <a:ext cx="3071834" cy="2338960"/>
          </a:xfrm>
          <a:prstGeom prst="rect">
            <a:avLst/>
          </a:prstGeom>
          <a:noFill/>
        </p:spPr>
      </p:pic>
      <p:pic>
        <p:nvPicPr>
          <p:cNvPr id="11266" name="Picture 2" descr="C:\Users\ЛОГО\Desktop\трудные дети\zloy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113122"/>
            <a:ext cx="2786082" cy="2089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ЛОГО\Desktop\дошкольники\фоны\Ee\GE070_350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4282" y="-571528"/>
            <a:ext cx="9358282" cy="7707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Гиперактивные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дети»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4829180" cy="5904656"/>
          </a:xfrm>
        </p:spPr>
        <p:txBody>
          <a:bodyPr>
            <a:normAutofit fontScale="77500" lnSpcReduction="20000"/>
          </a:bodyPr>
          <a:lstStyle/>
          <a:p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Портрет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гиперактивного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ребенка </a:t>
            </a:r>
          </a:p>
          <a:p>
            <a:pPr>
              <a:buNone/>
            </a:pP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находится в постоянном движении;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спит меньше сверстников;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беспокоен в движениях;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плохо координирует движения;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регулирует свои действия;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непоследователен в своем поведении;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ерзает на месте;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плохо контролирует свои  эмоции;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часто нарушает правила;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плохо организован и слабо поддается попыткам организовать его;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 трудом сосредотачивает внимание на чем бы то ни было. </a:t>
            </a:r>
          </a:p>
          <a:p>
            <a:endParaRPr lang="ru-RU" dirty="0"/>
          </a:p>
        </p:txBody>
      </p:sp>
      <p:pic>
        <p:nvPicPr>
          <p:cNvPr id="8194" name="Picture 2" descr="C:\Users\ЛОГО\Desktop\трудные дети\34e1d0f77b66_1320871061_500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7531" y="1268760"/>
            <a:ext cx="3592366" cy="2579319"/>
          </a:xfrm>
          <a:prstGeom prst="rect">
            <a:avLst/>
          </a:prstGeom>
          <a:noFill/>
        </p:spPr>
      </p:pic>
      <p:pic>
        <p:nvPicPr>
          <p:cNvPr id="6" name="Picture 2" descr="C:\Users\ЛОГО\Desktop\трудные дети\эмблем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4346" y="5429264"/>
            <a:ext cx="996568" cy="1571612"/>
          </a:xfrm>
          <a:prstGeom prst="rect">
            <a:avLst/>
          </a:prstGeom>
          <a:noFill/>
        </p:spPr>
      </p:pic>
      <p:pic>
        <p:nvPicPr>
          <p:cNvPr id="7" name="Picture 2" descr="C:\Users\ЛОГО\Desktop\трудные дети\эмблем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4346" y="5286388"/>
            <a:ext cx="996568" cy="1571612"/>
          </a:xfrm>
          <a:prstGeom prst="rect">
            <a:avLst/>
          </a:prstGeom>
          <a:noFill/>
        </p:spPr>
      </p:pic>
      <p:pic>
        <p:nvPicPr>
          <p:cNvPr id="8195" name="Picture 3" descr="C:\Users\ЛОГО\Desktop\трудные дети\i0y0g1o2D3g241U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0706" y="4286256"/>
            <a:ext cx="2286016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5721499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Причины </a:t>
            </a:r>
            <a:r>
              <a:rPr lang="ru-RU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гиперактивности</a:t>
            </a:r>
            <a:endParaRPr lang="ru-RU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генетика;</a:t>
            </a:r>
          </a:p>
          <a:p>
            <a:pPr lvl="0"/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социальная среда;</a:t>
            </a:r>
          </a:p>
          <a:p>
            <a:pPr lvl="0"/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патология беременности и родов;</a:t>
            </a:r>
          </a:p>
          <a:p>
            <a:pPr lvl="0"/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инфекции и интоксикация первого года жизни;</a:t>
            </a:r>
          </a:p>
          <a:p>
            <a:pPr lvl="0"/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ММД (минимальная мозговая дисфункция)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404664"/>
            <a:ext cx="4038600" cy="5721499"/>
          </a:xfrm>
        </p:spPr>
        <p:txBody>
          <a:bodyPr>
            <a:normAutofit lnSpcReduction="10000"/>
          </a:bodyPr>
          <a:lstStyle/>
          <a:p>
            <a:pPr lvl="0"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помочь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гиперактивному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ребенку</a:t>
            </a: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Не запрещайте ребенку бурно проявлять себя;</a:t>
            </a:r>
          </a:p>
          <a:p>
            <a:pPr marL="0" lvl="0" indent="0">
              <a:buNone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Не приказывайте;</a:t>
            </a:r>
          </a:p>
          <a:p>
            <a:pPr marL="0" lvl="0" indent="0">
              <a:buNone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Если от ребенка что – то требуется попросите и скажите, что у него все получится;</a:t>
            </a:r>
          </a:p>
          <a:p>
            <a:pPr marL="0" lvl="0" indent="0">
              <a:buNone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Раз и навсегда откажитесь </a:t>
            </a:r>
          </a:p>
          <a:p>
            <a:pPr lvl="0">
              <a:buNone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от чтения нотаций;</a:t>
            </a:r>
          </a:p>
          <a:p>
            <a:pPr lvl="0">
              <a:buNone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  Вместо отказа или запрета предлагайте выбор;</a:t>
            </a:r>
          </a:p>
          <a:p>
            <a:pPr lvl="0">
              <a:buNone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Чаще беседуйте с ребенком</a:t>
            </a:r>
          </a:p>
          <a:p>
            <a:pPr lvl="0">
              <a:buNone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по душам.</a:t>
            </a:r>
          </a:p>
          <a:p>
            <a:pPr lvl="0">
              <a:buNone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 Медикаментозная терапия (невролог, психиатр).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2063" y="3645024"/>
            <a:ext cx="2206625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1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ЛОГО\Desktop\дошкольники\фоны\Ee\GE070_350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4282" y="-571528"/>
            <a:ext cx="9358282" cy="7707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-171400"/>
            <a:ext cx="7751222" cy="1296144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Качества, которыми должен обладать воспитатель для решения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проблем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«трудного» ребёнка.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052736"/>
            <a:ext cx="7964388" cy="4896544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90000"/>
              </a:lnSpc>
            </a:pPr>
            <a:endParaRPr lang="ru-RU" sz="2800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</a:pPr>
            <a:endParaRPr lang="ru-RU" sz="28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</a:pPr>
            <a:endParaRPr lang="ru-RU" sz="2800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</a:pPr>
            <a:endParaRPr lang="ru-RU" sz="28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Любовь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любви нет воспитания.</a:t>
            </a:r>
          </a:p>
          <a:p>
            <a:pPr algn="l">
              <a:lnSpc>
                <a:spcPct val="90000"/>
              </a:lnSpc>
            </a:pPr>
            <a:r>
              <a:rPr lang="ru-RU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Уважение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Уважение к личности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ребенка.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</a:pPr>
            <a:r>
              <a:rPr lang="ru-RU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Толерантность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Терпимость к каждому ребенку.</a:t>
            </a:r>
          </a:p>
          <a:p>
            <a:pPr algn="l">
              <a:lnSpc>
                <a:spcPct val="90000"/>
              </a:lnSpc>
            </a:pPr>
            <a:r>
              <a:rPr lang="ru-RU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Оптимизм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Вера в лучшие качества воспитанника.</a:t>
            </a:r>
          </a:p>
          <a:p>
            <a:pPr algn="l">
              <a:lnSpc>
                <a:spcPct val="90000"/>
              </a:lnSpc>
            </a:pPr>
            <a:r>
              <a:rPr lang="ru-RU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Эмпатия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осознанное сопереживание текущему эмоциональному состоянию другого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человека.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</a:pPr>
            <a:r>
              <a:rPr lang="ru-RU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Коммуникативность</a:t>
            </a:r>
            <a:r>
              <a:rPr lang="ru-RU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и педагогический такт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2" descr="C:\Users\ЛОГО\Desktop\трудные дети\эмблем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908720"/>
            <a:ext cx="1721371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для работы с детьми с поведенческими расстройствами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pPr marL="45720" lvl="0" indent="0">
              <a:buClr>
                <a:srgbClr val="F14124">
                  <a:lumMod val="75000"/>
                </a:srgbClr>
              </a:buClr>
              <a:buSzPct val="130000"/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Обучение ребенка способам выражения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эмоций 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приемлемой форме;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Обучение детей приемам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самооценки  и умению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владеть собой в различных ситуациях;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Отработка навыков общения в возможных конфликтных ситуациях;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Формирование таких качеств, как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эмпатия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(сопереживание), доверие к людям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и.т.д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3717032"/>
            <a:ext cx="1725613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303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Как могут помочь родители?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20502"/>
          </a:xfrm>
        </p:spPr>
        <p:txBody>
          <a:bodyPr/>
          <a:lstStyle/>
          <a:p>
            <a:pPr marL="431800" lvl="0" indent="-323850" defTabSz="4572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400" dirty="0" err="1">
                <a:latin typeface="Times New Roman" pitchFamily="18" charset="0"/>
              </a:rPr>
              <a:t>Науч</a:t>
            </a:r>
            <a:r>
              <a:rPr lang="ru-RU" sz="2400" dirty="0">
                <a:latin typeface="Times New Roman" pitchFamily="18" charset="0"/>
              </a:rPr>
              <a:t>и</a:t>
            </a:r>
            <a:r>
              <a:rPr lang="en-GB" sz="2400" dirty="0">
                <a:latin typeface="Times New Roman" pitchFamily="18" charset="0"/>
              </a:rPr>
              <a:t>т</a:t>
            </a:r>
            <a:r>
              <a:rPr lang="ru-RU" sz="2400" dirty="0">
                <a:latin typeface="Times New Roman" pitchFamily="18" charset="0"/>
              </a:rPr>
              <a:t>ь</a:t>
            </a:r>
            <a:r>
              <a:rPr lang="en-GB" sz="2400" dirty="0">
                <a:latin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</a:rPr>
              <a:t>игра</a:t>
            </a:r>
            <a:r>
              <a:rPr lang="ru-RU" sz="2400" dirty="0">
                <a:latin typeface="Times New Roman" pitchFamily="18" charset="0"/>
              </a:rPr>
              <a:t>м</a:t>
            </a:r>
            <a:endParaRPr lang="en-GB" sz="2400" dirty="0">
              <a:latin typeface="Times New Roman" pitchFamily="18" charset="0"/>
            </a:endParaRPr>
          </a:p>
          <a:p>
            <a:pPr marL="431800" lvl="0" indent="-323850" defTabSz="4572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2400" dirty="0">
                <a:latin typeface="Times New Roman" pitchFamily="18" charset="0"/>
              </a:rPr>
              <a:t>Предоставлять </a:t>
            </a:r>
            <a:r>
              <a:rPr lang="en-GB" sz="2400" dirty="0" err="1">
                <a:latin typeface="Times New Roman" pitchFamily="18" charset="0"/>
              </a:rPr>
              <a:t>возможност</a:t>
            </a:r>
            <a:r>
              <a:rPr lang="ru-RU" sz="2400" dirty="0">
                <a:latin typeface="Times New Roman" pitchFamily="18" charset="0"/>
              </a:rPr>
              <a:t>ь</a:t>
            </a:r>
            <a:r>
              <a:rPr lang="en-GB" sz="2400" dirty="0">
                <a:latin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</a:rPr>
              <a:t>общаться</a:t>
            </a:r>
            <a:endParaRPr lang="en-GB" sz="2400" dirty="0">
              <a:latin typeface="Times New Roman" pitchFamily="18" charset="0"/>
            </a:endParaRPr>
          </a:p>
          <a:p>
            <a:pPr marL="431800" lvl="0" indent="-323850" defTabSz="4572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400" dirty="0" err="1">
                <a:latin typeface="Times New Roman" pitchFamily="18" charset="0"/>
              </a:rPr>
              <a:t>На</a:t>
            </a:r>
            <a:r>
              <a:rPr lang="ru-RU" sz="2400" dirty="0">
                <a:latin typeface="Times New Roman" pitchFamily="18" charset="0"/>
              </a:rPr>
              <a:t>ходить</a:t>
            </a:r>
            <a:r>
              <a:rPr lang="en-GB" sz="2400" dirty="0">
                <a:latin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</a:rPr>
              <a:t>объективные</a:t>
            </a:r>
            <a:r>
              <a:rPr lang="en-GB" sz="2400" dirty="0">
                <a:latin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</a:rPr>
              <a:t>об</a:t>
            </a:r>
            <a:r>
              <a:rPr lang="ru-RU" sz="2400" dirty="0">
                <a:latin typeface="Times New Roman" pitchFamily="18" charset="0"/>
              </a:rPr>
              <a:t>ъ</a:t>
            </a:r>
            <a:r>
              <a:rPr lang="en-GB" sz="2400" dirty="0" err="1">
                <a:latin typeface="Times New Roman" pitchFamily="18" charset="0"/>
              </a:rPr>
              <a:t>яснения</a:t>
            </a:r>
            <a:r>
              <a:rPr lang="en-GB" sz="2400" dirty="0">
                <a:latin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</a:rPr>
              <a:t>неудач</a:t>
            </a:r>
            <a:endParaRPr lang="en-GB" sz="2400" dirty="0">
              <a:latin typeface="Times New Roman" pitchFamily="18" charset="0"/>
            </a:endParaRPr>
          </a:p>
          <a:p>
            <a:pPr marL="431800" lvl="0" indent="-323850" defTabSz="4572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400" dirty="0" err="1">
                <a:latin typeface="Times New Roman" pitchFamily="18" charset="0"/>
              </a:rPr>
              <a:t>Поддержив</a:t>
            </a:r>
            <a:r>
              <a:rPr lang="ru-RU" sz="2400" dirty="0">
                <a:latin typeface="Times New Roman" pitchFamily="18" charset="0"/>
              </a:rPr>
              <a:t>а</a:t>
            </a:r>
            <a:r>
              <a:rPr lang="en-GB" sz="2400" dirty="0">
                <a:latin typeface="Times New Roman" pitchFamily="18" charset="0"/>
              </a:rPr>
              <a:t>т</a:t>
            </a:r>
            <a:r>
              <a:rPr lang="ru-RU" sz="2400" dirty="0">
                <a:latin typeface="Times New Roman" pitchFamily="18" charset="0"/>
              </a:rPr>
              <a:t>ь и </a:t>
            </a:r>
            <a:r>
              <a:rPr lang="en-GB" sz="2400" dirty="0" err="1">
                <a:latin typeface="Times New Roman" pitchFamily="18" charset="0"/>
              </a:rPr>
              <a:t>ободрят</a:t>
            </a:r>
            <a:r>
              <a:rPr lang="ru-RU" sz="2400" dirty="0">
                <a:latin typeface="Times New Roman" pitchFamily="18" charset="0"/>
              </a:rPr>
              <a:t>ь</a:t>
            </a:r>
            <a:endParaRPr lang="en-GB" sz="2400" dirty="0">
              <a:latin typeface="Times New Roman" pitchFamily="18" charset="0"/>
            </a:endParaRPr>
          </a:p>
          <a:p>
            <a:pPr marL="431800" lvl="0" indent="-323850" defTabSz="4572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400" b="1" dirty="0" err="1">
                <a:latin typeface="Times New Roman" pitchFamily="18" charset="0"/>
              </a:rPr>
              <a:t>Не</a:t>
            </a:r>
            <a:r>
              <a:rPr lang="en-GB" sz="2400" b="1" dirty="0">
                <a:latin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</a:rPr>
              <a:t>поможет</a:t>
            </a:r>
            <a:r>
              <a:rPr lang="en-GB" sz="2400" b="1" dirty="0">
                <a:latin typeface="Times New Roman" pitchFamily="18" charset="0"/>
              </a:rPr>
              <a:t>:</a:t>
            </a:r>
          </a:p>
          <a:p>
            <a:pPr marL="431800" lvl="0" indent="-323850" defTabSz="4572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400" dirty="0" err="1" smtClean="0">
                <a:latin typeface="Times New Roman" pitchFamily="18" charset="0"/>
              </a:rPr>
              <a:t>недооценив</a:t>
            </a:r>
            <a:r>
              <a:rPr lang="ru-RU" sz="2400" dirty="0" smtClean="0">
                <a:latin typeface="Times New Roman" pitchFamily="18" charset="0"/>
              </a:rPr>
              <a:t>а</a:t>
            </a:r>
            <a:r>
              <a:rPr lang="en-GB" sz="2400" dirty="0" err="1" smtClean="0">
                <a:latin typeface="Times New Roman" pitchFamily="18" charset="0"/>
              </a:rPr>
              <a:t>ние</a:t>
            </a:r>
            <a:r>
              <a:rPr lang="en-GB" sz="2400" dirty="0" smtClean="0">
                <a:latin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</a:rPr>
              <a:t>социальных</a:t>
            </a:r>
            <a:r>
              <a:rPr lang="en-GB" sz="2400" dirty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навыков </a:t>
            </a:r>
          </a:p>
          <a:p>
            <a:pPr marL="107950" lvl="0" indent="0" defTabSz="4572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2400" dirty="0" smtClean="0">
                <a:latin typeface="Times New Roman" pitchFamily="18" charset="0"/>
              </a:rPr>
              <a:t>(редко общается со сверстниками)</a:t>
            </a:r>
            <a:endParaRPr lang="ru-RU" sz="2400" dirty="0">
              <a:latin typeface="Times New Roman" pitchFamily="18" charset="0"/>
            </a:endParaRPr>
          </a:p>
          <a:p>
            <a:pPr marL="431800" lvl="0" indent="-323850" defTabSz="4572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400" dirty="0" err="1">
                <a:latin typeface="Times New Roman" pitchFamily="18" charset="0"/>
              </a:rPr>
              <a:t>строгая</a:t>
            </a:r>
            <a:r>
              <a:rPr lang="en-GB" sz="2400" dirty="0">
                <a:latin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</a:rPr>
              <a:t>дисциплина</a:t>
            </a:r>
            <a:r>
              <a:rPr lang="en-GB" sz="2400" dirty="0">
                <a:latin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</a:rPr>
              <a:t>приказы</a:t>
            </a:r>
            <a:r>
              <a:rPr lang="en-GB" sz="2400" dirty="0">
                <a:latin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</a:rPr>
              <a:t>запреты</a:t>
            </a:r>
            <a:endParaRPr lang="en-GB" sz="2400" dirty="0">
              <a:latin typeface="Times New Roman" pitchFamily="18" charset="0"/>
            </a:endParaRPr>
          </a:p>
          <a:p>
            <a:pPr marL="431800" lvl="0" indent="-323850" defTabSz="4572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400" dirty="0" err="1">
                <a:latin typeface="Times New Roman" pitchFamily="18" charset="0"/>
              </a:rPr>
              <a:t>недостат</a:t>
            </a:r>
            <a:r>
              <a:rPr lang="ru-RU" sz="2400" dirty="0" err="1">
                <a:latin typeface="Times New Roman" pitchFamily="18" charset="0"/>
              </a:rPr>
              <a:t>ок</a:t>
            </a:r>
            <a:r>
              <a:rPr lang="en-GB" sz="2400" dirty="0">
                <a:latin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</a:rPr>
              <a:t>опеки</a:t>
            </a:r>
            <a:r>
              <a:rPr lang="en-GB" sz="2400" dirty="0">
                <a:latin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</a:rPr>
              <a:t>поддержки</a:t>
            </a:r>
            <a:endParaRPr lang="en-GB" sz="2400" dirty="0">
              <a:latin typeface="Times New Roman" pitchFamily="18" charset="0"/>
            </a:endParaRPr>
          </a:p>
          <a:p>
            <a:pPr marL="431800" lvl="0" indent="-323850" defTabSz="4572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400" dirty="0" err="1">
                <a:latin typeface="Times New Roman" pitchFamily="18" charset="0"/>
              </a:rPr>
              <a:t>отт</a:t>
            </a:r>
            <a:r>
              <a:rPr lang="ru-RU" sz="2400" dirty="0" err="1">
                <a:latin typeface="Times New Roman" pitchFamily="18" charset="0"/>
              </a:rPr>
              <a:t>алки</a:t>
            </a:r>
            <a:r>
              <a:rPr lang="en-GB" sz="2400" dirty="0" err="1">
                <a:latin typeface="Times New Roman" pitchFamily="18" charset="0"/>
              </a:rPr>
              <a:t>вание</a:t>
            </a:r>
            <a:r>
              <a:rPr lang="en-GB" sz="2400" dirty="0">
                <a:latin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</a:rPr>
              <a:t>ребенка</a:t>
            </a:r>
            <a:endParaRPr lang="en-GB" sz="2400" dirty="0">
              <a:latin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3068960"/>
            <a:ext cx="2157661" cy="339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51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 с трудностями в поведении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Анкетирование и консультации педагогов и родителей.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Психодиагностическое обследование.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Развивающая работа с детьми, нуждающихся в коррекции эмоционально-волевой сферы, наблюдение.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4.Повторная диагностика детей, консультации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беседы с родителями и воспитателями.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4534" y="3933056"/>
            <a:ext cx="1516915" cy="238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958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коррекции поведения дошкольников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4857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Коррекция изъянов в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поведении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всегда происходит в совместной деятельности взрослых и детей.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Арт-терапия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развивает эмоции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чувства ребенка, мотивы,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изменяет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ценности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поведение (уголок уединения и релаксации).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Театральная деятельность  -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проигрывание сказок.</a:t>
            </a:r>
          </a:p>
          <a:p>
            <a:pPr marL="0" indent="0">
              <a:buNone/>
            </a:pP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Сказкотерапия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чтение сказок и обсуждение поступков героев. </a:t>
            </a:r>
          </a:p>
          <a:p>
            <a:pPr marL="0" indent="0">
              <a:buNone/>
            </a:pP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Литотерапия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камней и их имитаций для релаксации.</a:t>
            </a:r>
          </a:p>
          <a:p>
            <a:pPr marL="0" indent="0">
              <a:buNone/>
            </a:pP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Игротерапия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исследование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социальных отношений, правил поведения,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норм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игровых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условиях.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705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39717" y="131888"/>
            <a:ext cx="7438292" cy="132763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Игрушки, используемые в игровой терапии</a:t>
            </a:r>
            <a:endParaRPr lang="ru-RU" sz="4000" b="1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6884377" y="1459527"/>
            <a:ext cx="527539" cy="7297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547572" y="1459526"/>
            <a:ext cx="527539" cy="7297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54015" y="2189284"/>
            <a:ext cx="2914650" cy="280474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Структурированные</a:t>
            </a:r>
          </a:p>
          <a:p>
            <a:pPr algn="ctr"/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(куклы, мячи, посуда, инструмент, мягкие игрушки, фигурки животных и др.) </a:t>
            </a:r>
            <a:endParaRPr lang="ru-RU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90820" y="2189284"/>
            <a:ext cx="2914650" cy="280474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Неструктурированные </a:t>
            </a:r>
          </a:p>
          <a:p>
            <a:pPr algn="ctr"/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(песок, вода, воздушная глина, гидрогель, краски, пластилин, окрашенные крупы, кубики)</a:t>
            </a:r>
            <a:endParaRPr lang="ru-RU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96742" y="5161084"/>
            <a:ext cx="2705833" cy="163537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из реальной жизни</a:t>
            </a:r>
            <a:endParaRPr lang="ru-RU" sz="2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94918" y="5178668"/>
            <a:ext cx="2705833" cy="163537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Игрушки, помогающие отреагировать агрессию</a:t>
            </a:r>
            <a:endParaRPr lang="ru-RU" sz="2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293094" y="5161084"/>
            <a:ext cx="2705833" cy="163537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материал для творческого самовыражения</a:t>
            </a:r>
            <a:endParaRPr lang="ru-RU" sz="2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00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У\Desktop\IMG_20191218_1048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768752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5759678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Литотерапия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138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У\Desktop\IMG_20200116_1158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5646439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Тапочный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театр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167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ЛОГО\Desktop\дошкольники\фоны\Ee\GE190_350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1" name="Picture 5" descr="C:\Users\ЛОГО\Desktop\дошкольники\фоны\Ee\GE070_350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57214"/>
            <a:ext cx="9144000" cy="7496201"/>
          </a:xfrm>
          <a:prstGeom prst="rect">
            <a:avLst/>
          </a:prstGeom>
          <a:noFill/>
        </p:spPr>
      </p:pic>
      <p:pic>
        <p:nvPicPr>
          <p:cNvPr id="5" name="Содержимое 4" descr="big-56-904-1288788710_734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29058" y="714356"/>
            <a:ext cx="2855152" cy="28551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57166"/>
            <a:ext cx="3186106" cy="6215106"/>
          </a:xfrm>
        </p:spPr>
        <p:txBody>
          <a:bodyPr>
            <a:normAutofit/>
          </a:bodyPr>
          <a:lstStyle/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Кто-то, когда-то, должен ответить,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Высветив правду, истину вскрыв,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Что же такое - трудные дети?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Вечный вопрос и больной как нарыв.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Вот он сидит перед нами,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смотрите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Сжался пружиной, отчаялся он,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 миром оборваны тонкие нити,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Словно стена без дверей и без окон.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Вот они, главные истины эти: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Поздно заметили… поздно учли…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Нет! Не рождаются трудные дети!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Просто им вовремя не помогли.</a:t>
            </a:r>
          </a:p>
          <a:p>
            <a:pPr algn="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(С. Давидович) </a:t>
            </a:r>
          </a:p>
          <a:p>
            <a:endParaRPr lang="ru-RU" dirty="0"/>
          </a:p>
        </p:txBody>
      </p:sp>
      <p:pic>
        <p:nvPicPr>
          <p:cNvPr id="4100" name="Picture 4" descr="C:\Users\ЛОГО\Desktop\трудные дети\tNTEzZS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-214338"/>
            <a:ext cx="2071702" cy="2214578"/>
          </a:xfrm>
          <a:prstGeom prst="rect">
            <a:avLst/>
          </a:prstGeom>
          <a:noFill/>
        </p:spPr>
      </p:pic>
      <p:pic>
        <p:nvPicPr>
          <p:cNvPr id="3" name="Picture 3" descr="C:\Users\ЛОГО\Desktop\трудные дети\3a4d01405f5bd859fca02e756761f6d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3929066"/>
            <a:ext cx="2619375" cy="2619375"/>
          </a:xfrm>
          <a:prstGeom prst="rect">
            <a:avLst/>
          </a:prstGeom>
          <a:noFill/>
        </p:spPr>
      </p:pic>
      <p:pic>
        <p:nvPicPr>
          <p:cNvPr id="6" name="Picture 4" descr="C:\Users\ЛОГО\Desktop\трудные дети\iааааа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4000504"/>
            <a:ext cx="2667005" cy="2000254"/>
          </a:xfrm>
          <a:prstGeom prst="rect">
            <a:avLst/>
          </a:prstGeom>
          <a:noFill/>
        </p:spPr>
      </p:pic>
      <p:pic>
        <p:nvPicPr>
          <p:cNvPr id="7" name="Picture 5" descr="C:\Users\ЛОГО\Desktop\трудные дети\Агрессивный-ребенок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2143116"/>
            <a:ext cx="270534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235745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5" descr="C:\Users\ЛОГО\Desktop\дошкольники\фоны\Ee\GE070_350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4282" y="-571528"/>
            <a:ext cx="9358282" cy="7707313"/>
          </a:xfrm>
          <a:prstGeom prst="rect">
            <a:avLst/>
          </a:prstGeom>
          <a:noFill/>
        </p:spPr>
      </p:pic>
      <p:pic>
        <p:nvPicPr>
          <p:cNvPr id="26626" name="Picture 2" descr="C:\Users\ЛОГО\Desktop\трудные дети\RRSRyoRRyoR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26" y="1052736"/>
            <a:ext cx="7643866" cy="4714908"/>
          </a:xfrm>
          <a:prstGeom prst="rect">
            <a:avLst/>
          </a:prstGeom>
          <a:noFill/>
        </p:spPr>
      </p:pic>
      <p:pic>
        <p:nvPicPr>
          <p:cNvPr id="6" name="Picture 21" descr="000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90606" flipH="1">
            <a:off x="115274" y="5630882"/>
            <a:ext cx="1871663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000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70684">
            <a:off x="7183680" y="-604838"/>
            <a:ext cx="18732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ЛОГО\Desktop\дошкольники\фоны\Ee\GE070_350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4282" y="-571528"/>
            <a:ext cx="9358282" cy="7707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Список литературы: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071546"/>
            <a:ext cx="7072362" cy="450059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6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Болотова</a:t>
            </a: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Т.Е. Как помочь себе и своему ребенку. – СПб.: Речь, 2009. – 176с.</a:t>
            </a:r>
          </a:p>
          <a:p>
            <a:pPr algn="l"/>
            <a:r>
              <a:rPr lang="ru-RU" sz="6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Бреслав</a:t>
            </a: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Г.Е. Психологическая коррекция детской и подростковой агрессивности: Учебное пособие для специалистов и дилетантов. – СПб.: Речь, 2007.- 144с.</a:t>
            </a:r>
          </a:p>
          <a:p>
            <a:pPr algn="l"/>
            <a:r>
              <a:rPr lang="ru-RU" sz="6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Добробаенко</a:t>
            </a: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Е.В. Как воспитывать ребенка от 0 до 16 лет. Практические подсказки на каждый день/ Григорий Кваша. -  М.:АСТ: Олимп, 2007. – 347с.</a:t>
            </a:r>
          </a:p>
          <a:p>
            <a:pPr lvl="0" algn="l"/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Захаров А.И. Происхождение детских неврозов и психотерапия. – М., 2000.</a:t>
            </a:r>
          </a:p>
          <a:p>
            <a:pPr algn="l"/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Костина Л.М. Интегративная игровая психологическая коррекция: Монография. – СПб.6 Речь, 2006. – 136с.</a:t>
            </a:r>
          </a:p>
          <a:p>
            <a:pPr lvl="0" algn="l"/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Лютова Е.К., Монина Г.Б. Шпаргалка для взрослых: </a:t>
            </a:r>
            <a:r>
              <a:rPr lang="ru-RU" sz="6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Психокоррекционная</a:t>
            </a: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работа с </a:t>
            </a:r>
            <a:r>
              <a:rPr lang="ru-RU" sz="6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гиперактивными</a:t>
            </a: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агрессивными, тревожными и </a:t>
            </a:r>
            <a:r>
              <a:rPr lang="ru-RU" sz="6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аутичными</a:t>
            </a: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детьми -М., 2000.</a:t>
            </a:r>
          </a:p>
          <a:p>
            <a:pPr lvl="0" algn="l"/>
            <a:r>
              <a:rPr lang="ru-RU" sz="6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Фопель</a:t>
            </a: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К. Как научить детей сотрудничать? Часть 1. М., 1998.</a:t>
            </a:r>
          </a:p>
          <a:p>
            <a:pPr lvl="0" algn="l"/>
            <a:r>
              <a:rPr lang="ru-RU" sz="6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Фопель</a:t>
            </a: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К. Как научить детей сотрудничать? Часть 2. М., 1998.</a:t>
            </a:r>
          </a:p>
          <a:p>
            <a:pPr lvl="0" algn="l"/>
            <a:r>
              <a:rPr lang="ru-RU" sz="6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Чиркова</a:t>
            </a: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Т.В. Психологическая служба в детском саду: Учебное пособие для психологов и специалистов дошкольного образования. – М.: Педагогическое общество России, 1998.</a:t>
            </a:r>
          </a:p>
          <a:p>
            <a:pPr lvl="0" algn="l"/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Широкова Г.А. Справочник дошкольного психолога. (3-е изд.) / Серия «Справочники». – Ростов </a:t>
            </a:r>
            <a:r>
              <a:rPr lang="ru-RU" sz="6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/Д: Феникс, 2005.</a:t>
            </a:r>
          </a:p>
          <a:p>
            <a:pPr lvl="0" algn="l"/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Шитова Е.В. Работа с детьми – источник удовольствия: методические рекомендации по работе воспитателей с детьми и родителями. – Волгоград: «Панорама», 2006.</a:t>
            </a:r>
          </a:p>
          <a:p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Picture 2" descr="C:\Users\ЛОГО\Desktop\трудные дети\эмблем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0322" y="4572008"/>
            <a:ext cx="131367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CE658CAA-FE40-4066-AD41-F05E3B254E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779" y="116632"/>
            <a:ext cx="4503286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ЛОГО\Desktop\дошкольники\фоны\Ee\GE190_350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8" name="Picture 4" descr="C:\Users\ЛОГО\Desktop\дошкольники\фоны\Ee\GE070_350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32656"/>
            <a:ext cx="7772400" cy="5256584"/>
          </a:xfrm>
        </p:spPr>
        <p:txBody>
          <a:bodyPr>
            <a:normAutofit fontScale="90000"/>
          </a:bodyPr>
          <a:lstStyle/>
          <a:p>
            <a:pPr indent="228600" algn="l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4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Деловая игра</a:t>
            </a:r>
            <a:br>
              <a:rPr lang="ru-RU" sz="4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Определите поведенческое расстройство.</a:t>
            </a: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Работа педагога с ребенком и семьей.</a:t>
            </a: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Как играть с </a:t>
            </a:r>
            <a:r>
              <a:rPr lang="ru-RU" sz="32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32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ребенком?</a:t>
            </a: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ЛОГО\Desktop\трудные дети\вопро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9852" y="1268760"/>
            <a:ext cx="2664296" cy="20648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27  0.046 -0.16655  0.113 -0.17188  C 0.177 -0.17854  0.237 -0.11858  0.241 -0.03198  C 0.246 0.04797  0.204 0.12258  0.144 0.12791  C 0.089 0.13191  0.037 0.08261  0.033 0.00799  C 0.029 -0.05996  0.064 -0.12391  0.115 -0.12924  C 0.162 -0.13324  0.206 -0.09194  0.209 -0.02931  C 0.212 0.02665  0.184 0.08128  0.142 0.08394  C 0.104 0.08794  0.068 0.05596  0.065 0.00533  C 0.063 -0.03997  0.084 -0.08394  0.117 -0.08661  C 0.146 -0.08927  0.175 -0.06529  0.177 -0.02665  C 0.179 0.00666  0.164 0.03864  0.14 0.0413  C 0.12 0.04397  0.099 0.02931  0.098 0.00266  C 0.096 -0.01865  0.104 -0.0413  0.119 -0.04397  C 0.131 -0.04397  0.143 -0.03864  0.145 -0.02398  C 0.146 -0.01466  0.144 -0.00533  0.138 -0.00133  C 0.135 0  0.133 0  0.13 -0.00133  E" pathEditMode="relative" ptsTypes="">
                                      <p:cBhvr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ЛОГО\Desktop\дошкольники\фоны\Ee\GE070_350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00090"/>
            <a:ext cx="9358282" cy="7707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07157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Трудные дети это -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3" y="1412775"/>
            <a:ext cx="3528392" cy="4446023"/>
          </a:xfrm>
        </p:spPr>
        <p:txBody>
          <a:bodyPr/>
          <a:lstStyle/>
          <a:p>
            <a:endParaRPr lang="ru-RU" dirty="0"/>
          </a:p>
          <a:p>
            <a:endParaRPr lang="ru-RU" sz="3200" dirty="0"/>
          </a:p>
          <a:p>
            <a:r>
              <a:rPr lang="ru-RU" sz="3200" dirty="0"/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тревожные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гиперактивные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агрессивные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dirty="0"/>
          </a:p>
        </p:txBody>
      </p:sp>
      <p:pic>
        <p:nvPicPr>
          <p:cNvPr id="1026" name="Picture 2" descr="C:\Users\ЛОГО\Desktop\трудные дети\vaikai-50a29478d293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145" y="1007133"/>
            <a:ext cx="3774903" cy="2520303"/>
          </a:xfrm>
          <a:prstGeom prst="rect">
            <a:avLst/>
          </a:prstGeom>
          <a:noFill/>
        </p:spPr>
      </p:pic>
      <p:pic>
        <p:nvPicPr>
          <p:cNvPr id="1027" name="Picture 3" descr="C:\Users\ЛОГО\Desktop\трудные дети\i0y0g1o2D3g241U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9508" y="3926013"/>
            <a:ext cx="2928958" cy="2928958"/>
          </a:xfrm>
          <a:prstGeom prst="rect">
            <a:avLst/>
          </a:prstGeom>
          <a:noFill/>
        </p:spPr>
      </p:pic>
      <p:pic>
        <p:nvPicPr>
          <p:cNvPr id="1028" name="Picture 4" descr="C:\Users\ЛОГО\Desktop\трудные дети\ееееее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1672" y="3501008"/>
            <a:ext cx="2952328" cy="2522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ЛОГО\Desktop\дошкольники\фоны\Ee\GE070_350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71528"/>
            <a:ext cx="9358282" cy="7707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«Тревожные дети»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14932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Портрет тревожного ребенка.</a:t>
            </a:r>
          </a:p>
          <a:p>
            <a:r>
              <a:rPr lang="ru-RU" dirty="0"/>
              <a:t>Их отличает чрезмерное беспокойство; </a:t>
            </a:r>
          </a:p>
          <a:p>
            <a:r>
              <a:rPr lang="ru-RU" dirty="0"/>
              <a:t>Дети чувствуют себя беспомощными, опасаются играть в новые игры, приступать к новым видам деятельности;</a:t>
            </a:r>
          </a:p>
          <a:p>
            <a:r>
              <a:rPr lang="ru-RU" dirty="0"/>
              <a:t> У них высокие требования к себе, они очень самокритичны;</a:t>
            </a:r>
          </a:p>
          <a:p>
            <a:r>
              <a:rPr lang="ru-RU" dirty="0"/>
              <a:t>Низкая самооценка (дети думают, что хуже других во всем, что они самые некрасивые, неумные, неуклюжие;</a:t>
            </a:r>
          </a:p>
          <a:p>
            <a:r>
              <a:rPr lang="ru-RU" dirty="0"/>
              <a:t> Ищут поощрения, одобрения взрослых во всем.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9511" y="1452382"/>
            <a:ext cx="3106688" cy="4061048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3074" name="Picture 2" descr="C:\Users\ЛОГО\Desktop\трудные дети\эмблем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999463"/>
            <a:ext cx="1433981" cy="2261422"/>
          </a:xfrm>
          <a:prstGeom prst="rect">
            <a:avLst/>
          </a:prstGeom>
          <a:noFill/>
        </p:spPr>
      </p:pic>
      <p:pic>
        <p:nvPicPr>
          <p:cNvPr id="3076" name="Picture 4" descr="C:\Users\ЛОГО\Desktop\трудные дети\лллл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6096" y="1522788"/>
            <a:ext cx="3003246" cy="2085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4182616" cy="5865515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endParaRPr lang="ru-RU" sz="13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Причины  возникновения тревожности у детей</a:t>
            </a:r>
          </a:p>
          <a:p>
            <a:pPr lvl="0">
              <a:buNone/>
            </a:pPr>
            <a:endParaRPr lang="ru-RU" sz="1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1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 </a:t>
            </a:r>
            <a:r>
              <a:rPr lang="ru-RU" sz="19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Тревожность развивается вследствие наличия у ребенка внутреннего конфликта, </a:t>
            </a:r>
          </a:p>
          <a:p>
            <a:pPr lvl="0">
              <a:buNone/>
            </a:pPr>
            <a:r>
              <a:rPr lang="ru-RU" sz="19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который может быть вызван:</a:t>
            </a:r>
          </a:p>
          <a:p>
            <a:pPr lvl="0">
              <a:buNone/>
            </a:pP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Противоречивыми требованиями, предъявляемыми родителями, либо родителями и  воспитателями.</a:t>
            </a:r>
          </a:p>
          <a:p>
            <a:pPr lvl="0">
              <a:buNone/>
            </a:pP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Неадекватными требованиями родителей (чаще всего завышенными)</a:t>
            </a:r>
          </a:p>
          <a:p>
            <a:pPr lvl="0">
              <a:buNone/>
            </a:pP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      боязнь не оправдать надежд.</a:t>
            </a:r>
          </a:p>
          <a:p>
            <a:pPr lvl="0"/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Негативными требованиями, которые унижают ребенка, ставят его в зависимое положение (неумеха, грязнуля, все могут... </a:t>
            </a:r>
          </a:p>
          <a:p>
            <a:pPr lvl="0">
              <a:buNone/>
            </a:pP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244280" cy="5865515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помочь тревожному </a:t>
            </a: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ребенку</a:t>
            </a:r>
            <a:endParaRPr lang="ru-RU" sz="1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1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1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9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Рекомендуется проводить работу с тревожными детьми в трех направлениях:</a:t>
            </a:r>
          </a:p>
          <a:p>
            <a:pPr lvl="0">
              <a:buNone/>
            </a:pPr>
            <a:r>
              <a:rPr lang="ru-RU" sz="19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Повышение самооценки, одобрение, похвала.</a:t>
            </a:r>
          </a:p>
          <a:p>
            <a:pPr lvl="0"/>
            <a:endParaRPr lang="ru-RU" sz="1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Обучение ребенка умению управлять собой в конкретных, наиболее волнующих его ситуациях</a:t>
            </a:r>
          </a:p>
          <a:p>
            <a:pPr marL="0" lvl="0" indent="0">
              <a:buNone/>
            </a:pP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(научить с этим жить).</a:t>
            </a:r>
          </a:p>
          <a:p>
            <a:pPr lvl="0"/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Снятие мышечного напряжения.</a:t>
            </a:r>
            <a:endParaRPr lang="ru-RU" sz="1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5" y="4795897"/>
            <a:ext cx="118930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ЛОГО\Desktop\дошкольники\фоны\Ee\GE070_350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00090"/>
            <a:ext cx="9358282" cy="7707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«Агрессивные дети»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4614866" cy="4768865"/>
          </a:xfrm>
        </p:spPr>
        <p:txBody>
          <a:bodyPr>
            <a:normAutofit fontScale="77500" lnSpcReduction="20000"/>
          </a:bodyPr>
          <a:lstStyle/>
          <a:p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Портрет агрессивного ребенка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Почти в каждой группе детского сада есть  хотя бы один ребенок с признаками агрессивного поведения. Он нападает на остальных детей, обзывает и бьет их, отбирает  и ломает игрушки, намеренно употребляет грубые выражения, одним словом, становится «грозой» всего детского коллектива, источником огорчений воспитателей и родителей.</a:t>
            </a:r>
          </a:p>
          <a:p>
            <a:endParaRPr lang="ru-RU" dirty="0"/>
          </a:p>
        </p:txBody>
      </p:sp>
      <p:pic>
        <p:nvPicPr>
          <p:cNvPr id="6146" name="Picture 2" descr="C:\Users\ЛОГО\Desktop\трудные дети\1298924579_201011251504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547182"/>
            <a:ext cx="3878063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ЛОГО\Desktop\дошкольники\фоны\Ee\GE070_350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4282" y="-571528"/>
            <a:ext cx="9358282" cy="770731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6259" y="548680"/>
            <a:ext cx="4038600" cy="6745383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Причины детской агрессивности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Неприятие детей родителями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воспитателями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Безразличие или враждебность со стороны родителей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Чрезмерный контроль над поведением ребенка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гиперопека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олное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отсутствие такового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гипоопека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Избыток или недостаток внимания со стороны родителей.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Запрет на физическую активность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Подсознательное ожидание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опасности (защищается)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Агрессивная реакция может быть связана с личностными особенностями       ребенка, 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500042"/>
            <a:ext cx="4038600" cy="63579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 помочь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агрессивному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ребенку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Работа воспитателей  с данной категорией детей должна проводиться в трех направлениях:</a:t>
            </a:r>
          </a:p>
          <a:p>
            <a:pPr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обучать самоконтролю - вырабатывать у ребенка навыки владения собой в ситуациях, провоцирующих вспышки гнева или тревожность;  </a:t>
            </a:r>
          </a:p>
          <a:p>
            <a:pPr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формировать способность к сопереживанию, сочувствию, доверию окружающим;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3. прививать конструктивные навыки общения - обучать адекватным поведенческим реакциям в проблемной ситуации, способам выхода из конфликта.</a:t>
            </a:r>
          </a:p>
        </p:txBody>
      </p:sp>
      <p:pic>
        <p:nvPicPr>
          <p:cNvPr id="6" name="Picture 2" descr="C:\Users\ЛОГО\Desktop\трудные дети\эмблем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2204" y="5104341"/>
            <a:ext cx="996568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846</TotalTime>
  <Words>835</Words>
  <Application>Microsoft Office PowerPoint</Application>
  <PresentationFormat>Экран (4:3)</PresentationFormat>
  <Paragraphs>166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Легкий дым</vt:lpstr>
      <vt:lpstr>Психолого-педагогический практикум для воспитателей  «Методы работы с детьми с поведенческими расстройствами»</vt:lpstr>
      <vt:lpstr>Презентация PowerPoint</vt:lpstr>
      <vt:lpstr>Презентация PowerPoint</vt:lpstr>
      <vt:lpstr>                     Деловая игра     - Определите поведенческое расстройство. - Работа педагога с ребенком и семьей. - Как играть с таким ребенком? </vt:lpstr>
      <vt:lpstr> Трудные дети это - </vt:lpstr>
      <vt:lpstr>«Тревожные дети» </vt:lpstr>
      <vt:lpstr>Презентация PowerPoint</vt:lpstr>
      <vt:lpstr> «Агрессивные дети»</vt:lpstr>
      <vt:lpstr>Презентация PowerPoint</vt:lpstr>
      <vt:lpstr>«Гиперактивные дети»</vt:lpstr>
      <vt:lpstr>Презентация PowerPoint</vt:lpstr>
      <vt:lpstr>Качества, которыми должен обладать воспитатель для решения проблем «трудного» ребёнка.</vt:lpstr>
      <vt:lpstr>Задачи для работы с детьми с поведенческими расстройствами</vt:lpstr>
      <vt:lpstr>Как могут помочь родители?</vt:lpstr>
      <vt:lpstr>Работа с детьми с трудностями в поведении</vt:lpstr>
      <vt:lpstr>Методы коррекции поведения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литературы: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детский сад «Радуга»  п. Тазовский Ямало –Ненецкий автономный округ</dc:title>
  <dc:creator>ЛОГО</dc:creator>
  <cp:lastModifiedBy>GordeevAV</cp:lastModifiedBy>
  <cp:revision>23</cp:revision>
  <dcterms:created xsi:type="dcterms:W3CDTF">2015-01-12T10:47:32Z</dcterms:created>
  <dcterms:modified xsi:type="dcterms:W3CDTF">2020-06-15T04:17:38Z</dcterms:modified>
</cp:coreProperties>
</file>