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6" r:id="rId5"/>
    <p:sldId id="262" r:id="rId6"/>
    <p:sldId id="263" r:id="rId7"/>
    <p:sldId id="260" r:id="rId8"/>
    <p:sldId id="265" r:id="rId9"/>
    <p:sldId id="266" r:id="rId10"/>
    <p:sldId id="267" r:id="rId11"/>
    <p:sldId id="261" r:id="rId12"/>
    <p:sldId id="264" r:id="rId13"/>
    <p:sldId id="287" r:id="rId14"/>
    <p:sldId id="288" r:id="rId15"/>
    <p:sldId id="268" r:id="rId16"/>
    <p:sldId id="289" r:id="rId17"/>
    <p:sldId id="273" r:id="rId18"/>
    <p:sldId id="272" r:id="rId19"/>
    <p:sldId id="269" r:id="rId20"/>
    <p:sldId id="290" r:id="rId21"/>
    <p:sldId id="291" r:id="rId22"/>
    <p:sldId id="270" r:id="rId23"/>
    <p:sldId id="271" r:id="rId24"/>
    <p:sldId id="283" r:id="rId25"/>
    <p:sldId id="285" r:id="rId26"/>
    <p:sldId id="292" r:id="rId27"/>
  </p:sldIdLst>
  <p:sldSz cx="10080625" cy="567055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1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720725" y="900113"/>
            <a:ext cx="611663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20725" y="4679950"/>
            <a:ext cx="6116638" cy="5037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fld id="{A1C24CF7-4155-476A-9A61-7801702053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62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94E64F1D-A631-4CF4-9BFF-429EF14F25A0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1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6A2DB6B3-DE54-4C62-A07E-AC50777D3D6F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10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5CABA137-2505-4E7C-8597-9B40168198F0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11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835196EC-D917-4053-A8B9-4DECE73F59F9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12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745FDDCE-638D-4B66-AA2F-CDAEDBBBCDD5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13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1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181563C0-E87B-44F8-8363-EA3BB9642E61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14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AFAD6180-3C93-4207-ACD8-458A19755098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15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40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CE9D9F1E-D103-40E9-B4A6-3C0B0F808F1D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16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50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CEFAA7D9-42F7-4743-A1E4-35CB937AC66D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17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60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3C7919B7-682E-477C-AE0A-E5F6682AA968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18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71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D4A14BB1-0D34-43F9-B1AA-CF8EAD4CFDD4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19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81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12271B79-6564-45F4-82A1-9E45D7BFAFEA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2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1772772A-355E-4509-9457-D5EFE7FB757C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20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91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D4AD96AE-386A-406B-ACBE-F3DB07C9273B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21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01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0EB7DCCF-AA71-48B8-B2D4-D367758F107C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22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12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F8E10344-B7A0-4CE7-A417-A0551444E1B1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23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22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49E048ED-A873-487A-A1EF-12332FF2BEF0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24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5B4B89E8-64C2-4CA1-9F3A-64FA5C8EDE67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25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13F30A15-0D37-4F92-988F-AD6B93E74D5D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3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82938D24-E2E4-48C3-BD86-BA9A90248A2A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4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27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18A996A5-4A2B-4D40-BB9A-05E5F0C845D8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5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6F2A4506-D13C-476C-8CC1-EE8117FE9B39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6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48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2313" y="900113"/>
            <a:ext cx="6115050" cy="34401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ChangeArrowheads="1"/>
          </p:cNvSpPr>
          <p:nvPr>
            <p:ph type="body" idx="1"/>
          </p:nvPr>
        </p:nvSpPr>
        <p:spPr>
          <a:xfrm>
            <a:off x="720725" y="4679950"/>
            <a:ext cx="6118225" cy="503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0ED6E2A2-EFC4-4DE0-BE81-0FC02F16D35D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7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CF6F1366-4BBB-484D-B045-63062D9C8F36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8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/>
            <a:fld id="{73C78BAE-D796-418A-BE2F-225F5D08DA95}" type="slidenum">
              <a:rPr lang="de-DE" altLang="ru-RU" smtClean="0">
                <a:solidFill>
                  <a:srgbClr val="000000"/>
                </a:solidFill>
                <a:ea typeface="DejaVu Sans" charset="0"/>
                <a:cs typeface="DejaVu Sans" charset="0"/>
              </a:rPr>
              <a:pPr eaLnBrk="1"/>
              <a:t>9</a:t>
            </a:fld>
            <a:endParaRPr lang="de-DE" altLang="ru-RU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68F5F-C747-4D14-B2AF-FA39971D6EE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78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4C0B-0D94-42EA-B023-7139F7B95C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15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215900"/>
            <a:ext cx="2266950" cy="4946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15900"/>
            <a:ext cx="6650037" cy="4946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0E1FE-545B-43C3-860D-821E933F42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30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488" y="215900"/>
            <a:ext cx="5324475" cy="717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3238" y="1368425"/>
            <a:ext cx="4457700" cy="1820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13338" y="1368425"/>
            <a:ext cx="4459287" cy="1820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03238" y="3341688"/>
            <a:ext cx="9069387" cy="1820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2969B-B9A1-44E5-9141-86AFD95663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388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488" y="215900"/>
            <a:ext cx="5324475" cy="717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D5887-08F3-4087-A42B-29CB3D690D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38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0BE16-F78E-4A19-B12D-B3366F7897D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83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6960-902A-4ED2-A1FE-D4998090B3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38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368425"/>
            <a:ext cx="4457700" cy="3794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368425"/>
            <a:ext cx="4459287" cy="3794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4095C-21BF-4B53-94C1-7FBB91308F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11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ABAD-1C0D-45D8-8355-0941E9789B6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65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A7AB-5288-4E90-9229-9FE434E719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19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795F-CD51-4CBE-ABC6-81A4663B93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67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D8B82-F6B9-4141-846A-CFC02DCF7B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88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F74D3-84FC-4047-B344-B80EEE6E2F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95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6488" y="215900"/>
            <a:ext cx="53244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68425"/>
            <a:ext cx="9069387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327650"/>
            <a:ext cx="2344737" cy="225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327650"/>
            <a:ext cx="3192463" cy="225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327650"/>
            <a:ext cx="2344737" cy="225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cs typeface="DejaVu Sans" charset="0"/>
              </a:defRPr>
            </a:lvl1pPr>
          </a:lstStyle>
          <a:p>
            <a:pPr>
              <a:defRPr/>
            </a:pPr>
            <a:fld id="{87349161-3391-47EB-8F62-0DD3F9E3E9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44463" y="215900"/>
            <a:ext cx="98647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de-DE" altLang="ru-RU" sz="3200" dirty="0" err="1">
                <a:solidFill>
                  <a:srgbClr val="FFFFFF"/>
                </a:solidFill>
              </a:rPr>
              <a:t>Организация</a:t>
            </a:r>
            <a:r>
              <a:rPr lang="de-DE" altLang="ru-RU" sz="3200" dirty="0">
                <a:solidFill>
                  <a:srgbClr val="FFFFFF"/>
                </a:solidFill>
              </a:rPr>
              <a:t> </a:t>
            </a:r>
            <a:r>
              <a:rPr lang="de-DE" altLang="ru-RU" sz="3200" dirty="0" err="1">
                <a:solidFill>
                  <a:srgbClr val="FFFFFF"/>
                </a:solidFill>
              </a:rPr>
              <a:t>профилактической</a:t>
            </a:r>
            <a:r>
              <a:rPr lang="de-DE" altLang="ru-RU" sz="3200" dirty="0">
                <a:solidFill>
                  <a:srgbClr val="FFFFFF"/>
                </a:solidFill>
              </a:rPr>
              <a:t> </a:t>
            </a:r>
            <a:r>
              <a:rPr lang="de-DE" altLang="ru-RU" sz="3200" dirty="0" err="1">
                <a:solidFill>
                  <a:srgbClr val="FFFFFF"/>
                </a:solidFill>
              </a:rPr>
              <a:t>работы</a:t>
            </a:r>
            <a:r>
              <a:rPr lang="de-DE" altLang="ru-RU" sz="3200" dirty="0">
                <a:solidFill>
                  <a:srgbClr val="FFFFFF"/>
                </a:solidFill>
              </a:rPr>
              <a:t> в </a:t>
            </a:r>
          </a:p>
          <a:p>
            <a:pPr algn="ctr" eaLnBrk="1">
              <a:lnSpc>
                <a:spcPct val="139000"/>
              </a:lnSpc>
              <a:buClrTx/>
              <a:buFontTx/>
              <a:buNone/>
            </a:pPr>
            <a:r>
              <a:rPr lang="de-DE" altLang="ru-RU" sz="3200" dirty="0">
                <a:solidFill>
                  <a:srgbClr val="FFFFFF"/>
                </a:solidFill>
              </a:rPr>
              <a:t>МБОУ „</a:t>
            </a:r>
            <a:r>
              <a:rPr lang="de-DE" altLang="ru-RU" sz="3200" dirty="0" err="1">
                <a:solidFill>
                  <a:srgbClr val="FFFFFF"/>
                </a:solidFill>
              </a:rPr>
              <a:t>Средняя</a:t>
            </a:r>
            <a:r>
              <a:rPr lang="de-DE" altLang="ru-RU" sz="3200" dirty="0">
                <a:solidFill>
                  <a:srgbClr val="FFFFFF"/>
                </a:solidFill>
              </a:rPr>
              <a:t> </a:t>
            </a:r>
            <a:r>
              <a:rPr lang="de-DE" altLang="ru-RU" sz="3200" dirty="0" err="1">
                <a:solidFill>
                  <a:srgbClr val="FFFFFF"/>
                </a:solidFill>
              </a:rPr>
              <a:t>общеобразовательная</a:t>
            </a:r>
            <a:r>
              <a:rPr lang="de-DE" altLang="ru-RU" sz="3200" dirty="0">
                <a:solidFill>
                  <a:srgbClr val="FFFFFF"/>
                </a:solidFill>
              </a:rPr>
              <a:t> </a:t>
            </a:r>
            <a:r>
              <a:rPr lang="de-DE" altLang="ru-RU" sz="3200" dirty="0" err="1">
                <a:solidFill>
                  <a:srgbClr val="FFFFFF"/>
                </a:solidFill>
              </a:rPr>
              <a:t>школа</a:t>
            </a:r>
            <a:r>
              <a:rPr lang="de-DE" altLang="ru-RU" sz="3200" dirty="0">
                <a:solidFill>
                  <a:srgbClr val="FFFFFF"/>
                </a:solidFill>
              </a:rPr>
              <a:t> №1“</a:t>
            </a:r>
          </a:p>
          <a:p>
            <a:pPr algn="ctr" eaLnBrk="1">
              <a:lnSpc>
                <a:spcPct val="139000"/>
              </a:lnSpc>
              <a:buClrTx/>
              <a:buFontTx/>
              <a:buNone/>
            </a:pPr>
            <a:r>
              <a:rPr lang="de-DE" altLang="ru-RU" sz="3200" dirty="0">
                <a:solidFill>
                  <a:srgbClr val="FFFFFF"/>
                </a:solidFill>
              </a:rPr>
              <a:t>г. </a:t>
            </a:r>
            <a:r>
              <a:rPr lang="de-DE" altLang="ru-RU" sz="3200" dirty="0" err="1">
                <a:solidFill>
                  <a:srgbClr val="FFFFFF"/>
                </a:solidFill>
              </a:rPr>
              <a:t>Читы</a:t>
            </a:r>
            <a:endParaRPr lang="de-DE" altLang="ru-RU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15900"/>
            <a:ext cx="5327650" cy="720725"/>
          </a:xfrm>
        </p:spPr>
        <p:txBody>
          <a:bodyPr tIns="291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mtClean="0"/>
              <a:t>Диагностика</a:t>
            </a: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584325"/>
            <a:ext cx="5975350" cy="3816350"/>
          </a:xfrm>
          <a:prstGeom prst="rect">
            <a:avLst/>
          </a:prstGeom>
          <a:noFill/>
          <a:ln w="29160">
            <a:solidFill>
              <a:srgbClr val="3333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887538" y="1079500"/>
            <a:ext cx="653573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87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>
              <a:lnSpc>
                <a:spcPct val="86000"/>
              </a:lnSpc>
              <a:buClrTx/>
              <a:buFontTx/>
              <a:buNone/>
            </a:pPr>
            <a:r>
              <a:rPr lang="ru-RU" altLang="ru-RU" sz="2400">
                <a:solidFill>
                  <a:srgbClr val="FFFFFF"/>
                </a:solidFill>
              </a:rPr>
              <a:t>Чему жизненно важному учит вас школа?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15900"/>
            <a:ext cx="5327650" cy="720725"/>
          </a:xfrm>
        </p:spPr>
        <p:txBody>
          <a:bodyPr tIns="291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mtClean="0"/>
              <a:t>Трудовая социализация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111250"/>
            <a:ext cx="9072562" cy="3797300"/>
          </a:xfrm>
        </p:spPr>
        <p:txBody>
          <a:bodyPr tIns="28440"/>
          <a:lstStyle/>
          <a:p>
            <a:pPr marL="0" indent="0" algn="just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de-DE" altLang="ru-RU" sz="3200" smtClean="0"/>
              <a:t>- </a:t>
            </a:r>
            <a:r>
              <a:rPr lang="de-DE" altLang="ru-RU" sz="2800" smtClean="0"/>
              <a:t>социально-педагогический уровень   (организация пространства взаимодействия)</a:t>
            </a:r>
          </a:p>
          <a:p>
            <a:pPr marL="0" indent="0" algn="just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de-DE" altLang="ru-RU" sz="1000" smtClean="0"/>
          </a:p>
          <a:p>
            <a:pPr marL="0" indent="0" algn="just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de-DE" altLang="ru-RU" sz="3200" smtClean="0"/>
              <a:t>- </a:t>
            </a:r>
            <a:r>
              <a:rPr lang="de-DE" altLang="ru-RU" sz="2600" smtClean="0"/>
              <a:t>организационно-педагогический уровень (координация жизнедеятельности учащихся в условиях школы, сетевого и социального партнерства)</a:t>
            </a:r>
          </a:p>
          <a:p>
            <a:pPr marL="0" indent="0" algn="just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de-DE" altLang="ru-RU" sz="1000" smtClean="0"/>
          </a:p>
          <a:p>
            <a:pPr marL="0" indent="0" algn="just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de-DE" altLang="ru-RU" sz="2600" smtClean="0"/>
              <a:t>- личностно-рефлексивный уровень (оценка своей деятельности с точки зрения полезности для себя и других людей)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07963"/>
            <a:ext cx="5327650" cy="735012"/>
          </a:xfrm>
        </p:spPr>
        <p:txBody>
          <a:bodyPr tIns="230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z="2600" smtClean="0"/>
              <a:t>Программа воспитания и социализации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008063"/>
            <a:ext cx="361791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008063"/>
            <a:ext cx="388778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07963"/>
            <a:ext cx="5327650" cy="735012"/>
          </a:xfrm>
        </p:spPr>
        <p:txBody>
          <a:bodyPr tIns="230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z="2600" smtClean="0"/>
              <a:t>Основные формы психолого-педагогического сопровождения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368425"/>
            <a:ext cx="9072562" cy="3797300"/>
          </a:xfrm>
        </p:spPr>
        <p:txBody>
          <a:bodyPr/>
          <a:lstStyle/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Профилактика</a:t>
            </a:r>
          </a:p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Диагностика</a:t>
            </a:r>
          </a:p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Консультирование</a:t>
            </a:r>
          </a:p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Коррекционная работа</a:t>
            </a:r>
          </a:p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Развивающая работа</a:t>
            </a:r>
          </a:p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Просвещение</a:t>
            </a:r>
          </a:p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Социально-диспетчерская деятельность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15900"/>
            <a:ext cx="5327650" cy="720725"/>
          </a:xfrm>
        </p:spPr>
        <p:txBody>
          <a:bodyPr tIns="176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z="2000" smtClean="0"/>
              <a:t>Положение о Совете профилактики безнадзорности и правонарушений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936625"/>
            <a:ext cx="412273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subTitle"/>
          </p:nvPr>
        </p:nvSpPr>
        <p:spPr>
          <a:xfrm>
            <a:off x="431800" y="1368425"/>
            <a:ext cx="9072563" cy="3168650"/>
          </a:xfrm>
        </p:spPr>
        <p:txBody>
          <a:bodyPr tIns="28440"/>
          <a:lstStyle/>
          <a:p>
            <a:pPr eaLnBrk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de-DE" altLang="ru-RU" sz="3200" smtClean="0"/>
              <a:t>Вот они вечные истины эти!</a:t>
            </a:r>
          </a:p>
          <a:p>
            <a:pPr eaLnBrk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de-DE" altLang="ru-RU" sz="3200" smtClean="0"/>
              <a:t>Поздно заметили… Мимо прошли…</a:t>
            </a:r>
          </a:p>
          <a:p>
            <a:pPr eaLnBrk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de-DE" altLang="ru-RU" sz="3200" smtClean="0"/>
              <a:t>Нет! Не рождаются „трудными“ дети!</a:t>
            </a:r>
          </a:p>
          <a:p>
            <a:pPr eaLnBrk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de-DE" altLang="ru-RU" sz="3200" smtClean="0"/>
              <a:t>Просто им вовремя не помогли!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07963"/>
            <a:ext cx="5327650" cy="735012"/>
          </a:xfrm>
        </p:spPr>
        <p:txBody>
          <a:bodyPr tIns="230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z="2600" smtClean="0"/>
              <a:t>Характеристика социально-педагогического воздействия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368425"/>
            <a:ext cx="9072562" cy="3797300"/>
          </a:xfrm>
        </p:spPr>
        <p:txBody>
          <a:bodyPr/>
          <a:lstStyle/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Интерес и вовлеченность взрослых</a:t>
            </a:r>
          </a:p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Твердые рамки и ограничения приемлемого поведения</a:t>
            </a:r>
          </a:p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Последовательное применение санкций за неприемлемое поведение и нарушение правил</a:t>
            </a:r>
          </a:p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Наличие взрослых, выступающих авторитетами и ролевыми моделями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07963"/>
            <a:ext cx="5327650" cy="735012"/>
          </a:xfrm>
        </p:spPr>
        <p:txBody>
          <a:bodyPr tIns="230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z="2600" smtClean="0"/>
              <a:t>План индивидуально-профилактической работы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944563"/>
            <a:ext cx="4122738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944563"/>
            <a:ext cx="4122738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169988"/>
            <a:ext cx="4533900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936625"/>
            <a:ext cx="37433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2447925" y="0"/>
            <a:ext cx="5327650" cy="1103313"/>
          </a:xfrm>
        </p:spPr>
        <p:txBody>
          <a:bodyPr tIns="212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z="2400" smtClean="0"/>
              <a:t>Карта индивидуального профилактического сопровождения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944688" y="-123825"/>
            <a:ext cx="6335712" cy="140017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z="2800" smtClean="0"/>
              <a:t>Планы сдачи академической задолженности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936625"/>
            <a:ext cx="388778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936625"/>
            <a:ext cx="388778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376488" y="215900"/>
            <a:ext cx="5327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916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de-DE" altLang="ru-RU" sz="3300">
                <a:solidFill>
                  <a:srgbClr val="FFFFFF"/>
                </a:solidFill>
              </a:rPr>
              <a:t>П р о ф и л а к т и к а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1438" y="1800225"/>
            <a:ext cx="36004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22263"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Школьной неуспешности </a:t>
            </a:r>
          </a:p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(- пропуски уроков</a:t>
            </a:r>
          </a:p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- Отсутствие мотивации к учению</a:t>
            </a:r>
          </a:p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- текущая неуспеваемость</a:t>
            </a:r>
          </a:p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- академическая задолженность)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816350" y="1800225"/>
            <a:ext cx="28797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22263"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Асоциального поведения</a:t>
            </a:r>
          </a:p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(- дезадаптация</a:t>
            </a:r>
          </a:p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- аддикция</a:t>
            </a:r>
          </a:p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- делинкветное поведение</a:t>
            </a:r>
          </a:p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-девиантное поведение)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408738" y="1728788"/>
            <a:ext cx="35274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22263"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Нарушений психического и физического здоровья</a:t>
            </a:r>
          </a:p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(- суицидальное поведение</a:t>
            </a:r>
          </a:p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- социальное исключение</a:t>
            </a:r>
          </a:p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-физическое насилие</a:t>
            </a:r>
          </a:p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- социальная агрессия</a:t>
            </a:r>
          </a:p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- перегрузки </a:t>
            </a:r>
          </a:p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- несоответствие требованиям)</a:t>
            </a:r>
          </a:p>
        </p:txBody>
      </p:sp>
      <p:sp>
        <p:nvSpPr>
          <p:cNvPr id="3078" name="AutoShape 5"/>
          <p:cNvSpPr>
            <a:spLocks/>
          </p:cNvSpPr>
          <p:nvPr/>
        </p:nvSpPr>
        <p:spPr bwMode="auto">
          <a:xfrm>
            <a:off x="4824413" y="958850"/>
            <a:ext cx="360362" cy="792163"/>
          </a:xfrm>
          <a:prstGeom prst="downArrow">
            <a:avLst>
              <a:gd name="adj1" fmla="val 50000"/>
              <a:gd name="adj2" fmla="val 54956"/>
            </a:avLst>
          </a:prstGeom>
          <a:solidFill>
            <a:srgbClr val="0000FF"/>
          </a:solidFill>
          <a:ln w="72000">
            <a:solidFill>
              <a:srgbClr val="CFE7F5"/>
            </a:solidFill>
            <a:miter lim="800000"/>
            <a:headEnd type="triangle" w="med" len="med"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9" name="AutoShape 6"/>
          <p:cNvSpPr>
            <a:spLocks/>
          </p:cNvSpPr>
          <p:nvPr/>
        </p:nvSpPr>
        <p:spPr bwMode="auto">
          <a:xfrm>
            <a:off x="2376488" y="936625"/>
            <a:ext cx="360362" cy="781050"/>
          </a:xfrm>
          <a:prstGeom prst="downArrow">
            <a:avLst>
              <a:gd name="adj1" fmla="val 50000"/>
              <a:gd name="adj2" fmla="val 54185"/>
            </a:avLst>
          </a:prstGeom>
          <a:solidFill>
            <a:srgbClr val="0000FF"/>
          </a:solidFill>
          <a:ln w="72000">
            <a:solidFill>
              <a:srgbClr val="CFE7F5"/>
            </a:solidFill>
            <a:miter lim="800000"/>
            <a:headEnd type="triangle" w="med" len="med"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80" name="AutoShape 7"/>
          <p:cNvSpPr>
            <a:spLocks/>
          </p:cNvSpPr>
          <p:nvPr/>
        </p:nvSpPr>
        <p:spPr bwMode="auto">
          <a:xfrm>
            <a:off x="7199313" y="936625"/>
            <a:ext cx="360362" cy="792163"/>
          </a:xfrm>
          <a:prstGeom prst="downArrow">
            <a:avLst>
              <a:gd name="adj1" fmla="val 50000"/>
              <a:gd name="adj2" fmla="val 54956"/>
            </a:avLst>
          </a:prstGeom>
          <a:solidFill>
            <a:srgbClr val="0000FF"/>
          </a:solidFill>
          <a:ln w="72000">
            <a:solidFill>
              <a:srgbClr val="CFE7F5"/>
            </a:solidFill>
            <a:miter lim="800000"/>
            <a:headEnd type="triangle" w="med" len="med"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15900"/>
            <a:ext cx="5327650" cy="720725"/>
          </a:xfrm>
        </p:spPr>
        <p:txBody>
          <a:bodyPr tIns="230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z="2600" smtClean="0"/>
              <a:t>Карта досуга и отдыха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027113"/>
            <a:ext cx="52181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15900"/>
            <a:ext cx="5327650" cy="720725"/>
          </a:xfrm>
        </p:spPr>
        <p:txBody>
          <a:bodyPr tIns="212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z="2400" smtClean="0"/>
              <a:t>Оптимизация семейного воспитания и детско-родительских отношений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368425"/>
            <a:ext cx="9072562" cy="3797300"/>
          </a:xfrm>
        </p:spPr>
        <p:txBody>
          <a:bodyPr/>
          <a:lstStyle/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Обследование условий проживания ребенка</a:t>
            </a:r>
          </a:p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Психологическое консультирование</a:t>
            </a:r>
          </a:p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Организация адресной специализированной помощи</a:t>
            </a:r>
          </a:p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Оказание помощи семье с привлечением социального окружения</a:t>
            </a:r>
          </a:p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Дневное пребывание детей в центре</a:t>
            </a:r>
          </a:p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Временное кризисное помещение детей в ЦВПДиП</a:t>
            </a:r>
          </a:p>
          <a:p>
            <a:pPr marL="430213" indent="-323850" eaLnBrk="1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de-DE" altLang="ru-RU" smtClean="0"/>
              <a:t>Лишение родительских прав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0"/>
            <a:ext cx="5256212" cy="1184275"/>
          </a:xfrm>
        </p:spPr>
        <p:txBody>
          <a:bodyPr tIns="176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z="2000" smtClean="0"/>
              <a:t>Распределение обязанностей педагогов школы по работе с детьми „группы риска“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939800"/>
            <a:ext cx="62357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1084263"/>
            <a:ext cx="603567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376488" y="215900"/>
            <a:ext cx="5327650" cy="720725"/>
          </a:xfrm>
        </p:spPr>
        <p:txBody>
          <a:bodyPr tIns="176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z="2000" smtClean="0"/>
              <a:t>Распределение обязанностей педагогов школы по работе с детьми „группы риска“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/>
          </p:nvPr>
        </p:nvSpPr>
        <p:spPr>
          <a:xfrm>
            <a:off x="503238" y="1368425"/>
            <a:ext cx="9072562" cy="3797300"/>
          </a:xfrm>
        </p:spPr>
        <p:txBody>
          <a:bodyPr tIns="32040" anchor="t"/>
          <a:lstStyle/>
          <a:p>
            <a:pPr marL="431800" indent="-322263" algn="just" eaLnBrk="1">
              <a:spcAft>
                <a:spcPts val="1063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de-DE" altLang="ru-RU" sz="3600" smtClean="0"/>
              <a:t>Л.Н. Толстой: „Из всех наук, которые должен знать человек, главнейшая есть наука о том, как жить, делая как можно меньше зла и как можно больше добра“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15900"/>
            <a:ext cx="5327650" cy="720725"/>
          </a:xfrm>
        </p:spPr>
        <p:txBody>
          <a:bodyPr tIns="29160"/>
          <a:lstStyle/>
          <a:p>
            <a:pPr eaLnBrk="1"/>
            <a:endParaRPr lang="ru-RU" alt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34337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8575"/>
            <a:ext cx="367188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28575"/>
            <a:ext cx="338455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786063"/>
            <a:ext cx="307340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827338"/>
            <a:ext cx="36004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2827338"/>
            <a:ext cx="335756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/>
          </a:p>
          <a:p>
            <a:pPr algn="ctr"/>
            <a:endParaRPr lang="ru-RU" altLang="ru-RU" smtClean="0"/>
          </a:p>
          <a:p>
            <a:pPr algn="ctr"/>
            <a:r>
              <a:rPr lang="ru-RU" altLang="ru-RU" sz="4800" smtClean="0"/>
              <a:t>Благодарим 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15900"/>
            <a:ext cx="5327650" cy="720725"/>
          </a:xfrm>
        </p:spPr>
        <p:txBody>
          <a:bodyPr tIns="291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mtClean="0"/>
              <a:t>Р е а л и з а ц и я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368425"/>
            <a:ext cx="3311525" cy="1152525"/>
          </a:xfrm>
        </p:spPr>
        <p:txBody>
          <a:bodyPr anchor="ctr"/>
          <a:lstStyle/>
          <a:p>
            <a:pPr marL="431800" indent="-322263" algn="ctr" eaLnBrk="1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de-DE" altLang="ru-RU" smtClean="0"/>
              <a:t>Предупредительно-профилактическая деятельность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264275" y="1439863"/>
            <a:ext cx="29527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 anchor="ctr"/>
          <a:lstStyle>
            <a:lvl1pPr marL="431800" indent="-322263"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Индивидуальная работа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743325" y="2879725"/>
            <a:ext cx="35274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22263"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Отслеживание эффективности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743325" y="4176713"/>
            <a:ext cx="3527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22263"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spcAft>
                <a:spcPts val="1063"/>
              </a:spcAft>
              <a:buClrTx/>
              <a:buSzPct val="45000"/>
              <a:buFontTx/>
              <a:buNone/>
            </a:pPr>
            <a:r>
              <a:rPr lang="de-DE" altLang="ru-RU" sz="2400">
                <a:solidFill>
                  <a:srgbClr val="FFFFFF"/>
                </a:solidFill>
              </a:rPr>
              <a:t>Корректировка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 flipH="1">
            <a:off x="1220788" y="720725"/>
            <a:ext cx="869950" cy="1588"/>
          </a:xfrm>
          <a:prstGeom prst="line">
            <a:avLst/>
          </a:prstGeom>
          <a:noFill/>
          <a:ln w="72000" cap="sq">
            <a:solidFill>
              <a:srgbClr val="CFE7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1223963" y="720725"/>
            <a:ext cx="1587" cy="720725"/>
          </a:xfrm>
          <a:prstGeom prst="line">
            <a:avLst/>
          </a:prstGeom>
          <a:noFill/>
          <a:ln w="72000" cap="sq">
            <a:solidFill>
              <a:srgbClr val="CFE7F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>
            <a:off x="4103688" y="1871663"/>
            <a:ext cx="2376487" cy="1587"/>
          </a:xfrm>
          <a:prstGeom prst="line">
            <a:avLst/>
          </a:prstGeom>
          <a:noFill/>
          <a:ln w="76320">
            <a:solidFill>
              <a:srgbClr val="CFE7F5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7991475" y="720725"/>
            <a:ext cx="936625" cy="1588"/>
          </a:xfrm>
          <a:prstGeom prst="line">
            <a:avLst/>
          </a:prstGeom>
          <a:noFill/>
          <a:ln w="72000" cap="sq">
            <a:solidFill>
              <a:srgbClr val="CFE7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8928100" y="792163"/>
            <a:ext cx="1588" cy="792162"/>
          </a:xfrm>
          <a:prstGeom prst="line">
            <a:avLst/>
          </a:prstGeom>
          <a:noFill/>
          <a:ln w="72000" cap="sq">
            <a:solidFill>
              <a:srgbClr val="CFE7F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2232025" y="2447925"/>
            <a:ext cx="1588" cy="1008063"/>
          </a:xfrm>
          <a:prstGeom prst="line">
            <a:avLst/>
          </a:prstGeom>
          <a:noFill/>
          <a:ln w="72000" cap="sq">
            <a:solidFill>
              <a:srgbClr val="CFE7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9" name="Line 12"/>
          <p:cNvSpPr>
            <a:spLocks noChangeShapeType="1"/>
          </p:cNvSpPr>
          <p:nvPr/>
        </p:nvSpPr>
        <p:spPr bwMode="auto">
          <a:xfrm>
            <a:off x="2232025" y="3527425"/>
            <a:ext cx="1800225" cy="1588"/>
          </a:xfrm>
          <a:prstGeom prst="line">
            <a:avLst/>
          </a:prstGeom>
          <a:noFill/>
          <a:ln w="72000" cap="sq">
            <a:solidFill>
              <a:srgbClr val="CFE7F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0" name="Line 13"/>
          <p:cNvSpPr>
            <a:spLocks noChangeShapeType="1"/>
          </p:cNvSpPr>
          <p:nvPr/>
        </p:nvSpPr>
        <p:spPr bwMode="auto">
          <a:xfrm>
            <a:off x="5256213" y="3527425"/>
            <a:ext cx="1587" cy="792163"/>
          </a:xfrm>
          <a:prstGeom prst="line">
            <a:avLst/>
          </a:prstGeom>
          <a:noFill/>
          <a:ln w="72000" cap="sq">
            <a:solidFill>
              <a:srgbClr val="CFE7F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1" name="Line 14"/>
          <p:cNvSpPr>
            <a:spLocks noChangeShapeType="1"/>
          </p:cNvSpPr>
          <p:nvPr/>
        </p:nvSpPr>
        <p:spPr bwMode="auto">
          <a:xfrm>
            <a:off x="7920038" y="2297113"/>
            <a:ext cx="1587" cy="1079500"/>
          </a:xfrm>
          <a:prstGeom prst="line">
            <a:avLst/>
          </a:prstGeom>
          <a:noFill/>
          <a:ln w="72000" cap="sq">
            <a:solidFill>
              <a:srgbClr val="CFE7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2" name="Line 15"/>
          <p:cNvSpPr>
            <a:spLocks noChangeShapeType="1"/>
          </p:cNvSpPr>
          <p:nvPr/>
        </p:nvSpPr>
        <p:spPr bwMode="auto">
          <a:xfrm flipV="1">
            <a:off x="6767513" y="3373438"/>
            <a:ext cx="1152525" cy="20637"/>
          </a:xfrm>
          <a:prstGeom prst="line">
            <a:avLst/>
          </a:prstGeom>
          <a:noFill/>
          <a:ln w="72000">
            <a:solidFill>
              <a:srgbClr val="CFE7F5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3" name="Line 16"/>
          <p:cNvSpPr>
            <a:spLocks noChangeShapeType="1"/>
          </p:cNvSpPr>
          <p:nvPr/>
        </p:nvSpPr>
        <p:spPr bwMode="auto">
          <a:xfrm>
            <a:off x="5256213" y="4535488"/>
            <a:ext cx="1587" cy="792162"/>
          </a:xfrm>
          <a:prstGeom prst="line">
            <a:avLst/>
          </a:prstGeom>
          <a:noFill/>
          <a:ln w="72000" cap="sq">
            <a:solidFill>
              <a:srgbClr val="CFE7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4" name="Line 17"/>
          <p:cNvSpPr>
            <a:spLocks noChangeShapeType="1"/>
          </p:cNvSpPr>
          <p:nvPr/>
        </p:nvSpPr>
        <p:spPr bwMode="auto">
          <a:xfrm flipH="1">
            <a:off x="501650" y="5327650"/>
            <a:ext cx="4757738" cy="1588"/>
          </a:xfrm>
          <a:prstGeom prst="line">
            <a:avLst/>
          </a:prstGeom>
          <a:noFill/>
          <a:ln w="72000" cap="sq">
            <a:solidFill>
              <a:srgbClr val="CFE7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5" name="Line 18"/>
          <p:cNvSpPr>
            <a:spLocks noChangeShapeType="1"/>
          </p:cNvSpPr>
          <p:nvPr/>
        </p:nvSpPr>
        <p:spPr bwMode="auto">
          <a:xfrm flipH="1">
            <a:off x="5253038" y="5327650"/>
            <a:ext cx="4038600" cy="1588"/>
          </a:xfrm>
          <a:prstGeom prst="line">
            <a:avLst/>
          </a:prstGeom>
          <a:noFill/>
          <a:ln w="72000" cap="sq">
            <a:solidFill>
              <a:srgbClr val="CFE7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 flipH="1">
            <a:off x="501650" y="2016125"/>
            <a:ext cx="77788" cy="3311525"/>
          </a:xfrm>
          <a:prstGeom prst="line">
            <a:avLst/>
          </a:prstGeom>
          <a:noFill/>
          <a:ln w="72000" cap="sq">
            <a:solidFill>
              <a:srgbClr val="CFE7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7" name="Line 20"/>
          <p:cNvSpPr>
            <a:spLocks noChangeShapeType="1"/>
          </p:cNvSpPr>
          <p:nvPr/>
        </p:nvSpPr>
        <p:spPr bwMode="auto">
          <a:xfrm flipH="1">
            <a:off x="9356725" y="2016125"/>
            <a:ext cx="77788" cy="3311525"/>
          </a:xfrm>
          <a:prstGeom prst="line">
            <a:avLst/>
          </a:prstGeom>
          <a:noFill/>
          <a:ln w="72000" cap="sq">
            <a:solidFill>
              <a:srgbClr val="CFE7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8" name="Line 21"/>
          <p:cNvSpPr>
            <a:spLocks noChangeShapeType="1"/>
          </p:cNvSpPr>
          <p:nvPr/>
        </p:nvSpPr>
        <p:spPr bwMode="auto">
          <a:xfrm>
            <a:off x="576263" y="2016125"/>
            <a:ext cx="503237" cy="1588"/>
          </a:xfrm>
          <a:prstGeom prst="line">
            <a:avLst/>
          </a:prstGeom>
          <a:noFill/>
          <a:ln w="72000" cap="sq">
            <a:solidFill>
              <a:srgbClr val="CFE7F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9" name="Line 22"/>
          <p:cNvSpPr>
            <a:spLocks noChangeShapeType="1"/>
          </p:cNvSpPr>
          <p:nvPr/>
        </p:nvSpPr>
        <p:spPr bwMode="auto">
          <a:xfrm flipV="1">
            <a:off x="8640763" y="2008188"/>
            <a:ext cx="792162" cy="14287"/>
          </a:xfrm>
          <a:prstGeom prst="line">
            <a:avLst/>
          </a:prstGeom>
          <a:noFill/>
          <a:ln w="72000">
            <a:solidFill>
              <a:srgbClr val="CFE7F5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15900"/>
            <a:ext cx="5327650" cy="720725"/>
          </a:xfrm>
        </p:spPr>
        <p:txBody>
          <a:bodyPr tIns="291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mtClean="0"/>
              <a:t>Социальный паспорт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1012825"/>
            <a:ext cx="61642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07963"/>
            <a:ext cx="5327650" cy="735012"/>
          </a:xfrm>
        </p:spPr>
        <p:txBody>
          <a:bodyPr tIns="230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z="2600" smtClean="0"/>
              <a:t>Программа воспитания и социализации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042988"/>
            <a:ext cx="41227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15900"/>
            <a:ext cx="5326062" cy="71913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/>
              <a:t>Цель программы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87338" y="1295400"/>
            <a:ext cx="93599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indent="360363" eaLnBrk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300"/>
              </a:spcBef>
            </a:pPr>
            <a:r>
              <a:rPr lang="ru-RU" altLang="ru-RU" sz="3200">
                <a:solidFill>
                  <a:srgbClr val="FFFFFF"/>
                </a:solidFill>
                <a:ea typeface="Microsoft YaHei" charset="-122"/>
              </a:rPr>
              <a:t>воспитание, социально- педагогическая поддержка становления  и развития высоконравственного, ответственного, творческого, инициативного и компетентного гражданина России, принимающего судьбу Отечества  как свою личную, осознающего ответственность за настоящее  и будущее своей страны, укорененного в духовных и культурных традициях многонационального народа  РФ.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15900"/>
            <a:ext cx="5327650" cy="720725"/>
          </a:xfrm>
        </p:spPr>
        <p:txBody>
          <a:bodyPr tIns="291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mtClean="0"/>
              <a:t>Комплексный план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7056438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15900"/>
            <a:ext cx="5327650" cy="720725"/>
          </a:xfrm>
        </p:spPr>
        <p:txBody>
          <a:bodyPr tIns="291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mtClean="0"/>
              <a:t>Диагностика</a:t>
            </a: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655763"/>
            <a:ext cx="5688012" cy="3743325"/>
          </a:xfrm>
          <a:prstGeom prst="rect">
            <a:avLst/>
          </a:prstGeom>
          <a:noFill/>
          <a:ln w="29160">
            <a:solidFill>
              <a:srgbClr val="3333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096963" y="1185863"/>
            <a:ext cx="84788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072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lnSpc>
                <a:spcPct val="92000"/>
              </a:lnSpc>
              <a:buClrTx/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Какие проблемы личного плана волнуют вас больше всего?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376488" y="215900"/>
            <a:ext cx="5327650" cy="720725"/>
          </a:xfrm>
        </p:spPr>
        <p:txBody>
          <a:bodyPr tIns="284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ru-RU" sz="3200" smtClean="0"/>
              <a:t>Диагностика</a:t>
            </a: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55763"/>
            <a:ext cx="6408738" cy="3887787"/>
          </a:xfrm>
          <a:prstGeom prst="rect">
            <a:avLst/>
          </a:prstGeom>
          <a:noFill/>
          <a:ln w="2916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712788" y="1152525"/>
            <a:ext cx="893603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87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>
              <a:lnSpc>
                <a:spcPct val="86000"/>
              </a:lnSpc>
              <a:buClrTx/>
              <a:buFontTx/>
              <a:buNone/>
            </a:pPr>
            <a:r>
              <a:rPr lang="ru-RU" altLang="ru-RU" sz="2400">
                <a:solidFill>
                  <a:srgbClr val="FFFFFF"/>
                </a:solidFill>
              </a:rPr>
              <a:t>Ценности, выразите свое отношение методом ранжирования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443</Words>
  <Application>Microsoft Office PowerPoint</Application>
  <PresentationFormat>Произвольный</PresentationFormat>
  <Paragraphs>105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Droid Sans Fallback</vt:lpstr>
      <vt:lpstr>Times New Roman</vt:lpstr>
      <vt:lpstr>DejaVu Sans</vt:lpstr>
      <vt:lpstr>Microsoft YaHei</vt:lpstr>
      <vt:lpstr>Wingdings</vt:lpstr>
      <vt:lpstr>Тема Office</vt:lpstr>
      <vt:lpstr>Презентация PowerPoint</vt:lpstr>
      <vt:lpstr>Презентация PowerPoint</vt:lpstr>
      <vt:lpstr>Р е а л и з а ц и я</vt:lpstr>
      <vt:lpstr>Социальный паспорт</vt:lpstr>
      <vt:lpstr>Программа воспитания и социализации</vt:lpstr>
      <vt:lpstr>Цель программы</vt:lpstr>
      <vt:lpstr>Комплексный план</vt:lpstr>
      <vt:lpstr>Диагностика</vt:lpstr>
      <vt:lpstr>Диагностика</vt:lpstr>
      <vt:lpstr>Диагностика</vt:lpstr>
      <vt:lpstr>Трудовая социализация</vt:lpstr>
      <vt:lpstr>Программа воспитания и социализации</vt:lpstr>
      <vt:lpstr>Основные формы психолого-педагогического сопровождения</vt:lpstr>
      <vt:lpstr>Положение о Совете профилактики безнадзорности и правонарушений</vt:lpstr>
      <vt:lpstr>Презентация PowerPoint</vt:lpstr>
      <vt:lpstr>Характеристика социально-педагогического воздействия</vt:lpstr>
      <vt:lpstr>План индивидуально-профилактической работы</vt:lpstr>
      <vt:lpstr>Карта индивидуального профилактического сопровождения</vt:lpstr>
      <vt:lpstr>Планы сдачи академической задолженности</vt:lpstr>
      <vt:lpstr>Карта досуга и отдыха</vt:lpstr>
      <vt:lpstr>Оптимизация семейного воспитания и детско-родительских отношений</vt:lpstr>
      <vt:lpstr>Распределение обязанностей педагогов школы по работе с детьми „группы риска“</vt:lpstr>
      <vt:lpstr>Распределение обязанностей педагогов школы по работе с детьми „группы риска“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Metropolis</dc:title>
  <dc:creator>GordeevAV</dc:creator>
  <cp:lastModifiedBy>GordeevAV</cp:lastModifiedBy>
  <cp:revision>5</cp:revision>
  <cp:lastPrinted>1601-01-01T00:00:00Z</cp:lastPrinted>
  <dcterms:created xsi:type="dcterms:W3CDTF">2017-11-29T01:42:43Z</dcterms:created>
  <dcterms:modified xsi:type="dcterms:W3CDTF">2017-11-30T05:09:54Z</dcterms:modified>
</cp:coreProperties>
</file>