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271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60" r:id="rId12"/>
    <p:sldId id="261" r:id="rId13"/>
    <p:sldId id="262" r:id="rId14"/>
    <p:sldId id="263" r:id="rId15"/>
    <p:sldId id="264" r:id="rId16"/>
    <p:sldId id="275" r:id="rId17"/>
    <p:sldId id="265" r:id="rId18"/>
    <p:sldId id="285" r:id="rId19"/>
    <p:sldId id="286" r:id="rId20"/>
    <p:sldId id="272" r:id="rId21"/>
    <p:sldId id="274" r:id="rId22"/>
    <p:sldId id="276" r:id="rId23"/>
    <p:sldId id="282" r:id="rId24"/>
    <p:sldId id="283" r:id="rId25"/>
    <p:sldId id="280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433"/>
    <a:srgbClr val="3288A6"/>
    <a:srgbClr val="C4E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26AA5-A7FF-48E3-A24C-01F3202A5208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FF6F-DF8E-4393-A36C-975215681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3FF6F-DF8E-4393-A36C-9752156812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2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Microsoft_PowerPoint1.sld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950977"/>
            <a:ext cx="8825658" cy="355309"/>
          </a:xfrm>
        </p:spPr>
        <p:txBody>
          <a:bodyPr/>
          <a:lstStyle/>
          <a:p>
            <a:pPr algn="ctr"/>
            <a:r>
              <a:rPr lang="ru-RU" sz="6000" b="1" i="1" u="sng" dirty="0" smtClean="0"/>
              <a:t> </a:t>
            </a:r>
            <a:endParaRPr lang="ru-RU" sz="6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306286"/>
            <a:ext cx="8825658" cy="22800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МБОУ «СОШ № </a:t>
            </a:r>
            <a:r>
              <a:rPr lang="ru-RU" sz="5400" b="1" dirty="0" smtClean="0">
                <a:solidFill>
                  <a:schemeClr val="bg1"/>
                </a:solidFill>
              </a:rPr>
              <a:t>36</a:t>
            </a:r>
            <a:r>
              <a:rPr lang="ru-RU" sz="4800" b="1" dirty="0" smtClean="0">
                <a:solidFill>
                  <a:schemeClr val="bg1"/>
                </a:solidFill>
              </a:rPr>
              <a:t>»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ГОРОДА ЧИТЫ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4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5. Программа «Ступени социально-психологической поддержки семьи»</a:t>
            </a:r>
          </a:p>
          <a:p>
            <a:r>
              <a:rPr lang="ru-RU" sz="2800" dirty="0" smtClean="0"/>
              <a:t>- индивидуальные беседы;</a:t>
            </a:r>
          </a:p>
          <a:p>
            <a:r>
              <a:rPr lang="ru-RU" sz="2800" dirty="0" smtClean="0"/>
              <a:t>- классные собрания; </a:t>
            </a:r>
          </a:p>
          <a:p>
            <a:r>
              <a:rPr lang="ru-RU" sz="2800" dirty="0" smtClean="0"/>
              <a:t>- общешкольное </a:t>
            </a:r>
            <a:r>
              <a:rPr lang="ru-RU" sz="2800" smtClean="0"/>
              <a:t>родительское собрание; </a:t>
            </a:r>
            <a:endParaRPr lang="ru-RU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u="sng" dirty="0" smtClean="0"/>
              <a:t>Идея: </a:t>
            </a:r>
            <a:r>
              <a:rPr lang="ru-RU" sz="4000" dirty="0" smtClean="0"/>
              <a:t>педагогическая поддержка личности ребёнка</a:t>
            </a:r>
            <a:endParaRPr lang="ru-RU" sz="40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1154953" y="2451100"/>
            <a:ext cx="3162300" cy="7747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Цель: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0100" y="2451100"/>
            <a:ext cx="7404100" cy="774700"/>
          </a:xfrm>
          <a:prstGeom prst="rect">
            <a:avLst/>
          </a:prstGeom>
          <a:solidFill>
            <a:srgbClr val="ACD4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6716" y="2361396"/>
            <a:ext cx="69108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оздание оптимальных условий по 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социализации подростков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154953" y="3608918"/>
            <a:ext cx="3162300" cy="7747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Задачи:</a:t>
            </a:r>
            <a:endParaRPr lang="ru-RU" sz="40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10100" y="3608916"/>
            <a:ext cx="7404100" cy="2982383"/>
          </a:xfrm>
          <a:prstGeom prst="rect">
            <a:avLst/>
          </a:prstGeom>
          <a:solidFill>
            <a:srgbClr val="ACD4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ополнение банка данных;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азработка диагностик;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оздание программ;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еализация и коррекция.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192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u="sng" dirty="0" smtClean="0"/>
              <a:t>ВИДЫ ДЕЯТЕЛЬНОСТИ:</a:t>
            </a:r>
            <a:endParaRPr lang="ru-RU" sz="5400" b="1" i="1" u="sng" dirty="0"/>
          </a:p>
        </p:txBody>
      </p:sp>
      <p:sp>
        <p:nvSpPr>
          <p:cNvPr id="4" name="Стрелка вправо 3"/>
          <p:cNvSpPr/>
          <p:nvPr/>
        </p:nvSpPr>
        <p:spPr>
          <a:xfrm rot="6934411">
            <a:off x="1267968" y="2743200"/>
            <a:ext cx="1804416" cy="39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735337" y="2952328"/>
            <a:ext cx="1804416" cy="39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6472440" y="2952328"/>
            <a:ext cx="1804416" cy="39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4346627">
            <a:off x="8710600" y="2850166"/>
            <a:ext cx="1804416" cy="39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6992" y="3964264"/>
            <a:ext cx="2694432" cy="19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90329" y="4141048"/>
            <a:ext cx="2694432" cy="19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тренинги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2504" y="4141048"/>
            <a:ext cx="2694432" cy="19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ворческое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самовыражение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54679" y="3964264"/>
            <a:ext cx="2694432" cy="1961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нализ 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ситуации</a:t>
            </a:r>
            <a:endParaRPr lang="ru-RU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900" y="4345031"/>
            <a:ext cx="297709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етоды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исследования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5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u="sng" dirty="0" smtClean="0"/>
              <a:t>Этапы 2014-2018:</a:t>
            </a:r>
            <a:endParaRPr lang="ru-RU" sz="54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6864" y="2535936"/>
            <a:ext cx="10521696" cy="420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0705" y="2967335"/>
            <a:ext cx="672998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Подготовительный</a:t>
            </a:r>
          </a:p>
          <a:p>
            <a:pPr marL="514350" indent="-514350" algn="ctr">
              <a:buAutoNum type="arabicPeriod"/>
            </a:pP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Диагностический</a:t>
            </a:r>
          </a:p>
          <a:p>
            <a:pPr marL="514350" indent="-514350" algn="ctr">
              <a:buAutoNum type="arabicPeriod"/>
            </a:pPr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Создание программы</a:t>
            </a:r>
          </a:p>
          <a:p>
            <a:pPr marL="514350" indent="-514350" algn="ctr">
              <a:buAutoNum type="arabicPeriod"/>
            </a:pP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Реализация</a:t>
            </a:r>
          </a:p>
          <a:p>
            <a:pPr marL="514350" indent="-514350" algn="ctr">
              <a:buAutoNum type="arabicPeriod"/>
            </a:pPr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Диагностика</a:t>
            </a:r>
            <a:endParaRPr lang="ru-RU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00416" y="3206496"/>
            <a:ext cx="2987040" cy="755904"/>
          </a:xfrm>
          <a:prstGeom prst="roundRect">
            <a:avLst/>
          </a:prstGeom>
          <a:solidFill>
            <a:srgbClr val="328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12737" y="3292060"/>
            <a:ext cx="1962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2017 </a:t>
            </a:r>
            <a:r>
              <a:rPr lang="ru-RU" sz="3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год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00415" y="4244680"/>
            <a:ext cx="2987040" cy="2535936"/>
          </a:xfrm>
          <a:prstGeom prst="roundRect">
            <a:avLst/>
          </a:prstGeom>
          <a:solidFill>
            <a:srgbClr val="3288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943057" y="4864906"/>
            <a:ext cx="29017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Рефлексивно-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оценочный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u="sng" dirty="0" smtClean="0"/>
              <a:t>РАЗДЕЛЫ:</a:t>
            </a:r>
            <a:endParaRPr lang="ru-RU" sz="5400" b="1" i="1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4944" y="2282241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4944" y="2930249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4944" y="3604333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856" y="2246106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«Познай себя»             анализ, социометрия 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39262" y="2425497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856" y="2897905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«Сделай себя сам»             тесты, тренинги 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31304" y="3087593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856" y="3537309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3. «Научи себя»            упражнения, практикумы 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247145" y="3750909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944" y="4258940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4944" y="4922933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4944" y="5586926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4944" y="6250919"/>
            <a:ext cx="10814304" cy="548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0352" y="4219997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«Общение»                              тесты, тренинги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938637" y="4386759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7886" y="4843715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5. «Найди себя»                   тесты, задачи-пробы 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576902" y="5038772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11856" y="5543843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6. «Учись владеть собой»                        тренинги 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064070" y="5754722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310" y="6190088"/>
            <a:ext cx="112388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7. «Реализуй себя»            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анализ ситуации, проект «Путь к успеху» </a:t>
            </a:r>
            <a:endParaRPr lang="ru-RU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760976" y="6351411"/>
            <a:ext cx="1341120" cy="26212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8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3657600" y="3462528"/>
            <a:ext cx="475488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5802" y="3462528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ШКОЛА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05802" y="2057186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645152" y="4718304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8753856" y="3462528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36448" y="3462528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мка 9"/>
          <p:cNvSpPr/>
          <p:nvPr/>
        </p:nvSpPr>
        <p:spPr>
          <a:xfrm>
            <a:off x="877824" y="4846320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Рамка 10"/>
          <p:cNvSpPr/>
          <p:nvPr/>
        </p:nvSpPr>
        <p:spPr>
          <a:xfrm>
            <a:off x="8412480" y="4846320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877824" y="2102692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8412480" y="2099858"/>
            <a:ext cx="2779776" cy="107289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53014" y="2332024"/>
            <a:ext cx="2685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Наркоконтроль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9222" y="2177023"/>
            <a:ext cx="19062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Центр 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«Доверие»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49724" y="3705642"/>
            <a:ext cx="1988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«Надежда»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01583" y="5023919"/>
            <a:ext cx="15071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Центр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«Семья»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92552" y="4982878"/>
            <a:ext cx="2484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Органы опеки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4523" y="5099607"/>
            <a:ext cx="1540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Полиция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6277" y="3545931"/>
            <a:ext cx="16001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Центр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«Радуга»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1366" y="2211664"/>
            <a:ext cx="21739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Лечебные</a:t>
            </a:r>
          </a:p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учреждения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3657600" y="1219200"/>
            <a:ext cx="4754880" cy="53906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Дополнительное образование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3" name="Рамка 22"/>
          <p:cNvSpPr/>
          <p:nvPr/>
        </p:nvSpPr>
        <p:spPr>
          <a:xfrm>
            <a:off x="3618249" y="6047660"/>
            <a:ext cx="4754880" cy="56040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88837" y="6123646"/>
            <a:ext cx="3482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Социальная служба</a:t>
            </a:r>
            <a:endParaRPr lang="ru-RU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43944"/>
            <a:ext cx="8761413" cy="1036688"/>
          </a:xfrm>
        </p:spPr>
        <p:txBody>
          <a:bodyPr/>
          <a:lstStyle/>
          <a:p>
            <a:pPr algn="ctr"/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/>
              <a:t/>
            </a:r>
            <a:br>
              <a:rPr lang="ru-RU" sz="2600" b="1" dirty="0"/>
            </a:br>
            <a:r>
              <a:rPr lang="ru-RU" sz="2600" b="1" dirty="0" smtClean="0"/>
              <a:t>Сетевое </a:t>
            </a:r>
            <a:r>
              <a:rPr lang="ru-RU" sz="2600" b="1" dirty="0"/>
              <a:t>взаимодействие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/>
              <a:t>школы и учреждений дополнительного образования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668700"/>
              </p:ext>
            </p:extLst>
          </p:nvPr>
        </p:nvGraphicFramePr>
        <p:xfrm>
          <a:off x="1457861" y="2511380"/>
          <a:ext cx="8690692" cy="410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Слайд" r:id="rId4" imgW="4341914" imgH="3256912" progId="PowerPoint.Slide.12">
                  <p:embed/>
                </p:oleObj>
              </mc:Choice>
              <mc:Fallback>
                <p:oleObj name="Слайд" r:id="rId4" imgW="4341914" imgH="325691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861" y="2511380"/>
                        <a:ext cx="8690692" cy="410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72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u="sng" dirty="0" smtClean="0"/>
              <a:t>ИТОГИ РАБОТЫ:</a:t>
            </a:r>
            <a:br>
              <a:rPr lang="ru-RU" sz="4800" b="1" i="1" u="sng" dirty="0" smtClean="0"/>
            </a:br>
            <a:r>
              <a:rPr lang="ru-RU" sz="3200" dirty="0" smtClean="0"/>
              <a:t>благодарности</a:t>
            </a:r>
            <a:endParaRPr lang="ru-RU" sz="32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94944" y="2438400"/>
            <a:ext cx="2511552" cy="3779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42359" y="2438400"/>
            <a:ext cx="2511552" cy="3779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Конкурс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социальных видеороликов, рисунков,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989774" y="2438400"/>
            <a:ext cx="2511552" cy="3779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4944" y="3016103"/>
            <a:ext cx="251155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Спортивные мероприятия:</a:t>
            </a:r>
          </a:p>
          <a:p>
            <a:pPr algn="ctr"/>
            <a:r>
              <a:rPr lang="ru-RU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-дворовой футбол. «Весёлые старты», баскетбол, волейбол</a:t>
            </a:r>
            <a:endParaRPr lang="ru-RU" sz="2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9774" y="3016103"/>
            <a:ext cx="251155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Акция</a:t>
            </a:r>
          </a:p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«Неделя</a:t>
            </a:r>
          </a:p>
          <a:p>
            <a:pPr algn="ctr"/>
            <a:r>
              <a:rPr lang="ru-RU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обрых</a:t>
            </a:r>
          </a:p>
          <a:p>
            <a:pPr algn="ctr"/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дел». «Спасём, </a:t>
            </a:r>
            <a:r>
              <a:rPr lang="ru-RU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Кенон</a:t>
            </a:r>
            <a:r>
              <a:rPr lang="ru-RU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  <a:endParaRPr lang="ru-RU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477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618186"/>
            <a:ext cx="8761413" cy="901521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с детьми группы риска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72732" y="2369714"/>
            <a:ext cx="8371268" cy="4202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Ахантьев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Даниил 04.07.2002 год рождения ВШУ, (поведение, кража)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диагностики: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-мотивация- учебная, социальная;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-тревожность-средняя;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-самооценка-завышенная;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-агрессия-ответная, вербальная, подозрительность;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Социальный педагог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-диагностики: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-сильные стороны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антилидер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-слабые стороны, пропуски уроков, поведение, опоздание, курение, конфликт с учителями, не занятость внеурочной деятельностью;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-индивидуальные беседы при участии инспектора-9 раз;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-посещение семьи-2 раза;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-совет профилактики-4 раза;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-заполнении документации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соцкарта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циклограмма сопровождения)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64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770924" y="-353482"/>
            <a:ext cx="421076" cy="353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07583" y="2010910"/>
            <a:ext cx="9646276" cy="467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-индивидуальные беседы, классные часы, родительские собрания, мероприятия,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пропусков занятий, изменился внешний вид, поведение улучшилось, занимается спортом (футбол), участвует в спортивных соревнованиях, посещает консультации, изменилось отношение мамы к школе.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В результате проделанной работы, отмечаю положительную динамику, в снижении количества детей состоящих на учётах, занятость детей во внеурочное время.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Многим оказана помощь (канцелярия, одежда, бесплатное питание, обеспечен подвоз учащихся).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Большинство учащихся принимают активное участие в воспитательных мероприятиях класса, школы и города.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Важнейшим результатом своей деятельности педагогический коллектив школы считает социальный опыт для вывода детей группы риска и социально опасной ситуации.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2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«Стоя перед пропастью, один видит бездну, другой - мост, который можно через пропасть перекинуть»</a:t>
            </a:r>
          </a:p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педагога, не пугать его пропастью, неизвестного, непонятного, а зажечь его желание построить мост через эту бездну.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226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формы работ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8642" y="2382592"/>
            <a:ext cx="3395480" cy="810969"/>
          </a:xfrm>
        </p:spPr>
        <p:txBody>
          <a:bodyPr/>
          <a:lstStyle/>
          <a:p>
            <a:r>
              <a:rPr lang="ru-RU" dirty="0" smtClean="0"/>
              <a:t>Классный руководитель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850006" y="3193561"/>
            <a:ext cx="3434116" cy="2962540"/>
          </a:xfrm>
        </p:spPr>
        <p:txBody>
          <a:bodyPr>
            <a:normAutofit fontScale="25000" lnSpcReduction="20000"/>
          </a:bodyPr>
          <a:lstStyle/>
          <a:p>
            <a:r>
              <a:rPr lang="ru-RU" sz="3700" b="1" dirty="0" smtClean="0"/>
              <a:t>-</a:t>
            </a:r>
            <a:r>
              <a:rPr lang="ru-RU" sz="4800" b="1" dirty="0" smtClean="0"/>
              <a:t>социальный паспорт класса;</a:t>
            </a:r>
          </a:p>
          <a:p>
            <a:r>
              <a:rPr lang="ru-RU" sz="4800" b="1" dirty="0" smtClean="0"/>
              <a:t>-составление характеристик;</a:t>
            </a:r>
          </a:p>
          <a:p>
            <a:r>
              <a:rPr lang="ru-RU" sz="4800" b="1" dirty="0" smtClean="0"/>
              <a:t>-классные часы;</a:t>
            </a:r>
          </a:p>
          <a:p>
            <a:r>
              <a:rPr lang="ru-RU" sz="4800" b="1" dirty="0" smtClean="0"/>
              <a:t>-мероприятия; (праздники, конкурсы, акции;</a:t>
            </a:r>
          </a:p>
          <a:p>
            <a:r>
              <a:rPr lang="ru-RU" sz="4800" b="1" dirty="0" smtClean="0"/>
              <a:t>-спортивные соревнования;</a:t>
            </a:r>
          </a:p>
          <a:p>
            <a:r>
              <a:rPr lang="ru-RU" sz="4800" b="1" dirty="0" smtClean="0"/>
              <a:t>-организация досуга и внеурочной деятельности;</a:t>
            </a:r>
          </a:p>
          <a:p>
            <a:r>
              <a:rPr lang="ru-RU" sz="4800" b="1" dirty="0" smtClean="0"/>
              <a:t>-летний отдых;</a:t>
            </a:r>
          </a:p>
          <a:p>
            <a:r>
              <a:rPr lang="ru-RU" sz="4800" b="1" dirty="0" smtClean="0"/>
              <a:t>-родительские собрания;</a:t>
            </a:r>
          </a:p>
          <a:p>
            <a:r>
              <a:rPr lang="ru-RU" sz="4800" b="1" dirty="0" smtClean="0"/>
              <a:t>-экскурсии;, </a:t>
            </a:r>
          </a:p>
          <a:p>
            <a:r>
              <a:rPr lang="ru-RU" sz="4800" b="1" dirty="0" smtClean="0"/>
              <a:t>-походы в театр, музей и т.д.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/>
              <a:t>-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Соцпедагог</a:t>
            </a:r>
            <a:r>
              <a:rPr lang="ru-RU" dirty="0" smtClean="0"/>
              <a:t>, ЗДВР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-составление характеристик;</a:t>
            </a:r>
          </a:p>
          <a:p>
            <a:r>
              <a:rPr lang="ru-RU" b="1" dirty="0" smtClean="0"/>
              <a:t>-выявление детей в трудных ситуациях;</a:t>
            </a:r>
          </a:p>
          <a:p>
            <a:r>
              <a:rPr lang="ru-RU" b="1" dirty="0" smtClean="0"/>
              <a:t>-Связи с КДН, ПДН, </a:t>
            </a:r>
            <a:r>
              <a:rPr lang="ru-RU" b="1" dirty="0" err="1" smtClean="0"/>
              <a:t>опёкой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-посещение семей;</a:t>
            </a:r>
          </a:p>
          <a:p>
            <a:r>
              <a:rPr lang="ru-RU" b="1" dirty="0" smtClean="0"/>
              <a:t>-индивидуальные беседы;</a:t>
            </a:r>
          </a:p>
          <a:p>
            <a:r>
              <a:rPr lang="ru-RU" b="1" dirty="0" smtClean="0"/>
              <a:t>-выступления на совещаниях;</a:t>
            </a:r>
          </a:p>
          <a:p>
            <a:r>
              <a:rPr lang="ru-RU" b="1" dirty="0" smtClean="0"/>
              <a:t>-культурно-массовые мероприятия;</a:t>
            </a:r>
          </a:p>
          <a:p>
            <a:r>
              <a:rPr lang="ru-RU" b="1" dirty="0" smtClean="0"/>
              <a:t>-спортивные мероприятия;</a:t>
            </a:r>
          </a:p>
          <a:p>
            <a:r>
              <a:rPr lang="ru-RU" b="1" dirty="0" smtClean="0"/>
              <a:t>-акции;</a:t>
            </a:r>
          </a:p>
          <a:p>
            <a:r>
              <a:rPr lang="ru-RU" b="1" dirty="0" smtClean="0"/>
              <a:t>-советы профилактик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Психолог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b="1" dirty="0" smtClean="0"/>
              <a:t>-диагностики;</a:t>
            </a:r>
          </a:p>
          <a:p>
            <a:r>
              <a:rPr lang="ru-RU" b="1" dirty="0" smtClean="0"/>
              <a:t>-индивидуальные беседы;</a:t>
            </a:r>
          </a:p>
          <a:p>
            <a:r>
              <a:rPr lang="ru-RU" b="1" dirty="0" smtClean="0"/>
              <a:t>-консультации  детей и родителей;</a:t>
            </a:r>
          </a:p>
          <a:p>
            <a:r>
              <a:rPr lang="ru-RU" b="1" dirty="0" smtClean="0"/>
              <a:t>-рекомендации;</a:t>
            </a:r>
          </a:p>
          <a:p>
            <a:r>
              <a:rPr lang="ru-RU" b="1" dirty="0" smtClean="0"/>
              <a:t>-проведение практикумов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18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Система воздействия на подростка </a:t>
            </a:r>
            <a:r>
              <a:rPr lang="ru-RU" dirty="0" err="1" smtClean="0"/>
              <a:t>девиатного</a:t>
            </a:r>
            <a:r>
              <a:rPr lang="ru-RU" dirty="0" smtClean="0"/>
              <a:t> поведения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792" y="2343956"/>
            <a:ext cx="1983346" cy="100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Руководитель кружка, секции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9719" y="2511380"/>
            <a:ext cx="1906072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Классный руководитель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7312" y="2511381"/>
            <a:ext cx="1906073" cy="940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Классный коллектив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4755" y="2343957"/>
            <a:ext cx="2279560" cy="1004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Муниципальный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округ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3967" y="3889418"/>
            <a:ext cx="3219718" cy="1481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Трудный подросток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792" y="3683358"/>
            <a:ext cx="1983346" cy="6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Органы самоуправления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3791" y="4662152"/>
            <a:ext cx="2208728" cy="5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Педагогический коллектив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792" y="5589431"/>
            <a:ext cx="1906073" cy="75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ЗДВР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44755" y="3683358"/>
            <a:ext cx="2279559" cy="643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ОДН,КДН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44755" y="4662152"/>
            <a:ext cx="2279560" cy="5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Семья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44755" y="5589431"/>
            <a:ext cx="2279559" cy="753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Совет профилактики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290" y="5885645"/>
            <a:ext cx="175152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Социальный педагог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68591" y="5885645"/>
            <a:ext cx="152614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Психолог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93983" y="5885645"/>
            <a:ext cx="18674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Управляющий совет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6439437" y="3451539"/>
            <a:ext cx="244698" cy="43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68591" y="3451539"/>
            <a:ext cx="328412" cy="43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7263685" y="3348508"/>
            <a:ext cx="1481070" cy="746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7" idx="3"/>
          </p:cNvCxnSpPr>
          <p:nvPr/>
        </p:nvCxnSpPr>
        <p:spPr>
          <a:xfrm flipH="1">
            <a:off x="7263685" y="3889418"/>
            <a:ext cx="1481070" cy="7405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1"/>
          </p:cNvCxnSpPr>
          <p:nvPr/>
        </p:nvCxnSpPr>
        <p:spPr>
          <a:xfrm flipH="1" flipV="1">
            <a:off x="7263685" y="4955146"/>
            <a:ext cx="148107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3" idx="1"/>
          </p:cNvCxnSpPr>
          <p:nvPr/>
        </p:nvCxnSpPr>
        <p:spPr>
          <a:xfrm flipH="1" flipV="1">
            <a:off x="7263685" y="5370490"/>
            <a:ext cx="1481070" cy="595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980348" y="5370490"/>
            <a:ext cx="0" cy="515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5769736" y="5370490"/>
            <a:ext cx="0" cy="515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459865" y="3348508"/>
            <a:ext cx="1584102" cy="911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7" idx="1"/>
          </p:cNvCxnSpPr>
          <p:nvPr/>
        </p:nvCxnSpPr>
        <p:spPr>
          <a:xfrm>
            <a:off x="2459865" y="4259686"/>
            <a:ext cx="1584102" cy="370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9" idx="3"/>
          </p:cNvCxnSpPr>
          <p:nvPr/>
        </p:nvCxnSpPr>
        <p:spPr>
          <a:xfrm>
            <a:off x="2762519" y="4955147"/>
            <a:ext cx="1281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537139" y="5248141"/>
            <a:ext cx="1506828" cy="4201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4043967" y="5370490"/>
            <a:ext cx="334850" cy="515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9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7127" y="2355212"/>
            <a:ext cx="10702343" cy="374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способа «испортить», когда видим, что он ведёт себя «плохо», безответственно и не реагируем надлежащим образом; </a:t>
            </a:r>
          </a:p>
          <a:p>
            <a:pPr marL="342900" lvl="0" indent="-342900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Делаем за него слишком много того, что смог бы сделать сам;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«вытаскиваем» его из неприятной ситуации, в которую он попал по собственному выбору.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1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Линейка 9 мая</a:t>
            </a:r>
            <a:endParaRPr lang="ru-RU" dirty="0"/>
          </a:p>
        </p:txBody>
      </p:sp>
      <p:pic>
        <p:nvPicPr>
          <p:cNvPr id="3" name="Рисунок 2" descr="C:\Users\Гость\Desktop\С ФОТОАППАРАТА\DCIM\156___02\IMG_95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3686" y="2335241"/>
            <a:ext cx="3923503" cy="4095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76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Открытие катка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Гость\Desktop\С ФОТОАППАРАТА\DCIM\154___12\IMG_94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2" y="2764136"/>
            <a:ext cx="7122017" cy="3520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31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 профилактики</a:t>
            </a:r>
            <a:endParaRPr lang="ru-RU" dirty="0"/>
          </a:p>
        </p:txBody>
      </p:sp>
      <p:pic>
        <p:nvPicPr>
          <p:cNvPr id="2050" name="Picture 2" descr="C:\Users\1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1" y="3065172"/>
            <a:ext cx="4919729" cy="27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9" y="3065172"/>
            <a:ext cx="4919730" cy="27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0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Победители по дворовому футболу</a:t>
            </a:r>
            <a:endParaRPr lang="ru-RU" dirty="0"/>
          </a:p>
        </p:txBody>
      </p:sp>
      <p:pic>
        <p:nvPicPr>
          <p:cNvPr id="3" name="Рисунок 2" descr="C:\Users\Гость\Desktop\С ФОТОАППАРАТА\DCIM\162___09\IMG_03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31" y="2421230"/>
            <a:ext cx="5940425" cy="3923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98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МБОУ «СОШ № 36»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376" y="3621024"/>
            <a:ext cx="5693664" cy="310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0788" y="3621024"/>
            <a:ext cx="5528603" cy="310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i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Учащиеся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Инвалиды 20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Опекаемые 12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ПДН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ru-RU" sz="2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ВШУ </a:t>
            </a:r>
            <a:r>
              <a:rPr lang="ru-RU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endParaRPr lang="ru-RU" sz="3600" b="1" i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36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376" y="3747623"/>
            <a:ext cx="569366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u="sng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Семьи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Многодетные 99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Неполные 221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Неблагополучные 131 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Группа «риска» 6</a:t>
            </a:r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5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u="sng" dirty="0" smtClean="0"/>
              <a:t>Поставлены на учёт:</a:t>
            </a:r>
            <a:endParaRPr lang="ru-RU" sz="5400" b="1" i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60369"/>
              </p:ext>
            </p:extLst>
          </p:nvPr>
        </p:nvGraphicFramePr>
        <p:xfrm>
          <a:off x="1642062" y="2316818"/>
          <a:ext cx="917224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122"/>
                <a:gridCol w="2537640"/>
                <a:gridCol w="2767584"/>
                <a:gridCol w="25968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ОДН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ВШУ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Снято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2009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---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2017-18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523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u="sng" dirty="0" smtClean="0"/>
              <a:t>ПРОГРАММЫ:</a:t>
            </a:r>
            <a:endParaRPr lang="ru-RU" sz="5400" b="1" i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3728" y="2298975"/>
            <a:ext cx="2913888" cy="148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8453" y="2565633"/>
            <a:ext cx="27991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Классный 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руководитель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815840" y="2711517"/>
            <a:ext cx="841248" cy="52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77712" y="2298975"/>
            <a:ext cx="5650992" cy="148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77713" y="2401404"/>
            <a:ext cx="565099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индивидуальной реабилитации подростка и его семьи 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7755" y="4481553"/>
            <a:ext cx="2913888" cy="148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3929" y="4748211"/>
            <a:ext cx="25362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Социальный</a:t>
            </a:r>
          </a:p>
          <a:p>
            <a:pPr algn="ctr"/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педагог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20440155">
            <a:off x="4842913" y="4289076"/>
            <a:ext cx="841248" cy="52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7712" y="5017736"/>
            <a:ext cx="5650992" cy="511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80379" y="4963655"/>
            <a:ext cx="4859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«Подросток»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7712" y="3925554"/>
            <a:ext cx="5650992" cy="95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79461" y="3925014"/>
            <a:ext cx="577433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Социально-психологическая</a:t>
            </a:r>
          </a:p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поддержка семьи «Ступени»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892040" y="5017736"/>
            <a:ext cx="841248" cy="52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16557">
            <a:off x="4851769" y="5723499"/>
            <a:ext cx="841248" cy="524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077712" y="5662824"/>
            <a:ext cx="5650992" cy="958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433665" y="5662824"/>
            <a:ext cx="52950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Программа социализации </a:t>
            </a:r>
          </a:p>
          <a:p>
            <a:pPr algn="ctr"/>
            <a:r>
              <a:rPr lang="ru-RU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</a:t>
            </a:r>
            <a:r>
              <a:rPr lang="ru-RU" sz="2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евиантных</a:t>
            </a:r>
            <a:r>
              <a:rPr lang="ru-RU" sz="2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подростков</a:t>
            </a:r>
            <a:endParaRPr lang="ru-RU" sz="2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0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ПРОГРАММЫ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Составлена план сетка, где каждый работник отвечает за свой раздел  (классный руководитель, социальный педагог, психолог, заместитель директора по УВР, заместитель директора по ВР, учителя, родители).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5" y="2410690"/>
            <a:ext cx="8761412" cy="381198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2</a:t>
            </a:r>
            <a:r>
              <a:rPr lang="ru-RU" sz="3100" dirty="0" smtClean="0"/>
              <a:t>. Программа «Индивидуальная реабилитация несовершеннолетнего и его семьи». </a:t>
            </a:r>
          </a:p>
          <a:p>
            <a:r>
              <a:rPr lang="ru-RU" sz="2600" dirty="0" smtClean="0"/>
              <a:t>- общие сведения; </a:t>
            </a:r>
          </a:p>
          <a:p>
            <a:r>
              <a:rPr lang="ru-RU" sz="2600" dirty="0" smtClean="0"/>
              <a:t>- особенности учебной деятельности;</a:t>
            </a:r>
          </a:p>
          <a:p>
            <a:r>
              <a:rPr lang="ru-RU" sz="2600" dirty="0" smtClean="0"/>
              <a:t>- положение в классном коллективе; </a:t>
            </a:r>
          </a:p>
          <a:p>
            <a:r>
              <a:rPr lang="ru-RU" sz="2600" dirty="0" smtClean="0"/>
              <a:t>- особенности поведения, самооценка; </a:t>
            </a:r>
          </a:p>
          <a:p>
            <a:r>
              <a:rPr lang="ru-RU" sz="2600" dirty="0" smtClean="0"/>
              <a:t>- сфера свободного общения; </a:t>
            </a:r>
          </a:p>
          <a:p>
            <a:r>
              <a:rPr lang="ru-RU" sz="2600" dirty="0" smtClean="0"/>
              <a:t>- план сопровождения;</a:t>
            </a:r>
          </a:p>
          <a:p>
            <a:r>
              <a:rPr lang="ru-RU" sz="2600" dirty="0" smtClean="0"/>
              <a:t>- характеристика; </a:t>
            </a:r>
          </a:p>
          <a:p>
            <a:r>
              <a:rPr lang="ru-RU" sz="2600" dirty="0" smtClean="0"/>
              <a:t>- акты посещения;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4752304" y="535786"/>
            <a:ext cx="5872766" cy="4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5" y="2603500"/>
            <a:ext cx="9722842" cy="34163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3. Программа «Трудный подросток» (координация деятельности структур и ведомств в системе профилактики правонарушений несовершеннолетних).</a:t>
            </a:r>
          </a:p>
          <a:p>
            <a:r>
              <a:rPr lang="ru-RU" sz="2800" dirty="0" smtClean="0"/>
              <a:t>Создание папки «Учет учащихся» включает: </a:t>
            </a:r>
          </a:p>
          <a:p>
            <a:r>
              <a:rPr lang="ru-RU" sz="2800" dirty="0" smtClean="0"/>
              <a:t>- диагностика, социальная карта, лист учета, составление договора, создание проекта «Путь к успеху».  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4955" y="2458192"/>
            <a:ext cx="10019726" cy="35616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4. Программа социализации трудных подростков: </a:t>
            </a:r>
          </a:p>
          <a:p>
            <a:r>
              <a:rPr lang="ru-RU" sz="2800" dirty="0" smtClean="0"/>
              <a:t>-создание условий (организация бесплатного питания </a:t>
            </a:r>
            <a:r>
              <a:rPr lang="ru-RU" sz="2800" smtClean="0"/>
              <a:t>– 54 </a:t>
            </a:r>
            <a:r>
              <a:rPr lang="ru-RU" sz="2800" dirty="0" smtClean="0"/>
              <a:t>учащихся, подвоз </a:t>
            </a:r>
            <a:r>
              <a:rPr lang="ru-RU" sz="2800" smtClean="0"/>
              <a:t>– 160 </a:t>
            </a:r>
            <a:r>
              <a:rPr lang="ru-RU" sz="2800" dirty="0" smtClean="0"/>
              <a:t>учащихся, обследование условий жизни – 47 учащихся, индивидуальные беседы – 84 учащихся, оказание помощи – 42 учащихся). </a:t>
            </a:r>
          </a:p>
          <a:p>
            <a:r>
              <a:rPr lang="ru-RU" sz="2800" dirty="0" smtClean="0"/>
              <a:t>- уроки общения и профилактики.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229</TotalTime>
  <Words>986</Words>
  <Application>Microsoft Office PowerPoint</Application>
  <PresentationFormat>Широкоэкранный</PresentationFormat>
  <Paragraphs>231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Ион (конференц-зал)</vt:lpstr>
      <vt:lpstr>Слайд</vt:lpstr>
      <vt:lpstr> </vt:lpstr>
      <vt:lpstr>Презентация PowerPoint</vt:lpstr>
      <vt:lpstr>МБОУ «СОШ № 36»</vt:lpstr>
      <vt:lpstr>Поставлены на учёт:</vt:lpstr>
      <vt:lpstr>ПРОГРАММЫ:</vt:lpstr>
      <vt:lpstr>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Идея: педагогическая поддержка личности ребёнка</vt:lpstr>
      <vt:lpstr>ВИДЫ ДЕЯТЕЛЬНОСТИ:</vt:lpstr>
      <vt:lpstr>Этапы 2014-2018:</vt:lpstr>
      <vt:lpstr>РАЗДЕЛЫ:</vt:lpstr>
      <vt:lpstr>Презентация PowerPoint</vt:lpstr>
      <vt:lpstr>  Сетевое взаимодействие школы и учреждений дополнительного образования </vt:lpstr>
      <vt:lpstr>ИТОГИ РАБОТЫ: благодарности</vt:lpstr>
      <vt:lpstr>Индивидуальный план с детьми группы риска </vt:lpstr>
      <vt:lpstr>Презентация PowerPoint</vt:lpstr>
      <vt:lpstr>Методы и формы работ</vt:lpstr>
      <vt:lpstr>Система воздействия на подростка девиатного поведения</vt:lpstr>
      <vt:lpstr>Презентация PowerPoint</vt:lpstr>
      <vt:lpstr>Линейка 9 мая</vt:lpstr>
      <vt:lpstr> Открытие катка  </vt:lpstr>
      <vt:lpstr>Совет профилактики</vt:lpstr>
      <vt:lpstr>Победители по дворовому футболу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дивиантными детьми</dc:title>
  <dc:creator>Note</dc:creator>
  <cp:lastModifiedBy>Гость</cp:lastModifiedBy>
  <cp:revision>39</cp:revision>
  <dcterms:created xsi:type="dcterms:W3CDTF">2014-10-20T12:57:37Z</dcterms:created>
  <dcterms:modified xsi:type="dcterms:W3CDTF">2017-11-29T02:39:27Z</dcterms:modified>
</cp:coreProperties>
</file>