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3" r:id="rId4"/>
    <p:sldId id="271" r:id="rId5"/>
    <p:sldId id="273" r:id="rId6"/>
    <p:sldId id="274" r:id="rId7"/>
    <p:sldId id="258" r:id="rId8"/>
    <p:sldId id="267" r:id="rId9"/>
    <p:sldId id="272" r:id="rId10"/>
    <p:sldId id="257" r:id="rId11"/>
    <p:sldId id="265" r:id="rId12"/>
    <p:sldId id="264" r:id="rId13"/>
    <p:sldId id="266" r:id="rId14"/>
    <p:sldId id="261" r:id="rId15"/>
    <p:sldId id="276" r:id="rId16"/>
    <p:sldId id="269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2A6C4"/>
    <a:srgbClr val="1E5C3C"/>
    <a:srgbClr val="1B5135"/>
    <a:srgbClr val="10301F"/>
    <a:srgbClr val="006600"/>
    <a:srgbClr val="C6E7F0"/>
    <a:srgbClr val="D7C7B7"/>
    <a:srgbClr val="DECEB8"/>
    <a:srgbClr val="E9DE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4" autoAdjust="0"/>
    <p:restoredTop sz="94660"/>
  </p:normalViewPr>
  <p:slideViewPr>
    <p:cSldViewPr snapToGrid="0">
      <p:cViewPr varScale="1">
        <p:scale>
          <a:sx n="70" d="100"/>
          <a:sy n="70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s://i.pinimg.com/originals/ba/b7/78/bab7780f2390be597f88b14e826de010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6893" y="5512037"/>
            <a:ext cx="2122930" cy="117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Рисунок 2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32" y="4811282"/>
            <a:ext cx="947455" cy="191019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7652" y="4110527"/>
            <a:ext cx="1251387" cy="2747472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81C80-E7D7-4350-A8F5-ED951B1BE8EC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AA2A9-5A41-462E-B7AE-ECF67BB13F21}" type="slidenum">
              <a:rPr lang="ru-RU" smtClean="0"/>
              <a:t>‹#›</a:t>
            </a:fld>
            <a:endParaRPr lang="ru-RU"/>
          </a:p>
        </p:txBody>
      </p:sp>
      <p:sp>
        <p:nvSpPr>
          <p:cNvPr id="18" name="Заголовок 1"/>
          <p:cNvSpPr txBox="1">
            <a:spLocks/>
          </p:cNvSpPr>
          <p:nvPr userDrawn="1"/>
        </p:nvSpPr>
        <p:spPr>
          <a:xfrm>
            <a:off x="1524000" y="1652214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AGReverance" pitchFamily="2" charset="0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19" name="Подзаголовок 2"/>
          <p:cNvSpPr txBox="1">
            <a:spLocks/>
          </p:cNvSpPr>
          <p:nvPr userDrawn="1"/>
        </p:nvSpPr>
        <p:spPr>
          <a:xfrm>
            <a:off x="1524000" y="4131889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GReverance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GReverance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GReverance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GReverance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GReverance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22" name="Заголовок 1"/>
          <p:cNvSpPr>
            <a:spLocks noGrp="1"/>
          </p:cNvSpPr>
          <p:nvPr>
            <p:ph type="ctrTitle"/>
          </p:nvPr>
        </p:nvSpPr>
        <p:spPr>
          <a:xfrm>
            <a:off x="2006353" y="1859987"/>
            <a:ext cx="8176334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06353" y="4330880"/>
            <a:ext cx="8176334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57117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81C80-E7D7-4350-A8F5-ED951B1BE8EC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AA2A9-5A41-462E-B7AE-ECF67BB13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8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81C80-E7D7-4350-A8F5-ED951B1BE8EC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AA2A9-5A41-462E-B7AE-ECF67BB13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203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81C80-E7D7-4350-A8F5-ED951B1BE8EC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AA2A9-5A41-462E-B7AE-ECF67BB13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75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81C80-E7D7-4350-A8F5-ED951B1BE8EC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AA2A9-5A41-462E-B7AE-ECF67BB13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033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81C80-E7D7-4350-A8F5-ED951B1BE8EC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AA2A9-5A41-462E-B7AE-ECF67BB13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31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81C80-E7D7-4350-A8F5-ED951B1BE8EC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AA2A9-5A41-462E-B7AE-ECF67BB13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77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81C80-E7D7-4350-A8F5-ED951B1BE8EC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AA2A9-5A41-462E-B7AE-ECF67BB13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226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32" y="4691641"/>
            <a:ext cx="1006797" cy="202983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2331" y="4691641"/>
            <a:ext cx="986708" cy="2166358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81C80-E7D7-4350-A8F5-ED951B1BE8EC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AA2A9-5A41-462E-B7AE-ECF67BB13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089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i.pinimg.com/originals/ba/b7/78/bab7780f2390be597f88b14e826de010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51" y="5547229"/>
            <a:ext cx="2122930" cy="117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8142" y="4571995"/>
            <a:ext cx="1133858" cy="2286005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81C80-E7D7-4350-A8F5-ED951B1BE8EC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AA2A9-5A41-462E-B7AE-ECF67BB13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73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2331" y="4691641"/>
            <a:ext cx="986708" cy="216635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81C80-E7D7-4350-A8F5-ED951B1BE8EC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AA2A9-5A41-462E-B7AE-ECF67BB13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770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32" y="4691641"/>
            <a:ext cx="1006797" cy="202983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81C80-E7D7-4350-A8F5-ED951B1BE8EC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AA2A9-5A41-462E-B7AE-ECF67BB13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872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81C80-E7D7-4350-A8F5-ED951B1BE8EC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AA2A9-5A41-462E-B7AE-ECF67BB13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154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43581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81C80-E7D7-4350-A8F5-ED951B1BE8EC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AA2A9-5A41-462E-B7AE-ECF67BB13F2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Текст 2"/>
          <p:cNvSpPr>
            <a:spLocks noGrp="1"/>
          </p:cNvSpPr>
          <p:nvPr>
            <p:ph idx="1"/>
          </p:nvPr>
        </p:nvSpPr>
        <p:spPr>
          <a:xfrm>
            <a:off x="1254868" y="1825625"/>
            <a:ext cx="970820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60180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5230" y="1709738"/>
            <a:ext cx="801653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15230" y="4589463"/>
            <a:ext cx="801653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81C80-E7D7-4350-A8F5-ED951B1BE8EC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AA2A9-5A41-462E-B7AE-ECF67BB13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274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81C80-E7D7-4350-A8F5-ED951B1BE8EC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AA2A9-5A41-462E-B7AE-ECF67BB13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118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5C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180" y="400648"/>
            <a:ext cx="11058397" cy="603566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 userDrawn="1"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45" y="6642207"/>
            <a:ext cx="904672" cy="2157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43581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4323" y="391758"/>
            <a:ext cx="9669294" cy="13964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64596" y="1852257"/>
            <a:ext cx="9659566" cy="45840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E81C80-E7D7-4350-A8F5-ED951B1BE8EC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CAA2A9-5A41-462E-B7AE-ECF67BB13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7729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2" r:id="rId4"/>
    <p:sldLayoutId id="2147483663" r:id="rId5"/>
    <p:sldLayoutId id="2147483664" r:id="rId6"/>
    <p:sldLayoutId id="2147483661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GReverance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GReverance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GReverance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GReverance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GReverance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GReverance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hyperlink" Target="http://shs_chit_6.chita.zabedu.ru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131044" y="1361223"/>
            <a:ext cx="8176334" cy="2387600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rgbClr val="00B0F0"/>
                </a:solidFill>
              </a:rPr>
              <a:t>Средняя общеобразовательная школа №6</a:t>
            </a: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3200" i="1" dirty="0">
                <a:solidFill>
                  <a:srgbClr val="00B0F0"/>
                </a:solidFill>
              </a:rPr>
              <a:t>Тел:</a:t>
            </a:r>
            <a:r>
              <a:rPr lang="en-US" sz="3200" i="1" dirty="0">
                <a:solidFill>
                  <a:srgbClr val="00B0F0"/>
                </a:solidFill>
                <a:latin typeface="Bradley Hand ITC" panose="03070402050302030203" pitchFamily="66" charset="0"/>
              </a:rPr>
              <a:t> 25-12-46</a:t>
            </a:r>
            <a:endParaRPr lang="ru-RU" sz="3200" i="1" dirty="0">
              <a:solidFill>
                <a:srgbClr val="00B0F0"/>
              </a:solidFill>
            </a:endParaRPr>
          </a:p>
          <a:p>
            <a:r>
              <a:rPr lang="ru-RU" sz="3200" i="1" dirty="0">
                <a:solidFill>
                  <a:srgbClr val="00B0F0"/>
                </a:solidFill>
              </a:rPr>
              <a:t>Сайт:</a:t>
            </a:r>
            <a:r>
              <a:rPr lang="ru-RU" sz="3200" dirty="0">
                <a:solidFill>
                  <a:srgbClr val="00B0F0"/>
                </a:solidFill>
              </a:rPr>
              <a:t> </a:t>
            </a:r>
            <a:r>
              <a:rPr lang="en-US" sz="3200" dirty="0">
                <a:solidFill>
                  <a:srgbClr val="00B0F0"/>
                </a:solidFill>
                <a:latin typeface="Bradley Hand ITC" panose="03070402050302030203" pitchFamily="66" charset="0"/>
                <a:hlinkClick r:id="rId4"/>
              </a:rPr>
              <a:t>shs_chit_6.chita.zabedu.ru</a:t>
            </a:r>
            <a:endParaRPr lang="ru-RU" sz="3200" dirty="0">
              <a:solidFill>
                <a:srgbClr val="00B0F0"/>
              </a:solidFill>
            </a:endParaRPr>
          </a:p>
        </p:txBody>
      </p:sp>
      <p:pic>
        <p:nvPicPr>
          <p:cNvPr id="5" name="Неизвестен — Школа смотрит добрыми глазами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09611" y="56818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40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8893">
        <p:cut/>
      </p:transition>
    </mc:Choice>
    <mc:Fallback xmlns="">
      <p:transition advClick="0" advTm="8893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27020" y="1720158"/>
            <a:ext cx="4268845" cy="4314662"/>
          </a:xfrm>
        </p:spPr>
        <p:txBody>
          <a:bodyPr>
            <a:normAutofit fontScale="32500" lnSpcReduction="2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600" b="1" dirty="0"/>
              <a:t>Спартакиада молодежи России допризывного возраста</a:t>
            </a:r>
            <a:endParaRPr lang="ru-RU" sz="3600" dirty="0"/>
          </a:p>
          <a:p>
            <a:pPr marL="0" lv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600" dirty="0"/>
              <a:t>2 место – в районе</a:t>
            </a:r>
          </a:p>
          <a:p>
            <a:pPr marL="0" lv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600" dirty="0"/>
              <a:t>6 место – в городе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600" b="1" dirty="0"/>
              <a:t>Первенство среди учащихся образовательных учреждений Забайкальского края «Веселые старты» 2-4  класс </a:t>
            </a:r>
            <a:endParaRPr lang="ru-RU" sz="3600" dirty="0"/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600" dirty="0"/>
              <a:t>1 место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600" b="1" dirty="0"/>
              <a:t>Фестиваль ГТО (первенство города)</a:t>
            </a:r>
            <a:endParaRPr lang="ru-RU" sz="3600" dirty="0"/>
          </a:p>
          <a:p>
            <a:pPr marL="0" lv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600" dirty="0"/>
              <a:t>1 место – общекомандное в городе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600" b="1" dirty="0"/>
              <a:t>Президентские игры (5-6 класс) </a:t>
            </a:r>
            <a:endParaRPr lang="ru-RU" sz="3600" dirty="0"/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600" dirty="0"/>
              <a:t> 1 место в районе;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600" dirty="0"/>
              <a:t> 3 место в крае.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600" b="1" dirty="0"/>
              <a:t>Первенство среди учащихся образовательных учреждений городского округа «Город</a:t>
            </a:r>
            <a:r>
              <a:rPr lang="en-US" sz="3600" b="1" dirty="0"/>
              <a:t> </a:t>
            </a:r>
            <a:r>
              <a:rPr lang="ru-RU" sz="3600" b="1" dirty="0"/>
              <a:t>Чита» по легкой атлетике </a:t>
            </a:r>
            <a:endParaRPr lang="ru-RU" sz="3600" dirty="0"/>
          </a:p>
          <a:p>
            <a:pPr marL="0" lv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600" dirty="0"/>
              <a:t>1 место – общекомандное в городе</a:t>
            </a:r>
          </a:p>
          <a:p>
            <a:pPr marL="0" lv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600" dirty="0"/>
              <a:t>1 место -  общекомандное в районе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600" b="1" dirty="0"/>
              <a:t>Первенство среди учащихся образовательных учреждений по баскетболу</a:t>
            </a:r>
            <a:endParaRPr lang="ru-RU" sz="3600" dirty="0"/>
          </a:p>
          <a:p>
            <a:pPr marL="0" lv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600" dirty="0"/>
              <a:t>1 место – девушки в районе</a:t>
            </a:r>
          </a:p>
          <a:p>
            <a:pPr marL="0" lv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600" dirty="0"/>
              <a:t>1 место – девушки в городе</a:t>
            </a:r>
          </a:p>
          <a:p>
            <a:pPr marL="0" lv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600" dirty="0"/>
              <a:t>3 место – девушки в крае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B0F0"/>
                </a:solidFill>
              </a:rPr>
              <a:t>Школьный спортивный клуб «Шестой легион»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18184">
            <a:off x="8349497" y="1272027"/>
            <a:ext cx="3300564" cy="2337237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67257">
            <a:off x="5363487" y="2138939"/>
            <a:ext cx="2722243" cy="2739113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60676">
            <a:off x="7943960" y="3015784"/>
            <a:ext cx="3659302" cy="2117134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99465">
            <a:off x="7208165" y="4259880"/>
            <a:ext cx="3578735" cy="2115919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19232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6034">
        <p:cut/>
      </p:transition>
    </mc:Choice>
    <mc:Fallback xmlns="">
      <p:transition advTm="16034"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96175" y="1240538"/>
            <a:ext cx="4779969" cy="4830477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ru-RU" sz="2900" dirty="0"/>
          </a:p>
          <a:p>
            <a:pPr marL="0" lvl="0" indent="0" algn="just">
              <a:buNone/>
            </a:pPr>
            <a:r>
              <a:rPr lang="ru-RU" sz="2900" dirty="0"/>
              <a:t>Городской конкурс «Смотр строя и песни почетных караулов образовательных учреждений г. Читы» 3 место в группе «Мастер» </a:t>
            </a:r>
          </a:p>
          <a:p>
            <a:pPr marL="0" lvl="0" indent="0" algn="just">
              <a:buNone/>
            </a:pPr>
            <a:r>
              <a:rPr lang="ru-RU" sz="2900" dirty="0"/>
              <a:t>Победа в номинации «Дисциплина строя и исполнительность» группа «Мастер», в городском конкурсе «Смотр строя и песни почетных караулов образовательных учреждений г. Читы» </a:t>
            </a:r>
          </a:p>
          <a:p>
            <a:pPr marL="0" lvl="0" indent="0" algn="just">
              <a:buNone/>
            </a:pPr>
            <a:r>
              <a:rPr lang="ru-RU" sz="2900" dirty="0"/>
              <a:t>По итогам несения вахты памяти на мемориале «Боевая и трудовая слава забайкальцам» 2 место в группе «Кандидат» </a:t>
            </a:r>
          </a:p>
          <a:p>
            <a:pPr marL="0" lvl="0" indent="0" algn="just">
              <a:buNone/>
            </a:pPr>
            <a:r>
              <a:rPr lang="ru-RU" sz="2900" dirty="0"/>
              <a:t>Городской конкурс строевых упражнений с оружием почетных караулов образовательных учреждений города Читы 1 место в квалификационной группе «Кандидат»</a:t>
            </a:r>
          </a:p>
          <a:p>
            <a:pPr marL="0" lvl="0" indent="0" algn="just">
              <a:buNone/>
            </a:pPr>
            <a:r>
              <a:rPr lang="ru-RU" sz="2900" dirty="0"/>
              <a:t>Диплом за победу в номинации «Слаженность строя и исполнение строевых приемов» в городском конкурсе «Смотр строя и песни почетных караулов образовательных учреждений г. Читы» в группе «Кандидат» 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43169" y="391758"/>
            <a:ext cx="9288988" cy="1046431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B0F0"/>
                </a:solidFill>
              </a:rPr>
              <a:t>Почетный караул школы №6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6026" y="4522559"/>
            <a:ext cx="3069407" cy="2208614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3099" y="1240539"/>
            <a:ext cx="4195616" cy="2700219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1296" y="3327891"/>
            <a:ext cx="3162034" cy="2248450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74378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4739">
        <p:cut/>
      </p:transition>
    </mc:Choice>
    <mc:Fallback xmlns="">
      <p:transition advTm="14739">
        <p:cut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51625" y="428472"/>
            <a:ext cx="9748603" cy="1396456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00B0F0"/>
                </a:solidFill>
              </a:rPr>
              <a:t>Отряд «Юные инспекторы движения»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151625" y="1690776"/>
            <a:ext cx="4017317" cy="40441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данного отряда, прежде всего, направлена на помощь классным руководителям в обучении правилам дорожного движения обучающихся. </a:t>
            </a:r>
            <a:r>
              <a:rPr lang="ru-RU" sz="2000" dirty="0">
                <a:solidFill>
                  <a:schemeClr val="bg1"/>
                </a:solidFill>
              </a:rPr>
              <a:t>Участники отряда ЮИД  не только обучаются сами, они передают свои знания другим, принимают участие в школьных и городских конкурсах по ПДД, сотрудничают с отделом пропаганды ГБДД по городу Чите</a:t>
            </a:r>
            <a:endParaRPr lang="ru-RU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8753" y="1653406"/>
            <a:ext cx="3828604" cy="2499324"/>
          </a:xfrm>
          <a:ln>
            <a:solidFill>
              <a:srgbClr val="0070C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1382" y="3251282"/>
            <a:ext cx="3311571" cy="2483678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8942" y="3945840"/>
            <a:ext cx="3765767" cy="2425355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417516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239">
        <p:cut/>
      </p:transition>
    </mc:Choice>
    <mc:Fallback xmlns="">
      <p:transition advTm="10239">
        <p:cut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94282" y="391758"/>
            <a:ext cx="9849335" cy="1396456"/>
          </a:xfrm>
        </p:spPr>
        <p:txBody>
          <a:bodyPr/>
          <a:lstStyle/>
          <a:p>
            <a:r>
              <a:rPr lang="ru-RU" b="1" dirty="0">
                <a:solidFill>
                  <a:srgbClr val="00B0F0"/>
                </a:solidFill>
              </a:rPr>
              <a:t>Отряд «Дружина юных пожарных»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378858" y="1529493"/>
            <a:ext cx="4032591" cy="4357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Городская конференция «Герои нашего времени» – 1 место</a:t>
            </a:r>
          </a:p>
          <a:p>
            <a:pPr marL="285750" lvl="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Региональный конкурс «Неопалимая купина» номинация «Наглядно агитационный материал» - 1 место</a:t>
            </a:r>
          </a:p>
          <a:p>
            <a:pPr marL="285750" lvl="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Региональный конкурс «Неопалимая купина» номинация «История ИРПО – ВДПО» - 1 место</a:t>
            </a:r>
          </a:p>
          <a:p>
            <a:pPr marL="285750" lvl="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Городской конкурс «Безопасный Новый Год» - 1 место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endParaRPr lang="ru-RU" sz="1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131509">
            <a:off x="5478773" y="1559473"/>
            <a:ext cx="3510592" cy="244029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347376">
            <a:off x="8131631" y="2452751"/>
            <a:ext cx="3569753" cy="2510573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393288">
            <a:off x="5757122" y="4349873"/>
            <a:ext cx="3332946" cy="2222920"/>
          </a:xfr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60117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1506">
        <p:cut/>
      </p:transition>
    </mc:Choice>
    <mc:Fallback xmlns="">
      <p:transition advTm="11506">
        <p:cut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4393" y="1788214"/>
            <a:ext cx="8709153" cy="4900896"/>
          </a:xfrm>
          <a:ln>
            <a:solidFill>
              <a:srgbClr val="0070C0"/>
            </a:solidFill>
          </a:ln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78878" y="498764"/>
            <a:ext cx="10460181" cy="1080654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rgbClr val="00B0F0"/>
                </a:solidFill>
              </a:rPr>
              <a:t>В студии танца «Созвездие» обучающиеся знакомятся с разными танцевальными направлениями</a:t>
            </a:r>
          </a:p>
        </p:txBody>
      </p:sp>
    </p:spTree>
    <p:extLst>
      <p:ext uri="{BB962C8B-B14F-4D97-AF65-F5344CB8AC3E}">
        <p14:creationId xmlns:p14="http://schemas.microsoft.com/office/powerpoint/2010/main" val="264420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6269">
        <p:cut/>
      </p:transition>
    </mc:Choice>
    <mc:Fallback xmlns="">
      <p:transition advTm="6269">
        <p:cut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954635">
            <a:off x="8476291" y="2483417"/>
            <a:ext cx="2620891" cy="1607626"/>
          </a:xfrm>
          <a:ln>
            <a:solidFill>
              <a:srgbClr val="0070C0"/>
            </a:solidFill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74362" y="571639"/>
            <a:ext cx="10043408" cy="1396456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00B0F0"/>
                </a:solidFill>
              </a:rPr>
              <a:t>Учителя 1-х классов </a:t>
            </a:r>
            <a:br>
              <a:rPr lang="ru-RU" sz="4000" b="1" dirty="0">
                <a:solidFill>
                  <a:srgbClr val="00B0F0"/>
                </a:solidFill>
              </a:rPr>
            </a:br>
            <a:r>
              <a:rPr lang="ru-RU" sz="4000" b="1" dirty="0">
                <a:solidFill>
                  <a:srgbClr val="00B0F0"/>
                </a:solidFill>
              </a:rPr>
              <a:t>в 2021-2022 учебном году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64802">
            <a:off x="1479605" y="1977881"/>
            <a:ext cx="1862830" cy="2499175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65809">
            <a:off x="6333832" y="1968095"/>
            <a:ext cx="1927966" cy="263827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44497">
            <a:off x="3921525" y="1968095"/>
            <a:ext cx="1803606" cy="260829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3" name="Прямоугольник 12"/>
          <p:cNvSpPr/>
          <p:nvPr/>
        </p:nvSpPr>
        <p:spPr>
          <a:xfrm>
            <a:off x="1455359" y="4606364"/>
            <a:ext cx="21786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i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Волошина </a:t>
            </a:r>
          </a:p>
          <a:p>
            <a:pPr algn="just">
              <a:spcAft>
                <a:spcPts val="0"/>
              </a:spcAft>
            </a:pPr>
            <a:r>
              <a:rPr lang="ru-RU" b="1" i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Анна Геннадьевна – 1А класс</a:t>
            </a:r>
            <a:endParaRPr lang="ru-RU" sz="1600" i="1" dirty="0">
              <a:solidFill>
                <a:srgbClr val="00B0F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789983" y="4703622"/>
            <a:ext cx="22926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Лысенко </a:t>
            </a:r>
          </a:p>
          <a:p>
            <a:r>
              <a:rPr lang="ru-RU" b="1" i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Юлия Викторовна – 1Б класс</a:t>
            </a:r>
            <a:endParaRPr lang="ru-RU" i="1" dirty="0">
              <a:solidFill>
                <a:srgbClr val="00B0F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388643" y="4710075"/>
            <a:ext cx="22035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i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Дашидондокова</a:t>
            </a:r>
            <a:r>
              <a:rPr lang="ru-RU" b="1" i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Дора Филипповна – 1В класс</a:t>
            </a:r>
            <a:endParaRPr lang="ru-RU" sz="1600" i="1" dirty="0">
              <a:solidFill>
                <a:srgbClr val="00B0F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843639" y="4710075"/>
            <a:ext cx="20305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i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Стрункина</a:t>
            </a:r>
            <a:r>
              <a:rPr lang="ru-RU" b="1" i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Алёна Анатольевна – </a:t>
            </a:r>
          </a:p>
          <a:p>
            <a:pPr algn="just">
              <a:spcAft>
                <a:spcPts val="0"/>
              </a:spcAft>
            </a:pPr>
            <a:r>
              <a:rPr lang="ru-RU" b="1" i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1Г класс</a:t>
            </a:r>
            <a:endParaRPr lang="ru-RU" sz="1600" i="1" dirty="0">
              <a:solidFill>
                <a:srgbClr val="00B0F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08940" algn="just">
              <a:spcAft>
                <a:spcPts val="0"/>
              </a:spcAft>
            </a:pPr>
            <a:r>
              <a:rPr lang="ru-RU" b="1" i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i="1" dirty="0">
              <a:solidFill>
                <a:srgbClr val="00B0F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379474" y="5590910"/>
            <a:ext cx="95929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08940" algn="ctr">
              <a:spcAft>
                <a:spcPts val="0"/>
              </a:spcAft>
            </a:pPr>
            <a:r>
              <a:rPr lang="ru-RU" sz="3200" b="1" i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Учебно-методический комплекс «Школа России»</a:t>
            </a:r>
            <a:endParaRPr lang="ru-RU" sz="3200" b="1" i="1" dirty="0">
              <a:solidFill>
                <a:srgbClr val="00B0F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27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4878">
        <p:cut/>
      </p:transition>
    </mc:Choice>
    <mc:Fallback xmlns="">
      <p:transition advTm="14878">
        <p:cut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54868" y="751522"/>
            <a:ext cx="9669294" cy="97234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B0F0"/>
                </a:solidFill>
              </a:rPr>
              <a:t>Ждем вас в стенах нашей школы</a:t>
            </a:r>
            <a:br>
              <a:rPr lang="ru-RU" b="1" dirty="0">
                <a:solidFill>
                  <a:srgbClr val="00B0F0"/>
                </a:solidFill>
              </a:rPr>
            </a:br>
            <a:endParaRPr lang="ru-RU" b="1" dirty="0">
              <a:solidFill>
                <a:srgbClr val="00B0F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4399" y="1351635"/>
            <a:ext cx="4262255" cy="3118365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5" name="Picture 2" descr="https://sun9-43.userapi.com/impg/iBAa3qKI6ssSOn86fq29HM-8tVLi6107_Rfj0Q/vnMFSPyfykk.jpg?size=1040x780&amp;quality=96&amp;proxy=1&amp;sign=c466413e41643c55451be7e7dde8e458&amp;type=album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62618" y="4470000"/>
            <a:ext cx="2488367" cy="2308485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6368" y="1563758"/>
            <a:ext cx="5188263" cy="2522793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3916" y="3713176"/>
            <a:ext cx="4876549" cy="2371222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18003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8434">
        <p:cut/>
      </p:transition>
    </mc:Choice>
    <mc:Fallback xmlns="">
      <p:transition advTm="18434"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274323" y="1708478"/>
            <a:ext cx="4346988" cy="4017765"/>
          </a:xfrm>
        </p:spPr>
        <p:txBody>
          <a:bodyPr>
            <a:normAutofit fontScale="62500" lnSpcReduction="20000"/>
          </a:bodyPr>
          <a:lstStyle/>
          <a:p>
            <a:pPr marL="285750" lvl="0" indent="-28575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Городская внедренческая площадка для реализации  проекта </a:t>
            </a:r>
            <a:r>
              <a:rPr lang="ru-RU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«Сетевое взаимодействие образовательных учреждений как условие повышения качества образования в условиях перехода на ФГОС СОО» </a:t>
            </a:r>
          </a:p>
          <a:p>
            <a:pPr marL="285750" lvl="0" indent="-28575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Городская внедренческая площадка для реализации  проекта  «Родительский клуб «Огонек души»</a:t>
            </a:r>
          </a:p>
          <a:p>
            <a:pPr marL="285750" lvl="0" indent="-28575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Городская проектная площадка по реализации проекта «Солнечный круг»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B0F0"/>
                </a:solidFill>
              </a:rPr>
              <a:t>Наша школа сегодня </a:t>
            </a:r>
          </a:p>
        </p:txBody>
      </p:sp>
      <p:pic>
        <p:nvPicPr>
          <p:cNvPr id="1026" name="Picture 2" descr="https://sun9-70.userapi.com/impg/WZEX-OGh-WJfOUSWUv8Nn_mMW4MmSU-ZomuNTQ/Bp7bunD1KAc.jpg?size=1280x960&amp;quality=96&amp;sign=b9c786ed3381abfc54048da6511c7c0b&amp;type=album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35446" y="1708478"/>
            <a:ext cx="5108171" cy="383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353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4957">
        <p:cut/>
      </p:transition>
    </mc:Choice>
    <mc:Fallback xmlns="">
      <p:transition advTm="14957"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28013" y="1066315"/>
            <a:ext cx="6583712" cy="612584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rgbClr val="00B0F0"/>
                </a:solidFill>
                <a:latin typeface="AGReverance"/>
                <a:ea typeface="SimSun" panose="02010600030101010101" pitchFamily="2" charset="-122"/>
              </a:rPr>
              <a:t>Среди наших учителей </a:t>
            </a:r>
            <a:r>
              <a:rPr lang="ru-RU" b="1" dirty="0">
                <a:solidFill>
                  <a:srgbClr val="00B0F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/>
            </a:r>
            <a:br>
              <a:rPr lang="ru-RU" b="1" dirty="0">
                <a:solidFill>
                  <a:srgbClr val="00B0F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</a:br>
            <a:endParaRPr lang="ru-RU" b="1" dirty="0">
              <a:solidFill>
                <a:srgbClr val="00B0F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49606" y="1528998"/>
            <a:ext cx="9659566" cy="4584053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600" b="1" dirty="0">
                <a:latin typeface="Times New Roman" panose="02020603050405020304" pitchFamily="18" charset="0"/>
                <a:ea typeface="SimSun" panose="02010600030101010101" pitchFamily="2" charset="-122"/>
              </a:rPr>
              <a:t>2 Отличника народного просвещения, </a:t>
            </a:r>
          </a:p>
          <a:p>
            <a:pPr algn="ctr"/>
            <a:r>
              <a:rPr lang="ru-RU" sz="2600" b="1" dirty="0">
                <a:latin typeface="Times New Roman" panose="02020603050405020304" pitchFamily="18" charset="0"/>
                <a:ea typeface="SimSun" panose="02010600030101010101" pitchFamily="2" charset="-122"/>
              </a:rPr>
              <a:t>6 Почётных работников общего образования Российской Федерации, </a:t>
            </a:r>
          </a:p>
          <a:p>
            <a:pPr algn="ctr"/>
            <a:r>
              <a:rPr lang="ru-RU" sz="2600" b="1" dirty="0">
                <a:latin typeface="Times New Roman" panose="02020603050405020304" pitchFamily="18" charset="0"/>
                <a:ea typeface="SimSun" panose="02010600030101010101" pitchFamily="2" charset="-122"/>
              </a:rPr>
              <a:t>2 Почётных работника образования и воспитания Российской Федерации, </a:t>
            </a:r>
          </a:p>
          <a:p>
            <a:pPr algn="ctr"/>
            <a:r>
              <a:rPr lang="ru-RU" sz="2600" b="1" dirty="0">
                <a:latin typeface="Times New Roman" panose="02020603050405020304" pitchFamily="18" charset="0"/>
                <a:ea typeface="SimSun" panose="02010600030101010101" pitchFamily="2" charset="-122"/>
              </a:rPr>
              <a:t>1 Отличник физической культуры,  </a:t>
            </a:r>
          </a:p>
          <a:p>
            <a:pPr algn="ctr"/>
            <a:r>
              <a:rPr lang="ru-RU" sz="26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3 Заслуженных работника образования Читинской области. </a:t>
            </a:r>
          </a:p>
          <a:p>
            <a:pPr algn="ctr"/>
            <a:r>
              <a:rPr lang="ru-RU" sz="2600" b="1" dirty="0">
                <a:latin typeface="Times New Roman" panose="02020603050405020304" pitchFamily="18" charset="0"/>
                <a:ea typeface="SimSun" panose="02010600030101010101" pitchFamily="2" charset="-122"/>
              </a:rPr>
              <a:t>1- награждён медалью «За заслуги перед Читинской областью»,</a:t>
            </a:r>
          </a:p>
          <a:p>
            <a:pPr algn="ctr"/>
            <a:r>
              <a:rPr lang="ru-RU" sz="26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8 награждены Почётными грамотами Министерства образования  Российской Федерации</a:t>
            </a:r>
            <a:endParaRPr lang="ru-RU" sz="2600" b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047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3976">
        <p:cut/>
      </p:transition>
    </mc:Choice>
    <mc:Fallback xmlns="">
      <p:transition advTm="13976"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84714" y="1788214"/>
            <a:ext cx="7144886" cy="4584053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Призёры и победители школьных, муниципальных, краевых, всероссийских   научно-практических конференций «Личность. Индивидуальность. Развитие», «Шаг в науку. Юниор», «Шаг в будущее»,  «Грани науки», «Старт в науку», «Призвание»</a:t>
            </a:r>
          </a:p>
          <a:p>
            <a:r>
              <a:rPr lang="ru-RU" dirty="0"/>
              <a:t>Призёры    муниципального этапа Всероссийской олимпиады школьников</a:t>
            </a:r>
          </a:p>
          <a:p>
            <a:r>
              <a:rPr lang="ru-RU" dirty="0"/>
              <a:t>Призёры Всероссийской олимпиады  образовательного центра «Сириус</a:t>
            </a:r>
          </a:p>
          <a:p>
            <a:r>
              <a:rPr lang="ru-RU" dirty="0"/>
              <a:t>Призёры конкурсов «Человек и природа», «Британский бульдог», «Пегас»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B0F0"/>
                </a:solidFill>
              </a:rPr>
              <a:t>Ученики нашей школы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5E2ED00-79B8-4F00-8EF7-343D9B5368A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93508">
            <a:off x="7641656" y="3163260"/>
            <a:ext cx="3889907" cy="2188073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48248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3734">
        <p:cut/>
      </p:transition>
    </mc:Choice>
    <mc:Fallback xmlns="">
      <p:transition advTm="13734"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4868" y="886434"/>
            <a:ext cx="7289525" cy="65755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B0F0"/>
                </a:solidFill>
              </a:rPr>
              <a:t>Результаты ЕГЭ 2020 г</a:t>
            </a:r>
            <a:br>
              <a:rPr lang="ru-RU" b="1" dirty="0">
                <a:solidFill>
                  <a:srgbClr val="00B0F0"/>
                </a:solidFill>
              </a:rPr>
            </a:br>
            <a:endParaRPr lang="ru-RU" b="1" dirty="0">
              <a:solidFill>
                <a:srgbClr val="00B0F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4674" y="1543987"/>
            <a:ext cx="5363635" cy="4584053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Всего выпускников 11-х классов – 37 человек. Сдавали ЕГЭ для поступления в ВУЗы – 30 чел.</a:t>
            </a:r>
          </a:p>
          <a:p>
            <a:r>
              <a:rPr lang="ru-RU" dirty="0"/>
              <a:t>Русский язык: высший балл – 96 б. </a:t>
            </a:r>
          </a:p>
          <a:p>
            <a:r>
              <a:rPr lang="ru-RU" dirty="0"/>
              <a:t>Математика профильная: высший балл – 92 б. </a:t>
            </a:r>
          </a:p>
          <a:p>
            <a:r>
              <a:rPr lang="ru-RU" dirty="0"/>
              <a:t>Информатика и ИКТ – 92 б. </a:t>
            </a:r>
          </a:p>
          <a:p>
            <a:r>
              <a:rPr lang="ru-RU" dirty="0"/>
              <a:t>Физика: высший балл – 97 б. </a:t>
            </a:r>
          </a:p>
          <a:p>
            <a:r>
              <a:rPr lang="ru-RU" dirty="0"/>
              <a:t>Химия: высший балл – 97 б. </a:t>
            </a:r>
          </a:p>
          <a:p>
            <a:r>
              <a:rPr lang="ru-RU" dirty="0"/>
              <a:t>Биология: высший балл – 84 б. </a:t>
            </a:r>
          </a:p>
          <a:p>
            <a:r>
              <a:rPr lang="ru-RU" dirty="0"/>
              <a:t>Обществознание: высший балл – 79 б. </a:t>
            </a:r>
          </a:p>
          <a:p>
            <a:endParaRPr lang="ru-RU" dirty="0"/>
          </a:p>
        </p:txBody>
      </p:sp>
      <p:pic>
        <p:nvPicPr>
          <p:cNvPr id="4" name="Объект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122054">
            <a:off x="6565821" y="3595122"/>
            <a:ext cx="4149379" cy="2543505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18435">
            <a:off x="6786471" y="1205864"/>
            <a:ext cx="4021841" cy="2681228"/>
          </a:xfrm>
          <a:prstGeom prst="rect">
            <a:avLst/>
          </a:prstGeom>
          <a:ln>
            <a:solidFill>
              <a:srgbClr val="32A6C4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76"/>
          <a:stretch/>
        </p:blipFill>
        <p:spPr>
          <a:xfrm rot="744865">
            <a:off x="9016562" y="3273416"/>
            <a:ext cx="1473910" cy="2098849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412448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2104">
        <p:cut/>
      </p:transition>
    </mc:Choice>
    <mc:Fallback xmlns="">
      <p:transition advTm="12104"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264596" y="1852258"/>
            <a:ext cx="3772099" cy="3903966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 </a:t>
            </a:r>
          </a:p>
          <a:p>
            <a:r>
              <a:rPr lang="ru-RU" dirty="0"/>
              <a:t>2018 г – 1 человек</a:t>
            </a:r>
          </a:p>
          <a:p>
            <a:r>
              <a:rPr lang="ru-RU" dirty="0"/>
              <a:t>2019 г - 5 человек</a:t>
            </a:r>
          </a:p>
          <a:p>
            <a:r>
              <a:rPr lang="ru-RU" dirty="0"/>
              <a:t>2020 г – 6 человек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64596" y="911961"/>
            <a:ext cx="9669294" cy="1023716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rgbClr val="00B0F0"/>
                </a:solidFill>
              </a:rPr>
              <a:t>Наши медалисты</a:t>
            </a:r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</p:txBody>
      </p:sp>
      <p:pic>
        <p:nvPicPr>
          <p:cNvPr id="2050" name="Picture 2" descr="http://khakaschiry.ru/upload/iblock/921/9212b693783c51d282556c462a5c072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70228" y="1398469"/>
            <a:ext cx="4404037" cy="3241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znakipocheta.ru/thumb/2/QRUkkNFf-j0CjTBgkYqGQA/r/d/__DSC0010_9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6577" y="2842080"/>
            <a:ext cx="2696641" cy="3595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563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8173">
        <p:cut/>
      </p:transition>
    </mc:Choice>
    <mc:Fallback xmlns="">
      <p:transition advTm="8173"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264596" y="455801"/>
            <a:ext cx="9659566" cy="1396456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00B0F0"/>
                </a:solidFill>
              </a:rPr>
              <a:t>Условия для осуществления </a:t>
            </a:r>
            <a:br>
              <a:rPr lang="ru-RU" sz="4000" b="1" dirty="0">
                <a:solidFill>
                  <a:srgbClr val="00B0F0"/>
                </a:solidFill>
              </a:rPr>
            </a:br>
            <a:r>
              <a:rPr lang="ru-RU" sz="4000" b="1" dirty="0">
                <a:solidFill>
                  <a:srgbClr val="00B0F0"/>
                </a:solidFill>
              </a:rPr>
              <a:t>образовательного процесса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dirty="0"/>
              <a:t>Учебные кабинеты оснащены мультимедийным оборудованием </a:t>
            </a:r>
          </a:p>
          <a:p>
            <a:pPr algn="ctr"/>
            <a:r>
              <a:rPr lang="ru-RU" dirty="0"/>
              <a:t>2 кабинета информатики</a:t>
            </a:r>
          </a:p>
          <a:p>
            <a:pPr algn="ctr"/>
            <a:r>
              <a:rPr lang="ru-RU" dirty="0"/>
              <a:t>2 спортивных зала </a:t>
            </a:r>
          </a:p>
          <a:p>
            <a:pPr algn="ctr"/>
            <a:r>
              <a:rPr lang="ru-RU" dirty="0"/>
              <a:t>Тренажерный зал</a:t>
            </a:r>
          </a:p>
          <a:p>
            <a:pPr algn="ctr"/>
            <a:r>
              <a:rPr lang="ru-RU" dirty="0"/>
              <a:t>Современная спортивная площадка</a:t>
            </a:r>
          </a:p>
          <a:p>
            <a:pPr algn="ctr"/>
            <a:r>
              <a:rPr lang="ru-RU" dirty="0"/>
              <a:t>Столовая на 200 мест</a:t>
            </a:r>
          </a:p>
          <a:p>
            <a:pPr algn="ctr"/>
            <a:r>
              <a:rPr lang="ru-RU" dirty="0"/>
              <a:t>Актовый зал на 500 мест</a:t>
            </a:r>
          </a:p>
          <a:p>
            <a:pPr algn="ctr"/>
            <a:r>
              <a:rPr lang="ru-RU" dirty="0"/>
              <a:t>Сенсорная комната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690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3908">
        <p:cut/>
      </p:transition>
    </mc:Choice>
    <mc:Fallback xmlns="">
      <p:transition advTm="13908"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4262" y="445047"/>
            <a:ext cx="9984247" cy="1396456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00B0F0"/>
                </a:solidFill>
              </a:rPr>
              <a:t>Информационно-библиотечный центр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54109">
            <a:off x="7116979" y="2724350"/>
            <a:ext cx="4337962" cy="3253472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66371">
            <a:off x="3308795" y="1629907"/>
            <a:ext cx="4790884" cy="3593163"/>
          </a:xfrm>
          <a:ln>
            <a:solidFill>
              <a:srgbClr val="0070C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0862">
            <a:off x="698204" y="3043680"/>
            <a:ext cx="4302509" cy="3226882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66354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8207">
        <p:cut/>
      </p:transition>
    </mc:Choice>
    <mc:Fallback xmlns="">
      <p:transition advTm="8207"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64596" y="871443"/>
            <a:ext cx="9669294" cy="1526984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00B0F0"/>
                </a:solidFill>
              </a:rPr>
              <a:t>Педагог-психолог, учитель-логопед и социальный педагог готовы оказать помощь детям и родителям </a:t>
            </a:r>
            <a:r>
              <a:rPr lang="ru-RU" sz="3600" b="1" dirty="0"/>
              <a:t/>
            </a:r>
            <a:br>
              <a:rPr lang="ru-RU" sz="3600" b="1" dirty="0"/>
            </a:br>
            <a:endParaRPr lang="ru-RU" sz="3600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B5CF69BA-ECA8-435A-AD46-B2703DB138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81991">
            <a:off x="1010825" y="2815027"/>
            <a:ext cx="3882808" cy="2910785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9E1CB4C-2C2B-45B2-8617-D17068A748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62816">
            <a:off x="7544441" y="2450340"/>
            <a:ext cx="4056816" cy="304261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39DD64A-587D-4E71-B282-01C67506F74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52790">
            <a:off x="4413006" y="2805721"/>
            <a:ext cx="3852163" cy="2910785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56158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7315">
        <p:cut/>
      </p:transition>
    </mc:Choice>
    <mc:Fallback xmlns="">
      <p:transition advTm="7315">
        <p:cut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Зеленый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Дымчатое стекло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8716</TotalTime>
  <Words>729</Words>
  <Application>Microsoft Office PowerPoint</Application>
  <PresentationFormat>Широкоэкранный</PresentationFormat>
  <Paragraphs>89</Paragraphs>
  <Slides>16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SimSun</vt:lpstr>
      <vt:lpstr>AGReverance</vt:lpstr>
      <vt:lpstr>Arial</vt:lpstr>
      <vt:lpstr>Bradley Hand ITC</vt:lpstr>
      <vt:lpstr>Calibri</vt:lpstr>
      <vt:lpstr>Times New Roman</vt:lpstr>
      <vt:lpstr>Тема Office</vt:lpstr>
      <vt:lpstr>Средняя общеобразовательная школа №6</vt:lpstr>
      <vt:lpstr>Наша школа сегодня </vt:lpstr>
      <vt:lpstr>Среди наших учителей  </vt:lpstr>
      <vt:lpstr>Ученики нашей школы</vt:lpstr>
      <vt:lpstr>Результаты ЕГЭ 2020 г </vt:lpstr>
      <vt:lpstr>Наши медалисты </vt:lpstr>
      <vt:lpstr>Условия для осуществления  образовательного процесса</vt:lpstr>
      <vt:lpstr>Информационно-библиотечный центр</vt:lpstr>
      <vt:lpstr>Педагог-психолог, учитель-логопед и социальный педагог готовы оказать помощь детям и родителям  </vt:lpstr>
      <vt:lpstr>Школьный спортивный клуб «Шестой легион»</vt:lpstr>
      <vt:lpstr>Почетный караул школы №6</vt:lpstr>
      <vt:lpstr>Отряд «Юные инспекторы движения»</vt:lpstr>
      <vt:lpstr>Отряд «Дружина юных пожарных»</vt:lpstr>
      <vt:lpstr>В студии танца «Созвездие» обучающиеся знакомятся с разными танцевальными направлениями</vt:lpstr>
      <vt:lpstr>Учителя 1-х классов  в 2021-2022 учебном году</vt:lpstr>
      <vt:lpstr>Ждем вас в стенах нашей школы </vt:lpstr>
    </vt:vector>
  </TitlesOfParts>
  <Manager>Полшкова Виктория Валерьяновна</Manager>
  <Company>МАОУ ДО ЦРТДиЮ Каменского района Пензенской области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Школа</dc:title>
  <dc:subject>школа</dc:subject>
  <dc:creator>Viktoriya Polshkova</dc:creator>
  <cp:keywords>русский язык;книги;школа</cp:keywords>
  <cp:lastModifiedBy>Мы</cp:lastModifiedBy>
  <cp:revision>247</cp:revision>
  <dcterms:created xsi:type="dcterms:W3CDTF">2019-04-16T15:48:18Z</dcterms:created>
  <dcterms:modified xsi:type="dcterms:W3CDTF">2021-02-20T05:11:54Z</dcterms:modified>
</cp:coreProperties>
</file>