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90" r:id="rId2"/>
    <p:sldId id="306" r:id="rId3"/>
    <p:sldId id="307" r:id="rId4"/>
    <p:sldId id="313" r:id="rId5"/>
    <p:sldId id="310" r:id="rId6"/>
    <p:sldId id="311" r:id="rId7"/>
    <p:sldId id="312" r:id="rId8"/>
    <p:sldId id="320" r:id="rId9"/>
    <p:sldId id="315" r:id="rId10"/>
    <p:sldId id="317" r:id="rId11"/>
    <p:sldId id="318" r:id="rId12"/>
    <p:sldId id="319" r:id="rId13"/>
    <p:sldId id="314" r:id="rId14"/>
    <p:sldId id="292"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26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Microsoft_Excel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562223736117493"/>
          <c:y val="0"/>
          <c:w val="0.50108008181705233"/>
          <c:h val="0.90105935586025954"/>
        </c:manualLayout>
      </c:layout>
      <c:barChart>
        <c:barDir val="bar"/>
        <c:grouping val="clustered"/>
        <c:varyColors val="0"/>
        <c:ser>
          <c:idx val="0"/>
          <c:order val="0"/>
          <c:tx>
            <c:strRef>
              <c:f>Лист1!$B$1</c:f>
              <c:strCache>
                <c:ptCount val="1"/>
                <c:pt idx="0">
                  <c:v>Ряд 1</c:v>
                </c:pt>
              </c:strCache>
            </c:strRef>
          </c:tx>
          <c:spPr>
            <a:solidFill>
              <a:srgbClr val="4F81BD"/>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МБДОУ «Детский сад №29»</c:v>
                </c:pt>
                <c:pt idx="1">
                  <c:v>МБДОУ «Детский сад общеразвивающего вида №44»</c:v>
                </c:pt>
                <c:pt idx="2">
                  <c:v>МБДОУ «Центр развития ребенка - детский сад 46»</c:v>
                </c:pt>
                <c:pt idx="3">
                  <c:v>МБДОУ «Детский сад №101»</c:v>
                </c:pt>
                <c:pt idx="4">
                  <c:v>МБДОУ «Детский сад №77»</c:v>
                </c:pt>
                <c:pt idx="5">
                  <c:v>МБДОУ «Центр развития ребенка - детский сад №82»</c:v>
                </c:pt>
                <c:pt idx="6">
                  <c:v>МБУ ДО «Детско-юношеский центр»</c:v>
                </c:pt>
                <c:pt idx="7">
                  <c:v>МБДОУ «Детский сад №34»</c:v>
                </c:pt>
                <c:pt idx="8">
                  <c:v>МБДОУ «Центр развития ребенка - детский сад 35»</c:v>
                </c:pt>
                <c:pt idx="9">
                  <c:v>МБДОУ «Детский сад комбинированного вида 55»</c:v>
                </c:pt>
                <c:pt idx="10">
                  <c:v>МБДОУ «Детский сад №17»</c:v>
                </c:pt>
                <c:pt idx="11">
                  <c:v>МБДОУ «Детский сад №6»</c:v>
                </c:pt>
                <c:pt idx="12">
                  <c:v>МБДОУ «Центр развития ребенка - детский сад 51»</c:v>
                </c:pt>
                <c:pt idx="13">
                  <c:v>МБОУ «Начальная общеобразовательная школа – интернат №4»</c:v>
                </c:pt>
                <c:pt idx="14">
                  <c:v>МБОУ «Средняя общеобразовательная школа №35»</c:v>
                </c:pt>
              </c:strCache>
            </c:strRef>
          </c:cat>
          <c:val>
            <c:numRef>
              <c:f>Лист1!$B$2:$B$16</c:f>
              <c:numCache>
                <c:formatCode>General</c:formatCode>
                <c:ptCount val="15"/>
                <c:pt idx="0">
                  <c:v>97.88</c:v>
                </c:pt>
                <c:pt idx="1">
                  <c:v>97.3</c:v>
                </c:pt>
                <c:pt idx="2">
                  <c:v>96.66</c:v>
                </c:pt>
                <c:pt idx="3">
                  <c:v>96.28</c:v>
                </c:pt>
                <c:pt idx="4">
                  <c:v>96</c:v>
                </c:pt>
                <c:pt idx="5">
                  <c:v>95.94</c:v>
                </c:pt>
                <c:pt idx="6">
                  <c:v>95.76</c:v>
                </c:pt>
                <c:pt idx="7">
                  <c:v>95.02</c:v>
                </c:pt>
                <c:pt idx="8">
                  <c:v>94.56</c:v>
                </c:pt>
                <c:pt idx="9">
                  <c:v>93.8</c:v>
                </c:pt>
                <c:pt idx="10">
                  <c:v>93.62</c:v>
                </c:pt>
                <c:pt idx="11">
                  <c:v>93.6</c:v>
                </c:pt>
                <c:pt idx="12">
                  <c:v>93.4</c:v>
                </c:pt>
                <c:pt idx="13">
                  <c:v>93.34</c:v>
                </c:pt>
                <c:pt idx="14">
                  <c:v>93.1</c:v>
                </c:pt>
              </c:numCache>
            </c:numRef>
          </c:val>
          <c:extLst xmlns:c16r2="http://schemas.microsoft.com/office/drawing/2015/06/chart">
            <c:ext xmlns:c16="http://schemas.microsoft.com/office/drawing/2014/chart" uri="{C3380CC4-5D6E-409C-BE32-E72D297353CC}">
              <c16:uniqueId val="{00000000-ECF9-4C16-93E5-B9C72B42A5C6}"/>
            </c:ext>
          </c:extLst>
        </c:ser>
        <c:dLbls>
          <c:showLegendKey val="0"/>
          <c:showVal val="0"/>
          <c:showCatName val="0"/>
          <c:showSerName val="0"/>
          <c:showPercent val="0"/>
          <c:showBubbleSize val="0"/>
        </c:dLbls>
        <c:gapWidth val="182"/>
        <c:axId val="82267520"/>
        <c:axId val="108000384"/>
      </c:barChart>
      <c:catAx>
        <c:axId val="8226752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u-RU"/>
          </a:p>
        </c:txPr>
        <c:crossAx val="108000384"/>
        <c:crosses val="autoZero"/>
        <c:auto val="1"/>
        <c:lblAlgn val="ctr"/>
        <c:lblOffset val="100"/>
        <c:noMultiLvlLbl val="0"/>
      </c:catAx>
      <c:valAx>
        <c:axId val="108000384"/>
        <c:scaling>
          <c:orientation val="minMax"/>
          <c:max val="99"/>
          <c:min val="91"/>
        </c:scaling>
        <c:delete val="1"/>
        <c:axPos val="t"/>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82267520"/>
        <c:crosses val="autoZero"/>
        <c:crossBetween val="between"/>
        <c:majorUnit val="1"/>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latin typeface="Times New Roman" panose="02020603050405020304" pitchFamily="18" charset="0"/>
          <a:cs typeface="Times New Roman" panose="02020603050405020304" pitchFamily="18" charset="0"/>
        </a:defRPr>
      </a:pPr>
      <a:endParaRPr lang="ru-RU"/>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061FF2-3E3B-465E-9EFB-3084E64E924E}" type="datetimeFigureOut">
              <a:rPr lang="ru-RU" smtClean="0"/>
              <a:t>27.06.2023</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D8D70D-1141-4E14-980E-84BE6E5E98FB}" type="slidenum">
              <a:rPr lang="ru-RU" smtClean="0"/>
              <a:t>‹#›</a:t>
            </a:fld>
            <a:endParaRPr lang="ru-RU"/>
          </a:p>
        </p:txBody>
      </p:sp>
    </p:spTree>
    <p:extLst>
      <p:ext uri="{BB962C8B-B14F-4D97-AF65-F5344CB8AC3E}">
        <p14:creationId xmlns:p14="http://schemas.microsoft.com/office/powerpoint/2010/main" val="3611255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A191A71-C18F-46BF-88B9-CBA3FA99E73F}" type="datetimeFigureOut">
              <a:rPr lang="ru-RU" smtClean="0"/>
              <a:t>27.06.2023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476931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191A71-C18F-46BF-88B9-CBA3FA99E73F}" type="datetimeFigureOut">
              <a:rPr lang="ru-RU" smtClean="0"/>
              <a:t>27.06.2023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2307672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191A71-C18F-46BF-88B9-CBA3FA99E73F}" type="datetimeFigureOut">
              <a:rPr lang="ru-RU" smtClean="0"/>
              <a:t>27.06.2023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192513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191A71-C18F-46BF-88B9-CBA3FA99E73F}" type="datetimeFigureOut">
              <a:rPr lang="ru-RU" smtClean="0"/>
              <a:t>27.06.2023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1945247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A191A71-C18F-46BF-88B9-CBA3FA99E73F}" type="datetimeFigureOut">
              <a:rPr lang="ru-RU" smtClean="0"/>
              <a:t>27.06.2023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1409496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A191A71-C18F-46BF-88B9-CBA3FA99E73F}" type="datetimeFigureOut">
              <a:rPr lang="ru-RU" smtClean="0"/>
              <a:t>27.06.2023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3674137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A191A71-C18F-46BF-88B9-CBA3FA99E73F}" type="datetimeFigureOut">
              <a:rPr lang="ru-RU" smtClean="0"/>
              <a:t>27.06.2023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955812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A191A71-C18F-46BF-88B9-CBA3FA99E73F}" type="datetimeFigureOut">
              <a:rPr lang="ru-RU" smtClean="0"/>
              <a:t>27.06.2023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1361956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A191A71-C18F-46BF-88B9-CBA3FA99E73F}" type="datetimeFigureOut">
              <a:rPr lang="ru-RU" smtClean="0"/>
              <a:t>27.06.2023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212942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191A71-C18F-46BF-88B9-CBA3FA99E73F}" type="datetimeFigureOut">
              <a:rPr lang="ru-RU" smtClean="0"/>
              <a:t>27.06.2023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895580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191A71-C18F-46BF-88B9-CBA3FA99E73F}" type="datetimeFigureOut">
              <a:rPr lang="ru-RU" smtClean="0"/>
              <a:t>27.06.2023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9379506-A0C3-4C57-AB75-D1DC52E05978}" type="slidenum">
              <a:rPr lang="ru-RU" smtClean="0"/>
              <a:t>‹#›</a:t>
            </a:fld>
            <a:endParaRPr lang="ru-RU"/>
          </a:p>
        </p:txBody>
      </p:sp>
    </p:spTree>
    <p:extLst>
      <p:ext uri="{BB962C8B-B14F-4D97-AF65-F5344CB8AC3E}">
        <p14:creationId xmlns:p14="http://schemas.microsoft.com/office/powerpoint/2010/main" val="1543095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191A71-C18F-46BF-88B9-CBA3FA99E73F}" type="datetimeFigureOut">
              <a:rPr lang="ru-RU" smtClean="0"/>
              <a:t>27.06.2023</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79506-A0C3-4C57-AB75-D1DC52E05978}" type="slidenum">
              <a:rPr lang="ru-RU" smtClean="0"/>
              <a:t>‹#›</a:t>
            </a:fld>
            <a:endParaRPr lang="ru-RU"/>
          </a:p>
        </p:txBody>
      </p:sp>
    </p:spTree>
    <p:extLst>
      <p:ext uri="{BB962C8B-B14F-4D97-AF65-F5344CB8AC3E}">
        <p14:creationId xmlns:p14="http://schemas.microsoft.com/office/powerpoint/2010/main" val="3619853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rotWithShape="1">
          <a:blip r:embed="rId2"/>
          <a:srcRect l="978" t="11132" b="4829"/>
          <a:stretch/>
        </p:blipFill>
        <p:spPr>
          <a:xfrm>
            <a:off x="479376" y="0"/>
            <a:ext cx="11377264" cy="6858000"/>
          </a:xfrm>
          <a:prstGeom prst="rect">
            <a:avLst/>
          </a:prstGeom>
        </p:spPr>
      </p:pic>
      <p:sp>
        <p:nvSpPr>
          <p:cNvPr id="4" name="Заголовок 3"/>
          <p:cNvSpPr>
            <a:spLocks noGrp="1"/>
          </p:cNvSpPr>
          <p:nvPr>
            <p:ph type="title"/>
          </p:nvPr>
        </p:nvSpPr>
        <p:spPr>
          <a:xfrm>
            <a:off x="695400" y="1988840"/>
            <a:ext cx="10887000" cy="1728192"/>
          </a:xfrm>
        </p:spPr>
        <p:txBody>
          <a:bodyPr>
            <a:noAutofit/>
          </a:bodyPr>
          <a:lstStyle/>
          <a:p>
            <a:r>
              <a:rPr lang="ru-RU" sz="3200" b="1" dirty="0" smtClean="0"/>
              <a:t>ИТОГИ </a:t>
            </a:r>
            <a:br>
              <a:rPr lang="ru-RU" sz="3200" b="1" dirty="0" smtClean="0"/>
            </a:br>
            <a:r>
              <a:rPr lang="ru-RU" sz="3200" b="1" dirty="0" smtClean="0"/>
              <a:t>независимой оценки качества условий осуществления образова­тельной деятельности в 2023 году</a:t>
            </a:r>
            <a:endParaRPr lang="ru-RU" sz="3200" b="1" spc="100" dirty="0">
              <a:solidFill>
                <a:schemeClr val="accent5">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87601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704881260"/>
              </p:ext>
            </p:extLst>
          </p:nvPr>
        </p:nvGraphicFramePr>
        <p:xfrm>
          <a:off x="263349" y="947705"/>
          <a:ext cx="11665298" cy="5608208"/>
        </p:xfrm>
        <a:graphic>
          <a:graphicData uri="http://schemas.openxmlformats.org/drawingml/2006/table">
            <a:tbl>
              <a:tblPr firstRow="1" firstCol="1" bandRow="1">
                <a:tableStyleId>{5C22544A-7EE6-4342-B048-85BDC9FD1C3A}</a:tableStyleId>
              </a:tblPr>
              <a:tblGrid>
                <a:gridCol w="812048"/>
                <a:gridCol w="5974095"/>
                <a:gridCol w="714693"/>
                <a:gridCol w="714693"/>
                <a:gridCol w="714693"/>
                <a:gridCol w="714693"/>
                <a:gridCol w="714693"/>
                <a:gridCol w="652845"/>
                <a:gridCol w="652845"/>
              </a:tblGrid>
              <a:tr h="1798602">
                <a:tc>
                  <a:txBody>
                    <a:bodyPr/>
                    <a:lstStyle/>
                    <a:p>
                      <a:pPr algn="ctr">
                        <a:lnSpc>
                          <a:spcPct val="115000"/>
                        </a:lnSpc>
                        <a:spcAft>
                          <a:spcPts val="0"/>
                        </a:spcAft>
                      </a:pPr>
                      <a:r>
                        <a:rPr lang="ru-RU" sz="1200" dirty="0">
                          <a:effectLst/>
                        </a:rPr>
                        <a:t> </a:t>
                      </a:r>
                      <a:endParaRPr lang="ru-RU" sz="1200" dirty="0">
                        <a:effectLst/>
                        <a:latin typeface="Calibri"/>
                        <a:ea typeface="Times New Roman"/>
                        <a:cs typeface="Times New Roman"/>
                      </a:endParaRPr>
                    </a:p>
                  </a:txBody>
                  <a:tcPr marL="13044" marR="13044"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ru-RU" sz="1200" dirty="0">
                          <a:effectLst/>
                        </a:rPr>
                        <a:t> </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1. Открытость и доступность информации</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2. Комфортность условий доставления услуг</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3. Доступность услуг для инвалидов</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4. Доброжелательность, вежливость работников</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5. Удовлетворенность условиями оказания услуг</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 </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 </a:t>
                      </a:r>
                      <a:endParaRPr lang="ru-RU" sz="120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 </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dirty="0">
                          <a:effectLst/>
                        </a:rPr>
                        <a:t>Средний балл</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94,47</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94,9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71,52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94,38</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90,14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a:t>
                      </a:r>
                      <a:endParaRPr lang="ru-RU" sz="120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14</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7. МБДОУ «Центр развития ребенка - детский сад 28»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96,7</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89,5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80</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92,84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17</a:t>
                      </a:r>
                      <a:endParaRPr lang="ru-RU" sz="1200">
                        <a:effectLst/>
                        <a:latin typeface="Calibri"/>
                        <a:ea typeface="Times New Roman"/>
                        <a:cs typeface="Times New Roman"/>
                      </a:endParaRPr>
                    </a:p>
                  </a:txBody>
                  <a:tcPr marL="13044" marR="13044" marT="0" marB="0" anchor="ctr"/>
                </a:tc>
              </a:tr>
              <a:tr h="303873">
                <a:tc>
                  <a:txBody>
                    <a:bodyPr/>
                    <a:lstStyle/>
                    <a:p>
                      <a:pPr algn="ctr">
                        <a:lnSpc>
                          <a:spcPct val="115000"/>
                        </a:lnSpc>
                        <a:spcAft>
                          <a:spcPts val="0"/>
                        </a:spcAft>
                      </a:pPr>
                      <a:r>
                        <a:rPr lang="ru-RU" sz="1200">
                          <a:effectLst/>
                        </a:rPr>
                        <a:t>15</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21. МБДОУ «Центр развития ребенка - детский сад №79»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98,2</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93</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88,9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91,9</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92,8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18</a:t>
                      </a:r>
                      <a:endParaRPr lang="ru-RU" sz="120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16</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dirty="0">
                          <a:effectLst/>
                        </a:rPr>
                        <a:t>5. МБДОУ «Детский сад №24»</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94,5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94,8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94,5</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92,76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19</a:t>
                      </a:r>
                      <a:endParaRPr lang="ru-RU" sz="1200">
                        <a:effectLst/>
                        <a:latin typeface="Calibri"/>
                        <a:ea typeface="Times New Roman"/>
                        <a:cs typeface="Times New Roman"/>
                      </a:endParaRPr>
                    </a:p>
                  </a:txBody>
                  <a:tcPr marL="13044" marR="13044" marT="0" marB="0" anchor="ctr"/>
                </a:tc>
              </a:tr>
              <a:tr h="303873">
                <a:tc>
                  <a:txBody>
                    <a:bodyPr/>
                    <a:lstStyle/>
                    <a:p>
                      <a:pPr algn="ctr">
                        <a:lnSpc>
                          <a:spcPct val="115000"/>
                        </a:lnSpc>
                        <a:spcAft>
                          <a:spcPts val="0"/>
                        </a:spcAft>
                      </a:pPr>
                      <a:r>
                        <a:rPr lang="ru-RU" sz="1200">
                          <a:effectLst/>
                        </a:rPr>
                        <a:t>17</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17. МБДОУ «Центр развития ребенка - детский сад 71»</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70</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98,2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97,5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91,18</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21</a:t>
                      </a:r>
                      <a:endParaRPr lang="ru-RU" sz="1200">
                        <a:effectLst/>
                        <a:latin typeface="Calibri"/>
                        <a:ea typeface="Times New Roman"/>
                        <a:cs typeface="Times New Roman"/>
                      </a:endParaRPr>
                    </a:p>
                  </a:txBody>
                  <a:tcPr marL="13044" marR="13044" marT="0" marB="0" anchor="ctr"/>
                </a:tc>
              </a:tr>
              <a:tr h="455809">
                <a:tc>
                  <a:txBody>
                    <a:bodyPr/>
                    <a:lstStyle/>
                    <a:p>
                      <a:pPr algn="ctr">
                        <a:lnSpc>
                          <a:spcPct val="115000"/>
                        </a:lnSpc>
                        <a:spcAft>
                          <a:spcPts val="0"/>
                        </a:spcAft>
                      </a:pPr>
                      <a:r>
                        <a:rPr lang="ru-RU" sz="1200">
                          <a:effectLst/>
                        </a:rPr>
                        <a:t>18</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12. МБДОУ «Детский сад общеразвивающего вида с приоритетным осуществлением художественно-эстетического развития воспитанников №45»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98,8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81</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83,8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93,9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90,58</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22</a:t>
                      </a:r>
                      <a:endParaRPr lang="ru-RU" sz="1200">
                        <a:effectLst/>
                        <a:latin typeface="Calibri"/>
                        <a:ea typeface="Times New Roman"/>
                        <a:cs typeface="Times New Roman"/>
                      </a:endParaRPr>
                    </a:p>
                  </a:txBody>
                  <a:tcPr marL="13044" marR="13044" marT="0" marB="0" anchor="ctr"/>
                </a:tc>
              </a:tr>
              <a:tr h="303873">
                <a:tc>
                  <a:txBody>
                    <a:bodyPr/>
                    <a:lstStyle/>
                    <a:p>
                      <a:pPr algn="ctr">
                        <a:lnSpc>
                          <a:spcPct val="115000"/>
                        </a:lnSpc>
                        <a:spcAft>
                          <a:spcPts val="0"/>
                        </a:spcAft>
                      </a:pPr>
                      <a:r>
                        <a:rPr lang="ru-RU" sz="1200">
                          <a:effectLst/>
                        </a:rPr>
                        <a:t>19</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25. МБДОУ «Центр развития ребенка - детский сад №99»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95,1</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70,7</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90,32</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23</a:t>
                      </a:r>
                      <a:endParaRPr lang="ru-RU" sz="120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20</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6. МБДОУ «Детский сад №27»</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93,8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80</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89,6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89,58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25</a:t>
                      </a:r>
                      <a:endParaRPr lang="ru-RU" sz="120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21</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16. МБДОУ «Детский сад комбинированного вида 69»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93,8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82,5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80</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96,6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93,9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89,36</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26</a:t>
                      </a:r>
                      <a:endParaRPr lang="ru-RU" sz="1200">
                        <a:effectLst/>
                        <a:latin typeface="Calibri"/>
                        <a:ea typeface="Times New Roman"/>
                        <a:cs typeface="Times New Roman"/>
                      </a:endParaRPr>
                    </a:p>
                  </a:txBody>
                  <a:tcPr marL="13044" marR="13044" marT="0" marB="0" anchor="ctr"/>
                </a:tc>
              </a:tr>
              <a:tr h="303873">
                <a:tc>
                  <a:txBody>
                    <a:bodyPr/>
                    <a:lstStyle/>
                    <a:p>
                      <a:pPr algn="ctr">
                        <a:lnSpc>
                          <a:spcPct val="115000"/>
                        </a:lnSpc>
                        <a:spcAft>
                          <a:spcPts val="0"/>
                        </a:spcAft>
                      </a:pPr>
                      <a:r>
                        <a:rPr lang="ru-RU" sz="1200">
                          <a:effectLst/>
                        </a:rPr>
                        <a:t>22</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24. МБДОУ «Детский сад общеразвивающего вида №96»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99,3</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99,5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54</a:t>
                      </a:r>
                      <a:endParaRPr lang="ru-RU" sz="1200" dirty="0">
                        <a:effectLst/>
                        <a:latin typeface="Calibri"/>
                        <a:ea typeface="Times New Roman"/>
                        <a:cs typeface="Times New Roman"/>
                      </a:endParaRPr>
                    </a:p>
                  </a:txBody>
                  <a:tcPr marL="13044" marR="13044" marT="0" marB="0" anchor="ctr">
                    <a:solidFill>
                      <a:srgbClr val="FFFF00"/>
                    </a:solidFill>
                  </a:tcPr>
                </a:tc>
                <a:tc>
                  <a:txBody>
                    <a:bodyPr/>
                    <a:lstStyle/>
                    <a:p>
                      <a:pPr algn="ctr">
                        <a:lnSpc>
                          <a:spcPct val="115000"/>
                        </a:lnSpc>
                        <a:spcAft>
                          <a:spcPts val="0"/>
                        </a:spcAft>
                      </a:pPr>
                      <a:r>
                        <a:rPr lang="ru-RU" sz="1200">
                          <a:effectLst/>
                        </a:rPr>
                        <a:t>96,4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97,5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89,34</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27</a:t>
                      </a:r>
                      <a:endParaRPr lang="ru-RU" sz="1200">
                        <a:effectLst/>
                        <a:latin typeface="Calibri"/>
                        <a:ea typeface="Times New Roman"/>
                        <a:cs typeface="Times New Roman"/>
                      </a:endParaRPr>
                    </a:p>
                  </a:txBody>
                  <a:tcPr marL="13044" marR="13044" marT="0" marB="0" anchor="ctr"/>
                </a:tc>
              </a:tr>
              <a:tr h="455809">
                <a:tc>
                  <a:txBody>
                    <a:bodyPr/>
                    <a:lstStyle/>
                    <a:p>
                      <a:pPr algn="ctr">
                        <a:lnSpc>
                          <a:spcPct val="115000"/>
                        </a:lnSpc>
                        <a:spcAft>
                          <a:spcPts val="0"/>
                        </a:spcAft>
                      </a:pPr>
                      <a:r>
                        <a:rPr lang="ru-RU" sz="1200">
                          <a:effectLst/>
                        </a:rPr>
                        <a:t>23</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23. МБДОУ «Детский сад общеразвивающего вида с приоритетным осуществлением художественно-эстетического развития воспитанников №88»</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96,2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85,5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62</a:t>
                      </a:r>
                      <a:endParaRPr lang="ru-RU" sz="1200" dirty="0">
                        <a:effectLst/>
                        <a:latin typeface="Calibri"/>
                        <a:ea typeface="Times New Roman"/>
                        <a:cs typeface="Times New Roman"/>
                      </a:endParaRPr>
                    </a:p>
                  </a:txBody>
                  <a:tcPr marL="13044" marR="13044" marT="0" marB="0" anchor="ctr">
                    <a:solidFill>
                      <a:srgbClr val="FFFF00"/>
                    </a:solidFill>
                  </a:tcPr>
                </a:tc>
                <a:tc>
                  <a:txBody>
                    <a:bodyPr/>
                    <a:lstStyle/>
                    <a:p>
                      <a:pPr algn="ctr">
                        <a:lnSpc>
                          <a:spcPct val="115000"/>
                        </a:lnSpc>
                        <a:spcAft>
                          <a:spcPts val="0"/>
                        </a:spcAft>
                      </a:pPr>
                      <a:r>
                        <a:rPr lang="ru-RU" sz="1200">
                          <a:effectLst/>
                        </a:rPr>
                        <a:t>98,4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98,8</a:t>
                      </a:r>
                      <a:endParaRPr lang="ru-RU" sz="1200" dirty="0">
                        <a:effectLst/>
                        <a:latin typeface="Calibri"/>
                        <a:ea typeface="Times New Roman"/>
                        <a:cs typeface="Times New Roman"/>
                      </a:endParaRPr>
                    </a:p>
                  </a:txBody>
                  <a:tcPr marL="13044" marR="13044" marT="0" marB="0" anchor="ctr">
                    <a:solidFill>
                      <a:srgbClr val="92D050"/>
                    </a:solidFill>
                  </a:tcPr>
                </a:tc>
                <a:tc>
                  <a:txBody>
                    <a:bodyPr/>
                    <a:lstStyle/>
                    <a:p>
                      <a:pPr algn="ctr">
                        <a:lnSpc>
                          <a:spcPct val="115000"/>
                        </a:lnSpc>
                        <a:spcAft>
                          <a:spcPts val="0"/>
                        </a:spcAft>
                      </a:pPr>
                      <a:r>
                        <a:rPr lang="ru-RU" sz="1200" dirty="0">
                          <a:effectLst/>
                        </a:rPr>
                        <a:t>88,18</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29</a:t>
                      </a:r>
                      <a:endParaRPr lang="ru-RU" sz="120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24</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19. МБДОУ «Детский сад №74»</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98,2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50,1</a:t>
                      </a:r>
                      <a:endParaRPr lang="ru-RU" sz="1200" dirty="0">
                        <a:effectLst/>
                        <a:latin typeface="Calibri"/>
                        <a:ea typeface="Times New Roman"/>
                        <a:cs typeface="Times New Roman"/>
                      </a:endParaRPr>
                    </a:p>
                  </a:txBody>
                  <a:tcPr marL="13044" marR="13044" marT="0" marB="0" anchor="ctr">
                    <a:solidFill>
                      <a:srgbClr val="FFFF00"/>
                    </a:solidFill>
                  </a:tcPr>
                </a:tc>
                <a:tc>
                  <a:txBody>
                    <a:bodyPr/>
                    <a:lstStyle/>
                    <a:p>
                      <a:pPr algn="ctr">
                        <a:lnSpc>
                          <a:spcPct val="115000"/>
                        </a:lnSpc>
                        <a:spcAft>
                          <a:spcPts val="0"/>
                        </a:spcAft>
                      </a:pPr>
                      <a:r>
                        <a:rPr lang="ru-RU" sz="1200">
                          <a:effectLst/>
                        </a:rPr>
                        <a:t>97,6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97,3</a:t>
                      </a:r>
                      <a:endParaRPr lang="ru-RU" sz="1200" dirty="0">
                        <a:effectLst/>
                        <a:latin typeface="Calibri"/>
                        <a:ea typeface="Times New Roman"/>
                        <a:cs typeface="Times New Roman"/>
                      </a:endParaRPr>
                    </a:p>
                  </a:txBody>
                  <a:tcPr marL="13044" marR="13044" marT="0" marB="0" anchor="ctr">
                    <a:solidFill>
                      <a:srgbClr val="92D050"/>
                    </a:solidFill>
                  </a:tcPr>
                </a:tc>
                <a:tc>
                  <a:txBody>
                    <a:bodyPr/>
                    <a:lstStyle/>
                    <a:p>
                      <a:pPr algn="ctr">
                        <a:lnSpc>
                          <a:spcPct val="115000"/>
                        </a:lnSpc>
                        <a:spcAft>
                          <a:spcPts val="0"/>
                        </a:spcAft>
                      </a:pPr>
                      <a:r>
                        <a:rPr lang="ru-RU" sz="1200" dirty="0">
                          <a:effectLst/>
                        </a:rPr>
                        <a:t>87,84</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32</a:t>
                      </a:r>
                      <a:endParaRPr lang="ru-RU" sz="120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25</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4. МБДОУ «Центр развития ребенка - детский сад 22»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95,2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96,5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54</a:t>
                      </a:r>
                      <a:endParaRPr lang="ru-RU" sz="1200" dirty="0">
                        <a:effectLst/>
                        <a:latin typeface="Calibri"/>
                        <a:ea typeface="Times New Roman"/>
                        <a:cs typeface="Times New Roman"/>
                      </a:endParaRPr>
                    </a:p>
                  </a:txBody>
                  <a:tcPr marL="13044" marR="13044" marT="0" marB="0" anchor="ctr">
                    <a:solidFill>
                      <a:srgbClr val="FFFF00"/>
                    </a:solidFill>
                  </a:tcPr>
                </a:tc>
                <a:tc>
                  <a:txBody>
                    <a:bodyPr/>
                    <a:lstStyle/>
                    <a:p>
                      <a:pPr algn="ctr">
                        <a:lnSpc>
                          <a:spcPct val="115000"/>
                        </a:lnSpc>
                        <a:spcAft>
                          <a:spcPts val="0"/>
                        </a:spcAft>
                      </a:pPr>
                      <a:r>
                        <a:rPr lang="ru-RU" sz="1200">
                          <a:effectLst/>
                        </a:rPr>
                        <a:t>89,6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87</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84,46</a:t>
                      </a:r>
                      <a:endParaRPr lang="ru-RU" sz="1200" dirty="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39</a:t>
                      </a:r>
                      <a:endParaRPr lang="ru-RU" sz="1200" dirty="0">
                        <a:effectLst/>
                        <a:latin typeface="Calibri"/>
                        <a:ea typeface="Times New Roman"/>
                        <a:cs typeface="Times New Roman"/>
                      </a:endParaRPr>
                    </a:p>
                  </a:txBody>
                  <a:tcPr marL="13044" marR="13044" marT="0" marB="0" anchor="ctr"/>
                </a:tc>
              </a:tr>
              <a:tr h="170180">
                <a:tc>
                  <a:txBody>
                    <a:bodyPr/>
                    <a:lstStyle/>
                    <a:p>
                      <a:pPr algn="ctr">
                        <a:lnSpc>
                          <a:spcPct val="115000"/>
                        </a:lnSpc>
                        <a:spcAft>
                          <a:spcPts val="0"/>
                        </a:spcAft>
                      </a:pPr>
                      <a:r>
                        <a:rPr lang="ru-RU" sz="1200">
                          <a:effectLst/>
                        </a:rPr>
                        <a:t>26</a:t>
                      </a:r>
                      <a:endParaRPr lang="ru-RU" sz="1200">
                        <a:effectLst/>
                        <a:latin typeface="Calibri"/>
                        <a:ea typeface="Times New Roman"/>
                        <a:cs typeface="Times New Roman"/>
                      </a:endParaRPr>
                    </a:p>
                  </a:txBody>
                  <a:tcPr marL="13044" marR="13044" marT="0" marB="0"/>
                </a:tc>
                <a:tc>
                  <a:txBody>
                    <a:bodyPr/>
                    <a:lstStyle/>
                    <a:p>
                      <a:pPr algn="ctr">
                        <a:lnSpc>
                          <a:spcPct val="115000"/>
                        </a:lnSpc>
                        <a:spcAft>
                          <a:spcPts val="0"/>
                        </a:spcAft>
                      </a:pPr>
                      <a:r>
                        <a:rPr lang="ru-RU" sz="1200">
                          <a:effectLst/>
                        </a:rPr>
                        <a:t>18. МБДОУ «Детский сад №73»</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96,9</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92,5</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46</a:t>
                      </a:r>
                      <a:endParaRPr lang="ru-RU" sz="1200" dirty="0">
                        <a:effectLst/>
                        <a:latin typeface="Calibri"/>
                        <a:ea typeface="Times New Roman"/>
                        <a:cs typeface="Times New Roman"/>
                      </a:endParaRPr>
                    </a:p>
                  </a:txBody>
                  <a:tcPr marL="13044" marR="13044" marT="0" marB="0" anchor="ctr">
                    <a:solidFill>
                      <a:srgbClr val="FFFF00"/>
                    </a:solidFill>
                  </a:tcPr>
                </a:tc>
                <a:tc>
                  <a:txBody>
                    <a:bodyPr/>
                    <a:lstStyle/>
                    <a:p>
                      <a:pPr algn="ctr">
                        <a:lnSpc>
                          <a:spcPct val="115000"/>
                        </a:lnSpc>
                        <a:spcAft>
                          <a:spcPts val="0"/>
                        </a:spcAft>
                      </a:pPr>
                      <a:r>
                        <a:rPr lang="ru-RU" sz="1200">
                          <a:effectLst/>
                        </a:rPr>
                        <a:t>93,6</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90,1</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a:effectLst/>
                        </a:rPr>
                        <a:t>83,82</a:t>
                      </a:r>
                      <a:endParaRPr lang="ru-RU" sz="1200">
                        <a:effectLst/>
                        <a:latin typeface="Calibri"/>
                        <a:ea typeface="Times New Roman"/>
                        <a:cs typeface="Times New Roman"/>
                      </a:endParaRPr>
                    </a:p>
                  </a:txBody>
                  <a:tcPr marL="13044" marR="13044" marT="0" marB="0" anchor="ctr"/>
                </a:tc>
                <a:tc>
                  <a:txBody>
                    <a:bodyPr/>
                    <a:lstStyle/>
                    <a:p>
                      <a:pPr algn="ctr">
                        <a:lnSpc>
                          <a:spcPct val="115000"/>
                        </a:lnSpc>
                        <a:spcAft>
                          <a:spcPts val="0"/>
                        </a:spcAft>
                      </a:pPr>
                      <a:r>
                        <a:rPr lang="ru-RU" sz="1200" dirty="0">
                          <a:effectLst/>
                        </a:rPr>
                        <a:t>43</a:t>
                      </a:r>
                      <a:endParaRPr lang="ru-RU" sz="1200" dirty="0">
                        <a:effectLst/>
                        <a:latin typeface="Calibri"/>
                        <a:ea typeface="Times New Roman"/>
                        <a:cs typeface="Times New Roman"/>
                      </a:endParaRPr>
                    </a:p>
                  </a:txBody>
                  <a:tcPr marL="13044" marR="13044" marT="0" marB="0" anchor="ctr"/>
                </a:tc>
              </a:tr>
            </a:tbl>
          </a:graphicData>
        </a:graphic>
      </p:graphicFrame>
      <p:sp>
        <p:nvSpPr>
          <p:cNvPr id="3" name="Rectangle 1"/>
          <p:cNvSpPr>
            <a:spLocks noChangeArrowheads="1"/>
          </p:cNvSpPr>
          <p:nvPr/>
        </p:nvSpPr>
        <p:spPr bwMode="auto">
          <a:xfrm>
            <a:off x="3724275" y="1600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ru-RU" sz="1400" b="0" i="1"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ru-RU" sz="10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Заголовок 3"/>
          <p:cNvSpPr>
            <a:spLocks noGrp="1"/>
          </p:cNvSpPr>
          <p:nvPr>
            <p:ph type="title"/>
          </p:nvPr>
        </p:nvSpPr>
        <p:spPr/>
        <p:txBody>
          <a:bodyPr>
            <a:normAutofit/>
          </a:bodyPr>
          <a:lstStyle/>
          <a:p>
            <a:pPr lvl="0"/>
            <a:r>
              <a:rPr lang="ru-RU" sz="2000" i="1" dirty="0">
                <a:solidFill>
                  <a:srgbClr val="000000"/>
                </a:solidFill>
                <a:latin typeface="Times New Roman" pitchFamily="18" charset="0"/>
                <a:cs typeface="Times New Roman" pitchFamily="18" charset="0"/>
              </a:rPr>
              <a:t>Таблица 4. ДОУ - Итоговый рейтинг по результатам НОКУ  территории городского округа «Город Чита</a:t>
            </a:r>
            <a:r>
              <a:rPr lang="ru-RU" sz="2000" i="1" dirty="0" smtClean="0">
                <a:solidFill>
                  <a:srgbClr val="000000"/>
                </a:solidFill>
                <a:latin typeface="Times New Roman" pitchFamily="18" charset="0"/>
                <a:cs typeface="Times New Roman" pitchFamily="18" charset="0"/>
              </a:rPr>
              <a:t>» (ПРОДОЛЖЕНИЕ)</a:t>
            </a:r>
            <a:r>
              <a:rPr lang="ru-RU" sz="2000" dirty="0">
                <a:latin typeface="Arial" pitchFamily="34" charset="0"/>
                <a:cs typeface="Arial" pitchFamily="34" charset="0"/>
              </a:rPr>
              <a:t/>
            </a:r>
            <a:br>
              <a:rPr lang="ru-RU" sz="2000" dirty="0">
                <a:latin typeface="Arial" pitchFamily="34" charset="0"/>
                <a:cs typeface="Arial" pitchFamily="34" charset="0"/>
              </a:rPr>
            </a:br>
            <a:endParaRPr lang="ru-RU" sz="2000" dirty="0"/>
          </a:p>
        </p:txBody>
      </p:sp>
    </p:spTree>
    <p:extLst>
      <p:ext uri="{BB962C8B-B14F-4D97-AF65-F5344CB8AC3E}">
        <p14:creationId xmlns:p14="http://schemas.microsoft.com/office/powerpoint/2010/main" val="1599010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490066"/>
          </a:xfrm>
        </p:spPr>
        <p:txBody>
          <a:bodyPr>
            <a:normAutofit fontScale="90000"/>
          </a:bodyPr>
          <a:lstStyle/>
          <a:p>
            <a:r>
              <a:rPr lang="ru-RU" sz="1800" i="1" dirty="0" smtClean="0"/>
              <a:t/>
            </a:r>
            <a:br>
              <a:rPr lang="ru-RU" sz="1800" i="1" dirty="0" smtClean="0"/>
            </a:br>
            <a:r>
              <a:rPr lang="ru-RU" sz="1800" i="1" dirty="0"/>
              <a:t/>
            </a:r>
            <a:br>
              <a:rPr lang="ru-RU" sz="1800" i="1" dirty="0"/>
            </a:br>
            <a:r>
              <a:rPr lang="ru-RU" sz="1800" i="1" dirty="0" smtClean="0"/>
              <a:t>Таблица </a:t>
            </a:r>
            <a:r>
              <a:rPr lang="ru-RU" sz="1800" i="1" dirty="0"/>
              <a:t>4. ШКОЛЫ - Итоговый рейтинг по результатам НОКУ  на территории городского округа «Город Чита»  </a:t>
            </a:r>
            <a:r>
              <a:rPr lang="ru-RU" dirty="0"/>
              <a:t/>
            </a:r>
            <a:br>
              <a:rPr lang="ru-RU" dirty="0"/>
            </a:b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3289351333"/>
              </p:ext>
            </p:extLst>
          </p:nvPr>
        </p:nvGraphicFramePr>
        <p:xfrm>
          <a:off x="623391" y="1214598"/>
          <a:ext cx="11161240" cy="5287118"/>
        </p:xfrm>
        <a:graphic>
          <a:graphicData uri="http://schemas.openxmlformats.org/drawingml/2006/table">
            <a:tbl>
              <a:tblPr firstRow="1" firstCol="1" bandRow="1">
                <a:tableStyleId>{5C22544A-7EE6-4342-B048-85BDC9FD1C3A}</a:tableStyleId>
              </a:tblPr>
              <a:tblGrid>
                <a:gridCol w="776959"/>
                <a:gridCol w="5715958"/>
                <a:gridCol w="683811"/>
                <a:gridCol w="683811"/>
                <a:gridCol w="683811"/>
                <a:gridCol w="683811"/>
                <a:gridCol w="683811"/>
                <a:gridCol w="624634"/>
                <a:gridCol w="624634"/>
              </a:tblGrid>
              <a:tr h="151054">
                <a:tc>
                  <a:txBody>
                    <a:bodyPr/>
                    <a:lstStyle/>
                    <a:p>
                      <a:pPr algn="ctr">
                        <a:lnSpc>
                          <a:spcPct val="115000"/>
                        </a:lnSpc>
                        <a:spcAft>
                          <a:spcPts val="0"/>
                        </a:spcAft>
                      </a:pPr>
                      <a:r>
                        <a:rPr lang="ru-RU" sz="900" dirty="0">
                          <a:effectLst/>
                        </a:rPr>
                        <a:t> </a:t>
                      </a:r>
                      <a:endParaRPr lang="ru-RU" sz="900" dirty="0">
                        <a:effectLst/>
                        <a:latin typeface="Calibri"/>
                        <a:ea typeface="Times New Roman"/>
                        <a:cs typeface="Times New Roman"/>
                      </a:endParaRPr>
                    </a:p>
                  </a:txBody>
                  <a:tcPr marL="13931" marR="13931" marT="0" marB="0"/>
                </a:tc>
                <a:tc rowSpan="2">
                  <a:txBody>
                    <a:bodyPr/>
                    <a:lstStyle/>
                    <a:p>
                      <a:pPr algn="ctr">
                        <a:lnSpc>
                          <a:spcPct val="115000"/>
                        </a:lnSpc>
                        <a:spcAft>
                          <a:spcPts val="0"/>
                        </a:spcAft>
                      </a:pPr>
                      <a:r>
                        <a:rPr lang="ru-RU" sz="1400">
                          <a:effectLst/>
                        </a:rPr>
                        <a:t>Наименование учреждения</a:t>
                      </a:r>
                      <a:endParaRPr lang="ru-RU" sz="1400">
                        <a:effectLst/>
                        <a:latin typeface="Calibri"/>
                        <a:ea typeface="Times New Roman"/>
                        <a:cs typeface="Times New Roman"/>
                      </a:endParaRPr>
                    </a:p>
                  </a:txBody>
                  <a:tcPr marL="13931" marR="13931" marT="0" marB="0" anchor="ctr"/>
                </a:tc>
                <a:tc gridSpan="5">
                  <a:txBody>
                    <a:bodyPr/>
                    <a:lstStyle/>
                    <a:p>
                      <a:pPr algn="ctr">
                        <a:lnSpc>
                          <a:spcPct val="95000"/>
                        </a:lnSpc>
                        <a:spcAft>
                          <a:spcPts val="0"/>
                        </a:spcAft>
                      </a:pPr>
                      <a:r>
                        <a:rPr lang="ru-RU" sz="900">
                          <a:effectLst/>
                        </a:rPr>
                        <a:t>Критерии</a:t>
                      </a:r>
                      <a:endParaRPr lang="ru-RU" sz="900">
                        <a:effectLst/>
                        <a:latin typeface="Calibri"/>
                        <a:ea typeface="Times New Roman"/>
                        <a:cs typeface="Times New Roman"/>
                      </a:endParaRPr>
                    </a:p>
                  </a:txBody>
                  <a:tcPr marL="13931" marR="13931"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algn="ctr">
                        <a:lnSpc>
                          <a:spcPct val="95000"/>
                        </a:lnSpc>
                        <a:spcAft>
                          <a:spcPts val="0"/>
                        </a:spcAft>
                      </a:pPr>
                      <a:r>
                        <a:rPr lang="ru-RU" sz="1400">
                          <a:effectLst/>
                        </a:rPr>
                        <a:t>Итоговый показатель</a:t>
                      </a:r>
                      <a:endParaRPr lang="ru-RU" sz="1400">
                        <a:effectLst/>
                        <a:latin typeface="Calibri"/>
                        <a:ea typeface="Times New Roman"/>
                        <a:cs typeface="Times New Roman"/>
                      </a:endParaRPr>
                    </a:p>
                  </a:txBody>
                  <a:tcPr marL="13931" marR="13931" marT="0" marB="0" vert="vert270" anchor="ctr"/>
                </a:tc>
                <a:tc rowSpan="2">
                  <a:txBody>
                    <a:bodyPr/>
                    <a:lstStyle/>
                    <a:p>
                      <a:pPr algn="ctr">
                        <a:lnSpc>
                          <a:spcPct val="95000"/>
                        </a:lnSpc>
                        <a:spcAft>
                          <a:spcPts val="0"/>
                        </a:spcAft>
                      </a:pPr>
                      <a:r>
                        <a:rPr lang="ru-RU" sz="1400">
                          <a:effectLst/>
                        </a:rPr>
                        <a:t>Рейтинг</a:t>
                      </a:r>
                      <a:endParaRPr lang="ru-RU" sz="1400">
                        <a:effectLst/>
                        <a:latin typeface="Calibri"/>
                        <a:ea typeface="Times New Roman"/>
                        <a:cs typeface="Times New Roman"/>
                      </a:endParaRPr>
                    </a:p>
                  </a:txBody>
                  <a:tcPr marL="13931" marR="13931" marT="0" marB="0" vert="vert270" anchor="ctr"/>
                </a:tc>
              </a:tr>
              <a:tr h="1353818">
                <a:tc>
                  <a:txBody>
                    <a:bodyPr/>
                    <a:lstStyle/>
                    <a:p>
                      <a:pPr>
                        <a:lnSpc>
                          <a:spcPct val="115000"/>
                        </a:lnSpc>
                        <a:spcAft>
                          <a:spcPts val="0"/>
                        </a:spcAft>
                      </a:pPr>
                      <a:r>
                        <a:rPr lang="ru-RU" sz="1400" dirty="0">
                          <a:effectLst/>
                        </a:rPr>
                        <a:t> </a:t>
                      </a:r>
                      <a:endParaRPr lang="ru-RU" sz="1400" dirty="0">
                        <a:effectLst/>
                        <a:latin typeface="Calibri"/>
                        <a:ea typeface="Times New Roman"/>
                        <a:cs typeface="Times New Roman"/>
                      </a:endParaRPr>
                    </a:p>
                  </a:txBody>
                  <a:tcPr marL="13931" marR="13931" marT="0" marB="0"/>
                </a:tc>
                <a:tc vMerge="1">
                  <a:txBody>
                    <a:bodyPr/>
                    <a:lstStyle/>
                    <a:p>
                      <a:endParaRPr lang="ru-RU"/>
                    </a:p>
                  </a:txBody>
                  <a:tcPr/>
                </a:tc>
                <a:tc>
                  <a:txBody>
                    <a:bodyPr/>
                    <a:lstStyle/>
                    <a:p>
                      <a:pPr marL="17780" marR="17780" algn="ctr">
                        <a:lnSpc>
                          <a:spcPct val="95000"/>
                        </a:lnSpc>
                        <a:spcAft>
                          <a:spcPts val="0"/>
                        </a:spcAft>
                      </a:pPr>
                      <a:r>
                        <a:rPr lang="ru-RU" sz="1400">
                          <a:effectLst/>
                        </a:rPr>
                        <a:t>1. Открытость и доступность информации</a:t>
                      </a:r>
                      <a:endParaRPr lang="ru-RU" sz="1400">
                        <a:effectLst/>
                        <a:latin typeface="Calibri"/>
                        <a:ea typeface="Times New Roman"/>
                        <a:cs typeface="Times New Roman"/>
                      </a:endParaRPr>
                    </a:p>
                  </a:txBody>
                  <a:tcPr marL="13931" marR="13931" marT="0" marB="0" vert="vert270" anchor="ctr"/>
                </a:tc>
                <a:tc>
                  <a:txBody>
                    <a:bodyPr/>
                    <a:lstStyle/>
                    <a:p>
                      <a:pPr marL="17780" marR="17780" algn="ctr">
                        <a:lnSpc>
                          <a:spcPct val="95000"/>
                        </a:lnSpc>
                        <a:spcAft>
                          <a:spcPts val="0"/>
                        </a:spcAft>
                      </a:pPr>
                      <a:r>
                        <a:rPr lang="ru-RU" sz="1400">
                          <a:effectLst/>
                        </a:rPr>
                        <a:t>2. Комфортность условий доставления услуг</a:t>
                      </a:r>
                      <a:endParaRPr lang="ru-RU" sz="1400">
                        <a:effectLst/>
                        <a:latin typeface="Calibri"/>
                        <a:ea typeface="Times New Roman"/>
                        <a:cs typeface="Times New Roman"/>
                      </a:endParaRPr>
                    </a:p>
                  </a:txBody>
                  <a:tcPr marL="13931" marR="13931" marT="0" marB="0" vert="vert270" anchor="ctr"/>
                </a:tc>
                <a:tc>
                  <a:txBody>
                    <a:bodyPr/>
                    <a:lstStyle/>
                    <a:p>
                      <a:pPr marL="17780" marR="17780" algn="ctr">
                        <a:lnSpc>
                          <a:spcPct val="95000"/>
                        </a:lnSpc>
                        <a:spcAft>
                          <a:spcPts val="0"/>
                        </a:spcAft>
                      </a:pPr>
                      <a:r>
                        <a:rPr lang="ru-RU" sz="1400">
                          <a:effectLst/>
                        </a:rPr>
                        <a:t>3. Доступность услуг для инвалидов</a:t>
                      </a:r>
                      <a:endParaRPr lang="ru-RU" sz="1400">
                        <a:effectLst/>
                        <a:latin typeface="Calibri"/>
                        <a:ea typeface="Times New Roman"/>
                        <a:cs typeface="Times New Roman"/>
                      </a:endParaRPr>
                    </a:p>
                  </a:txBody>
                  <a:tcPr marL="13931" marR="13931" marT="0" marB="0" vert="vert270" anchor="ctr"/>
                </a:tc>
                <a:tc>
                  <a:txBody>
                    <a:bodyPr/>
                    <a:lstStyle/>
                    <a:p>
                      <a:pPr marL="17780" marR="17780" algn="ctr">
                        <a:lnSpc>
                          <a:spcPct val="95000"/>
                        </a:lnSpc>
                        <a:spcAft>
                          <a:spcPts val="0"/>
                        </a:spcAft>
                      </a:pPr>
                      <a:r>
                        <a:rPr lang="ru-RU" sz="1400">
                          <a:effectLst/>
                        </a:rPr>
                        <a:t>4. Доброжелательность, вежливость работников</a:t>
                      </a:r>
                      <a:endParaRPr lang="ru-RU" sz="1400">
                        <a:effectLst/>
                        <a:latin typeface="Calibri"/>
                        <a:ea typeface="Times New Roman"/>
                        <a:cs typeface="Times New Roman"/>
                      </a:endParaRPr>
                    </a:p>
                  </a:txBody>
                  <a:tcPr marL="13931" marR="13931" marT="0" marB="0" vert="vert270" anchor="ctr"/>
                </a:tc>
                <a:tc>
                  <a:txBody>
                    <a:bodyPr/>
                    <a:lstStyle/>
                    <a:p>
                      <a:pPr marL="17780" marR="17780" algn="ctr">
                        <a:lnSpc>
                          <a:spcPct val="95000"/>
                        </a:lnSpc>
                        <a:spcAft>
                          <a:spcPts val="0"/>
                        </a:spcAft>
                      </a:pPr>
                      <a:r>
                        <a:rPr lang="ru-RU" sz="1400">
                          <a:effectLst/>
                        </a:rPr>
                        <a:t>5. Удовлетворенность условиями оказания услуг</a:t>
                      </a:r>
                      <a:endParaRPr lang="ru-RU" sz="1400">
                        <a:effectLst/>
                        <a:latin typeface="Calibri"/>
                        <a:ea typeface="Times New Roman"/>
                        <a:cs typeface="Times New Roman"/>
                      </a:endParaRPr>
                    </a:p>
                  </a:txBody>
                  <a:tcPr marL="13931" marR="13931" marT="0" marB="0" vert="vert270" anchor="ctr"/>
                </a:tc>
                <a:tc vMerge="1">
                  <a:txBody>
                    <a:bodyPr/>
                    <a:lstStyle/>
                    <a:p>
                      <a:endParaRPr lang="ru-RU"/>
                    </a:p>
                  </a:txBody>
                  <a:tcPr/>
                </a:tc>
                <a:tc vMerge="1">
                  <a:txBody>
                    <a:bodyPr/>
                    <a:lstStyle/>
                    <a:p>
                      <a:endParaRPr lang="ru-RU"/>
                    </a:p>
                  </a:txBody>
                  <a:tcPr/>
                </a:tc>
              </a:tr>
              <a:tr h="151054">
                <a:tc>
                  <a:txBody>
                    <a:bodyPr/>
                    <a:lstStyle/>
                    <a:p>
                      <a:pPr algn="ctr">
                        <a:lnSpc>
                          <a:spcPct val="115000"/>
                        </a:lnSpc>
                        <a:spcAft>
                          <a:spcPts val="0"/>
                        </a:spcAft>
                      </a:pPr>
                      <a:r>
                        <a:rPr lang="ru-RU" sz="1400">
                          <a:effectLst/>
                        </a:rPr>
                        <a:t> </a:t>
                      </a:r>
                      <a:endParaRPr lang="ru-RU" sz="1400">
                        <a:effectLst/>
                        <a:latin typeface="Calibri"/>
                        <a:ea typeface="Times New Roman"/>
                        <a:cs typeface="Times New Roman"/>
                      </a:endParaRPr>
                    </a:p>
                  </a:txBody>
                  <a:tcPr marL="13931" marR="13931" marT="0" marB="0"/>
                </a:tc>
                <a:tc>
                  <a:txBody>
                    <a:bodyPr/>
                    <a:lstStyle/>
                    <a:p>
                      <a:pPr algn="ctr">
                        <a:lnSpc>
                          <a:spcPct val="115000"/>
                        </a:lnSpc>
                        <a:spcAft>
                          <a:spcPts val="0"/>
                        </a:spcAft>
                      </a:pPr>
                      <a:r>
                        <a:rPr lang="ru-RU" sz="1400" dirty="0">
                          <a:effectLst/>
                        </a:rPr>
                        <a:t>Средний балл</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94,47</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94,9</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71,52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95,4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94,38</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90,14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a:t>
                      </a:r>
                      <a:endParaRPr lang="ru-RU" sz="140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1</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29. МБОУ «Начальная общеобразовательная школа – интернат №4»</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95</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97,5</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80</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97</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97,2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93,34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14</a:t>
                      </a:r>
                      <a:endParaRPr lang="ru-RU" sz="140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2</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32. МБОУ «Средняя общеобразовательная школа №35»</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93,3</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99</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94,6</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94,6</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93,1</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15</a:t>
                      </a:r>
                      <a:endParaRPr lang="ru-RU" sz="140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3</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27. МБОУ «Начальная общеобразовательная школа №31»</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86,4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97</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78,7</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98</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96,1</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91,24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20</a:t>
                      </a:r>
                      <a:endParaRPr lang="ru-RU" sz="1400">
                        <a:effectLst/>
                        <a:latin typeface="Calibri"/>
                        <a:ea typeface="Times New Roman"/>
                        <a:cs typeface="Times New Roman"/>
                      </a:endParaRPr>
                    </a:p>
                  </a:txBody>
                  <a:tcPr marL="13931" marR="13931" marT="0" marB="0" anchor="ctr"/>
                </a:tc>
              </a:tr>
              <a:tr h="151054">
                <a:tc>
                  <a:txBody>
                    <a:bodyPr/>
                    <a:lstStyle/>
                    <a:p>
                      <a:pPr indent="-107950" algn="ctr">
                        <a:lnSpc>
                          <a:spcPct val="115000"/>
                        </a:lnSpc>
                        <a:spcAft>
                          <a:spcPts val="0"/>
                        </a:spcAft>
                      </a:pPr>
                      <a:r>
                        <a:rPr lang="ru-RU" sz="1400">
                          <a:effectLst/>
                        </a:rPr>
                        <a:t>4</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35. МБОУ «Гимназия №21»</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94,5</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97</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64,9</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91,4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88,36</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28</a:t>
                      </a:r>
                      <a:endParaRPr lang="ru-RU" sz="140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5</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45. МБОУ «Средняя общеобразовательная школа с углубленным изучением английского языка №49»</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97,2</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92,5</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74,1</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89,4</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86,9</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88,02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31</a:t>
                      </a:r>
                      <a:endParaRPr lang="ru-RU" sz="140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6</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28. МБОУ «Начальная общеобразовательная школа №39»</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86,8</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95,5</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60</a:t>
                      </a:r>
                      <a:endParaRPr lang="ru-RU" sz="1400" dirty="0">
                        <a:effectLst/>
                        <a:latin typeface="Calibri"/>
                        <a:ea typeface="Times New Roman"/>
                        <a:cs typeface="Times New Roman"/>
                      </a:endParaRPr>
                    </a:p>
                  </a:txBody>
                  <a:tcPr marL="13931" marR="13931" marT="0" marB="0" anchor="ctr">
                    <a:solidFill>
                      <a:srgbClr val="FFFF00"/>
                    </a:solidFill>
                  </a:tcPr>
                </a:tc>
                <a:tc>
                  <a:txBody>
                    <a:bodyPr/>
                    <a:lstStyle/>
                    <a:p>
                      <a:pPr algn="ctr">
                        <a:lnSpc>
                          <a:spcPct val="115000"/>
                        </a:lnSpc>
                        <a:spcAft>
                          <a:spcPts val="0"/>
                        </a:spcAft>
                      </a:pPr>
                      <a:r>
                        <a:rPr lang="ru-RU" sz="1400" dirty="0">
                          <a:effectLst/>
                        </a:rPr>
                        <a:t>95,4</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96,2</a:t>
                      </a:r>
                      <a:endParaRPr lang="ru-RU" sz="1400" dirty="0">
                        <a:effectLst/>
                        <a:latin typeface="Calibri"/>
                        <a:ea typeface="Times New Roman"/>
                        <a:cs typeface="Times New Roman"/>
                      </a:endParaRPr>
                    </a:p>
                  </a:txBody>
                  <a:tcPr marL="13931" marR="13931" marT="0" marB="0" anchor="ctr">
                    <a:solidFill>
                      <a:srgbClr val="92D050"/>
                    </a:solidFill>
                  </a:tcPr>
                </a:tc>
                <a:tc>
                  <a:txBody>
                    <a:bodyPr/>
                    <a:lstStyle/>
                    <a:p>
                      <a:pPr algn="ctr">
                        <a:lnSpc>
                          <a:spcPct val="115000"/>
                        </a:lnSpc>
                        <a:spcAft>
                          <a:spcPts val="0"/>
                        </a:spcAft>
                      </a:pPr>
                      <a:r>
                        <a:rPr lang="ru-RU" sz="1400">
                          <a:effectLst/>
                        </a:rPr>
                        <a:t>86,78</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33</a:t>
                      </a:r>
                      <a:endParaRPr lang="ru-RU" sz="140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7</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33. МБОУ «Многопрофильная языковая гимназия №4»</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93</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64,9</a:t>
                      </a:r>
                      <a:endParaRPr lang="ru-RU" sz="1400" dirty="0">
                        <a:effectLst/>
                        <a:latin typeface="Calibri"/>
                        <a:ea typeface="Times New Roman"/>
                        <a:cs typeface="Times New Roman"/>
                      </a:endParaRPr>
                    </a:p>
                  </a:txBody>
                  <a:tcPr marL="13931" marR="13931" marT="0" marB="0" anchor="ctr">
                    <a:solidFill>
                      <a:srgbClr val="FFFF00"/>
                    </a:solidFill>
                  </a:tcPr>
                </a:tc>
                <a:tc>
                  <a:txBody>
                    <a:bodyPr/>
                    <a:lstStyle/>
                    <a:p>
                      <a:pPr algn="ctr">
                        <a:lnSpc>
                          <a:spcPct val="115000"/>
                        </a:lnSpc>
                        <a:spcAft>
                          <a:spcPts val="0"/>
                        </a:spcAft>
                      </a:pPr>
                      <a:r>
                        <a:rPr lang="ru-RU" sz="1400">
                          <a:effectLst/>
                        </a:rPr>
                        <a:t>86,6</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85,2</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84,78</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37</a:t>
                      </a:r>
                      <a:endParaRPr lang="ru-RU" sz="1400" dirty="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8</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31. МБОУ «Средняя общеобразовательная школа №18»</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92,3</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95</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54</a:t>
                      </a:r>
                      <a:endParaRPr lang="ru-RU" sz="1400" dirty="0">
                        <a:effectLst/>
                        <a:latin typeface="Calibri"/>
                        <a:ea typeface="Times New Roman"/>
                        <a:cs typeface="Times New Roman"/>
                      </a:endParaRPr>
                    </a:p>
                  </a:txBody>
                  <a:tcPr marL="13931" marR="13931" marT="0" marB="0" anchor="ctr">
                    <a:solidFill>
                      <a:srgbClr val="FFFF00"/>
                    </a:solidFill>
                  </a:tcPr>
                </a:tc>
                <a:tc>
                  <a:txBody>
                    <a:bodyPr/>
                    <a:lstStyle/>
                    <a:p>
                      <a:pPr algn="ctr">
                        <a:lnSpc>
                          <a:spcPct val="115000"/>
                        </a:lnSpc>
                        <a:spcAft>
                          <a:spcPts val="0"/>
                        </a:spcAft>
                      </a:pPr>
                      <a:r>
                        <a:rPr lang="ru-RU" sz="1400">
                          <a:effectLst/>
                        </a:rPr>
                        <a:t>91,4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88,4</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84,22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40</a:t>
                      </a:r>
                      <a:endParaRPr lang="ru-RU" sz="1400" dirty="0">
                        <a:effectLst/>
                        <a:latin typeface="Calibri"/>
                        <a:ea typeface="Times New Roman"/>
                        <a:cs typeface="Times New Roman"/>
                      </a:endParaRPr>
                    </a:p>
                  </a:txBody>
                  <a:tcPr marL="13931" marR="13931" marT="0" marB="0" anchor="ctr"/>
                </a:tc>
              </a:tr>
              <a:tr h="151054">
                <a:tc>
                  <a:txBody>
                    <a:bodyPr/>
                    <a:lstStyle/>
                    <a:p>
                      <a:pPr indent="-107950" algn="ctr">
                        <a:lnSpc>
                          <a:spcPct val="115000"/>
                        </a:lnSpc>
                        <a:spcAft>
                          <a:spcPts val="0"/>
                        </a:spcAft>
                      </a:pPr>
                      <a:r>
                        <a:rPr lang="ru-RU" sz="1400">
                          <a:effectLst/>
                        </a:rPr>
                        <a:t>9</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30. МБОУ «Средняя общеобразовательная школа №1»</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93,2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92,5</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60,9</a:t>
                      </a:r>
                      <a:endParaRPr lang="ru-RU" sz="1400" dirty="0">
                        <a:effectLst/>
                        <a:latin typeface="Calibri"/>
                        <a:ea typeface="Times New Roman"/>
                        <a:cs typeface="Times New Roman"/>
                      </a:endParaRPr>
                    </a:p>
                  </a:txBody>
                  <a:tcPr marL="13931" marR="13931" marT="0" marB="0" anchor="ctr">
                    <a:solidFill>
                      <a:srgbClr val="FFFF00"/>
                    </a:solidFill>
                  </a:tcPr>
                </a:tc>
                <a:tc>
                  <a:txBody>
                    <a:bodyPr/>
                    <a:lstStyle/>
                    <a:p>
                      <a:pPr algn="ctr">
                        <a:lnSpc>
                          <a:spcPct val="115000"/>
                        </a:lnSpc>
                        <a:spcAft>
                          <a:spcPts val="0"/>
                        </a:spcAft>
                      </a:pPr>
                      <a:r>
                        <a:rPr lang="ru-RU" sz="1400">
                          <a:effectLst/>
                        </a:rPr>
                        <a:t>87</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85,6</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83,84</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42</a:t>
                      </a:r>
                      <a:endParaRPr lang="ru-RU" sz="1400">
                        <a:effectLst/>
                        <a:latin typeface="Calibri"/>
                        <a:ea typeface="Times New Roman"/>
                        <a:cs typeface="Times New Roman"/>
                      </a:endParaRPr>
                    </a:p>
                  </a:txBody>
                  <a:tcPr marL="13931" marR="13931" marT="0" marB="0" anchor="ctr"/>
                </a:tc>
              </a:tr>
              <a:tr h="151054">
                <a:tc>
                  <a:txBody>
                    <a:bodyPr/>
                    <a:lstStyle/>
                    <a:p>
                      <a:pPr indent="-107950" algn="ctr">
                        <a:lnSpc>
                          <a:spcPct val="115000"/>
                        </a:lnSpc>
                        <a:spcAft>
                          <a:spcPts val="0"/>
                        </a:spcAft>
                      </a:pPr>
                      <a:r>
                        <a:rPr lang="ru-RU" sz="1400">
                          <a:effectLst/>
                        </a:rPr>
                        <a:t>10</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34. МБОУ «Многопрофильная гимназия №12»</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93,1</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51</a:t>
                      </a:r>
                      <a:endParaRPr lang="ru-RU" sz="1400" dirty="0">
                        <a:effectLst/>
                        <a:latin typeface="Calibri"/>
                        <a:ea typeface="Times New Roman"/>
                        <a:cs typeface="Times New Roman"/>
                      </a:endParaRPr>
                    </a:p>
                  </a:txBody>
                  <a:tcPr marL="13931" marR="13931" marT="0" marB="0" anchor="ctr">
                    <a:solidFill>
                      <a:srgbClr val="FFFF00"/>
                    </a:solidFill>
                  </a:tcPr>
                </a:tc>
                <a:tc>
                  <a:txBody>
                    <a:bodyPr/>
                    <a:lstStyle/>
                    <a:p>
                      <a:pPr algn="ctr">
                        <a:lnSpc>
                          <a:spcPct val="115000"/>
                        </a:lnSpc>
                        <a:spcAft>
                          <a:spcPts val="0"/>
                        </a:spcAft>
                      </a:pPr>
                      <a:r>
                        <a:rPr lang="ru-RU" sz="1400">
                          <a:effectLst/>
                        </a:rPr>
                        <a:t>86,6</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84,4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81,82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44</a:t>
                      </a:r>
                      <a:endParaRPr lang="ru-RU" sz="1400">
                        <a:effectLst/>
                        <a:latin typeface="Calibri"/>
                        <a:ea typeface="Times New Roman"/>
                        <a:cs typeface="Times New Roman"/>
                      </a:endParaRPr>
                    </a:p>
                  </a:txBody>
                  <a:tcPr marL="13931" marR="13931" marT="0" marB="0" anchor="ctr"/>
                </a:tc>
              </a:tr>
              <a:tr h="302109">
                <a:tc>
                  <a:txBody>
                    <a:bodyPr/>
                    <a:lstStyle/>
                    <a:p>
                      <a:pPr indent="-107950" algn="ctr">
                        <a:lnSpc>
                          <a:spcPct val="115000"/>
                        </a:lnSpc>
                        <a:spcAft>
                          <a:spcPts val="0"/>
                        </a:spcAft>
                      </a:pPr>
                      <a:r>
                        <a:rPr lang="ru-RU" sz="1400">
                          <a:effectLst/>
                        </a:rPr>
                        <a:t>11</a:t>
                      </a:r>
                      <a:endParaRPr lang="ru-RU" sz="1400">
                        <a:effectLst/>
                        <a:latin typeface="Calibri"/>
                        <a:ea typeface="Times New Roman"/>
                        <a:cs typeface="Times New Roman"/>
                      </a:endParaRPr>
                    </a:p>
                  </a:txBody>
                  <a:tcPr marL="13931" marR="13931" marT="0" marB="0"/>
                </a:tc>
                <a:tc>
                  <a:txBody>
                    <a:bodyPr/>
                    <a:lstStyle/>
                    <a:p>
                      <a:pPr algn="l">
                        <a:lnSpc>
                          <a:spcPct val="115000"/>
                        </a:lnSpc>
                        <a:spcAft>
                          <a:spcPts val="0"/>
                        </a:spcAft>
                      </a:pPr>
                      <a:r>
                        <a:rPr lang="ru-RU" sz="1400" dirty="0">
                          <a:effectLst/>
                        </a:rPr>
                        <a:t>44. МБОУ «Средняя общеобразовательная школа с углубленным изучением немецкого языка №38»</a:t>
                      </a:r>
                      <a:endParaRPr lang="ru-RU" sz="1400" dirty="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92,3</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95</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40,9</a:t>
                      </a:r>
                      <a:endParaRPr lang="ru-RU" sz="1400" dirty="0">
                        <a:effectLst/>
                        <a:latin typeface="Calibri"/>
                        <a:ea typeface="Times New Roman"/>
                        <a:cs typeface="Times New Roman"/>
                      </a:endParaRPr>
                    </a:p>
                  </a:txBody>
                  <a:tcPr marL="13931" marR="13931" marT="0" marB="0" anchor="ctr">
                    <a:solidFill>
                      <a:srgbClr val="FFFF00"/>
                    </a:solidFill>
                  </a:tcPr>
                </a:tc>
                <a:tc>
                  <a:txBody>
                    <a:bodyPr/>
                    <a:lstStyle/>
                    <a:p>
                      <a:pPr algn="ctr">
                        <a:lnSpc>
                          <a:spcPct val="115000"/>
                        </a:lnSpc>
                        <a:spcAft>
                          <a:spcPts val="0"/>
                        </a:spcAft>
                      </a:pPr>
                      <a:r>
                        <a:rPr lang="ru-RU" sz="1400">
                          <a:effectLst/>
                        </a:rPr>
                        <a:t>90,2</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85,4</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a:effectLst/>
                        </a:rPr>
                        <a:t>80,76</a:t>
                      </a:r>
                      <a:endParaRPr lang="ru-RU" sz="1400">
                        <a:effectLst/>
                        <a:latin typeface="Calibri"/>
                        <a:ea typeface="Times New Roman"/>
                        <a:cs typeface="Times New Roman"/>
                      </a:endParaRPr>
                    </a:p>
                  </a:txBody>
                  <a:tcPr marL="13931" marR="13931" marT="0" marB="0" anchor="ctr"/>
                </a:tc>
                <a:tc>
                  <a:txBody>
                    <a:bodyPr/>
                    <a:lstStyle/>
                    <a:p>
                      <a:pPr algn="ctr">
                        <a:lnSpc>
                          <a:spcPct val="115000"/>
                        </a:lnSpc>
                        <a:spcAft>
                          <a:spcPts val="0"/>
                        </a:spcAft>
                      </a:pPr>
                      <a:r>
                        <a:rPr lang="ru-RU" sz="1400" dirty="0">
                          <a:effectLst/>
                        </a:rPr>
                        <a:t>45</a:t>
                      </a:r>
                      <a:endParaRPr lang="ru-RU" sz="1400" dirty="0">
                        <a:effectLst/>
                        <a:latin typeface="Calibri"/>
                        <a:ea typeface="Times New Roman"/>
                        <a:cs typeface="Times New Roman"/>
                      </a:endParaRPr>
                    </a:p>
                  </a:txBody>
                  <a:tcPr marL="13931" marR="13931" marT="0" marB="0" anchor="ctr"/>
                </a:tc>
              </a:tr>
            </a:tbl>
          </a:graphicData>
        </a:graphic>
      </p:graphicFrame>
      <p:sp>
        <p:nvSpPr>
          <p:cNvPr id="4" name="Rectangle 1"/>
          <p:cNvSpPr>
            <a:spLocks noChangeArrowheads="1"/>
          </p:cNvSpPr>
          <p:nvPr/>
        </p:nvSpPr>
        <p:spPr bwMode="auto">
          <a:xfrm>
            <a:off x="3562350" y="12144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ru-RU" sz="1400" b="0" i="1"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ru-RU" sz="10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17634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778098"/>
          </a:xfrm>
        </p:spPr>
        <p:txBody>
          <a:bodyPr>
            <a:normAutofit fontScale="90000"/>
          </a:bodyPr>
          <a:lstStyle/>
          <a:p>
            <a:r>
              <a:rPr lang="ru-RU" sz="2700" i="1" dirty="0" smtClean="0"/>
              <a:t/>
            </a:r>
            <a:br>
              <a:rPr lang="ru-RU" sz="2700" i="1" dirty="0" smtClean="0"/>
            </a:br>
            <a:r>
              <a:rPr lang="ru-RU" sz="2700" i="1" dirty="0"/>
              <a:t/>
            </a:r>
            <a:br>
              <a:rPr lang="ru-RU" sz="2700" i="1" dirty="0"/>
            </a:br>
            <a:r>
              <a:rPr lang="ru-RU" sz="2700" i="1" dirty="0" smtClean="0"/>
              <a:t/>
            </a:r>
            <a:br>
              <a:rPr lang="ru-RU" sz="2700" i="1" dirty="0" smtClean="0"/>
            </a:br>
            <a:r>
              <a:rPr lang="ru-RU" sz="2700" i="1" dirty="0" smtClean="0"/>
              <a:t>Таблица </a:t>
            </a:r>
            <a:r>
              <a:rPr lang="ru-RU" sz="2700" i="1" dirty="0"/>
              <a:t>4. УДО - Итоговый рейтинг по результатам НОКУ - «Город Чита»</a:t>
            </a:r>
            <a:r>
              <a:rPr lang="ru-RU" sz="2700" dirty="0"/>
              <a:t/>
            </a:r>
            <a:br>
              <a:rPr lang="ru-RU" sz="2700" dirty="0"/>
            </a:br>
            <a:r>
              <a:rPr lang="ru-RU" i="1" dirty="0"/>
              <a:t> </a:t>
            </a:r>
            <a:r>
              <a:rPr lang="ru-RU" dirty="0"/>
              <a:t/>
            </a:r>
            <a:br>
              <a:rPr lang="ru-RU" dirty="0"/>
            </a:b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3869585172"/>
              </p:ext>
            </p:extLst>
          </p:nvPr>
        </p:nvGraphicFramePr>
        <p:xfrm>
          <a:off x="623391" y="980732"/>
          <a:ext cx="11233251" cy="5489502"/>
        </p:xfrm>
        <a:graphic>
          <a:graphicData uri="http://schemas.openxmlformats.org/drawingml/2006/table">
            <a:tbl>
              <a:tblPr firstRow="1" firstCol="1" bandRow="1">
                <a:tableStyleId>{5C22544A-7EE6-4342-B048-85BDC9FD1C3A}</a:tableStyleId>
              </a:tblPr>
              <a:tblGrid>
                <a:gridCol w="900988"/>
                <a:gridCol w="5822022"/>
                <a:gridCol w="660655"/>
                <a:gridCol w="660655"/>
                <a:gridCol w="660655"/>
                <a:gridCol w="660655"/>
                <a:gridCol w="660655"/>
                <a:gridCol w="603483"/>
                <a:gridCol w="603483"/>
              </a:tblGrid>
              <a:tr h="270538">
                <a:tc>
                  <a:txBody>
                    <a:bodyPr/>
                    <a:lstStyle/>
                    <a:p>
                      <a:pPr algn="ctr">
                        <a:lnSpc>
                          <a:spcPct val="115000"/>
                        </a:lnSpc>
                        <a:spcAft>
                          <a:spcPts val="0"/>
                        </a:spcAft>
                      </a:pPr>
                      <a:r>
                        <a:rPr lang="ru-RU" sz="1100" dirty="0">
                          <a:effectLst/>
                        </a:rPr>
                        <a:t> </a:t>
                      </a:r>
                      <a:endParaRPr lang="ru-RU" sz="1100" dirty="0">
                        <a:effectLst/>
                        <a:latin typeface="Calibri"/>
                        <a:ea typeface="Times New Roman"/>
                        <a:cs typeface="Times New Roman"/>
                      </a:endParaRPr>
                    </a:p>
                  </a:txBody>
                  <a:tcPr marL="17780" marR="17780" marT="0" marB="0"/>
                </a:tc>
                <a:tc rowSpan="2">
                  <a:txBody>
                    <a:bodyPr/>
                    <a:lstStyle/>
                    <a:p>
                      <a:pPr algn="ctr">
                        <a:lnSpc>
                          <a:spcPct val="115000"/>
                        </a:lnSpc>
                        <a:spcAft>
                          <a:spcPts val="0"/>
                        </a:spcAft>
                      </a:pPr>
                      <a:r>
                        <a:rPr lang="ru-RU" sz="1100" dirty="0">
                          <a:effectLst/>
                        </a:rPr>
                        <a:t>Наименование учреждения</a:t>
                      </a:r>
                      <a:endParaRPr lang="ru-RU" sz="1100" dirty="0">
                        <a:effectLst/>
                        <a:latin typeface="Calibri"/>
                        <a:ea typeface="Times New Roman"/>
                        <a:cs typeface="Times New Roman"/>
                      </a:endParaRPr>
                    </a:p>
                  </a:txBody>
                  <a:tcPr marL="17780" marR="17780" marT="0" marB="0" anchor="ctr"/>
                </a:tc>
                <a:tc gridSpan="5">
                  <a:txBody>
                    <a:bodyPr/>
                    <a:lstStyle/>
                    <a:p>
                      <a:pPr algn="ctr">
                        <a:lnSpc>
                          <a:spcPct val="95000"/>
                        </a:lnSpc>
                        <a:spcAft>
                          <a:spcPts val="0"/>
                        </a:spcAft>
                      </a:pPr>
                      <a:r>
                        <a:rPr lang="ru-RU" sz="1100">
                          <a:effectLst/>
                        </a:rPr>
                        <a:t>Критерии</a:t>
                      </a:r>
                      <a:endParaRPr lang="ru-RU" sz="1100">
                        <a:effectLst/>
                        <a:latin typeface="Calibri"/>
                        <a:ea typeface="Times New Roman"/>
                        <a:cs typeface="Times New Roman"/>
                      </a:endParaRPr>
                    </a:p>
                  </a:txBody>
                  <a:tcPr marL="17780" marR="177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algn="ctr">
                        <a:lnSpc>
                          <a:spcPct val="95000"/>
                        </a:lnSpc>
                        <a:spcAft>
                          <a:spcPts val="0"/>
                        </a:spcAft>
                      </a:pPr>
                      <a:r>
                        <a:rPr lang="ru-RU" sz="1100">
                          <a:effectLst/>
                        </a:rPr>
                        <a:t>Итоговый показатель</a:t>
                      </a:r>
                      <a:endParaRPr lang="ru-RU" sz="1100">
                        <a:effectLst/>
                        <a:latin typeface="Calibri"/>
                        <a:ea typeface="Times New Roman"/>
                        <a:cs typeface="Times New Roman"/>
                      </a:endParaRPr>
                    </a:p>
                  </a:txBody>
                  <a:tcPr marL="17780" marR="17780" marT="0" marB="0" vert="vert270" anchor="ctr"/>
                </a:tc>
                <a:tc rowSpan="2">
                  <a:txBody>
                    <a:bodyPr/>
                    <a:lstStyle/>
                    <a:p>
                      <a:pPr algn="ctr">
                        <a:lnSpc>
                          <a:spcPct val="95000"/>
                        </a:lnSpc>
                        <a:spcAft>
                          <a:spcPts val="0"/>
                        </a:spcAft>
                      </a:pPr>
                      <a:r>
                        <a:rPr lang="ru-RU" sz="1100">
                          <a:effectLst/>
                        </a:rPr>
                        <a:t>Рейтинг</a:t>
                      </a:r>
                      <a:endParaRPr lang="ru-RU" sz="1100">
                        <a:effectLst/>
                        <a:latin typeface="Calibri"/>
                        <a:ea typeface="Times New Roman"/>
                        <a:cs typeface="Times New Roman"/>
                      </a:endParaRPr>
                    </a:p>
                  </a:txBody>
                  <a:tcPr marL="17780" marR="17780" marT="0" marB="0" vert="vert270" anchor="ctr"/>
                </a:tc>
              </a:tr>
              <a:tr h="2424682">
                <a:tc>
                  <a:txBody>
                    <a:bodyPr/>
                    <a:lstStyle/>
                    <a:p>
                      <a:pPr>
                        <a:lnSpc>
                          <a:spcPct val="115000"/>
                        </a:lnSpc>
                        <a:spcAft>
                          <a:spcPts val="0"/>
                        </a:spcAft>
                      </a:pPr>
                      <a:r>
                        <a:rPr lang="ru-RU" sz="1100">
                          <a:effectLst/>
                        </a:rPr>
                        <a:t> </a:t>
                      </a:r>
                      <a:endParaRPr lang="ru-RU" sz="1100">
                        <a:effectLst/>
                        <a:latin typeface="Calibri"/>
                        <a:ea typeface="Times New Roman"/>
                        <a:cs typeface="Times New Roman"/>
                      </a:endParaRPr>
                    </a:p>
                  </a:txBody>
                  <a:tcPr marL="17780" marR="17780" marT="0" marB="0"/>
                </a:tc>
                <a:tc vMerge="1">
                  <a:txBody>
                    <a:bodyPr/>
                    <a:lstStyle/>
                    <a:p>
                      <a:endParaRPr lang="ru-RU"/>
                    </a:p>
                  </a:txBody>
                  <a:tcPr/>
                </a:tc>
                <a:tc>
                  <a:txBody>
                    <a:bodyPr/>
                    <a:lstStyle/>
                    <a:p>
                      <a:pPr marL="17780" marR="17780" algn="ctr">
                        <a:lnSpc>
                          <a:spcPct val="95000"/>
                        </a:lnSpc>
                        <a:spcAft>
                          <a:spcPts val="0"/>
                        </a:spcAft>
                      </a:pPr>
                      <a:r>
                        <a:rPr lang="ru-RU" sz="1100">
                          <a:effectLst/>
                        </a:rPr>
                        <a:t>1. Открытость и доступность информации</a:t>
                      </a:r>
                      <a:endParaRPr lang="ru-RU" sz="1100">
                        <a:effectLst/>
                        <a:latin typeface="Calibri"/>
                        <a:ea typeface="Times New Roman"/>
                        <a:cs typeface="Times New Roman"/>
                      </a:endParaRPr>
                    </a:p>
                  </a:txBody>
                  <a:tcPr marL="17780" marR="17780" marT="0" marB="0" vert="vert270" anchor="ctr"/>
                </a:tc>
                <a:tc>
                  <a:txBody>
                    <a:bodyPr/>
                    <a:lstStyle/>
                    <a:p>
                      <a:pPr marL="17780" marR="17780" algn="ctr">
                        <a:lnSpc>
                          <a:spcPct val="95000"/>
                        </a:lnSpc>
                        <a:spcAft>
                          <a:spcPts val="0"/>
                        </a:spcAft>
                      </a:pPr>
                      <a:r>
                        <a:rPr lang="ru-RU" sz="1100">
                          <a:effectLst/>
                        </a:rPr>
                        <a:t>2. Комфортность условий доставления услуг</a:t>
                      </a:r>
                      <a:endParaRPr lang="ru-RU" sz="1100">
                        <a:effectLst/>
                        <a:latin typeface="Calibri"/>
                        <a:ea typeface="Times New Roman"/>
                        <a:cs typeface="Times New Roman"/>
                      </a:endParaRPr>
                    </a:p>
                  </a:txBody>
                  <a:tcPr marL="17780" marR="17780" marT="0" marB="0" vert="vert270" anchor="ctr"/>
                </a:tc>
                <a:tc>
                  <a:txBody>
                    <a:bodyPr/>
                    <a:lstStyle/>
                    <a:p>
                      <a:pPr marL="17780" marR="17780" algn="ctr">
                        <a:lnSpc>
                          <a:spcPct val="95000"/>
                        </a:lnSpc>
                        <a:spcAft>
                          <a:spcPts val="0"/>
                        </a:spcAft>
                      </a:pPr>
                      <a:r>
                        <a:rPr lang="ru-RU" sz="1100">
                          <a:effectLst/>
                        </a:rPr>
                        <a:t>3. Доступность услуг для инвалидов</a:t>
                      </a:r>
                      <a:endParaRPr lang="ru-RU" sz="1100">
                        <a:effectLst/>
                        <a:latin typeface="Calibri"/>
                        <a:ea typeface="Times New Roman"/>
                        <a:cs typeface="Times New Roman"/>
                      </a:endParaRPr>
                    </a:p>
                  </a:txBody>
                  <a:tcPr marL="17780" marR="17780" marT="0" marB="0" vert="vert270" anchor="ctr"/>
                </a:tc>
                <a:tc>
                  <a:txBody>
                    <a:bodyPr/>
                    <a:lstStyle/>
                    <a:p>
                      <a:pPr marL="17780" marR="17780" algn="ctr">
                        <a:lnSpc>
                          <a:spcPct val="95000"/>
                        </a:lnSpc>
                        <a:spcAft>
                          <a:spcPts val="0"/>
                        </a:spcAft>
                      </a:pPr>
                      <a:r>
                        <a:rPr lang="ru-RU" sz="1100">
                          <a:effectLst/>
                        </a:rPr>
                        <a:t>4. Доброжелательность, вежливость работников</a:t>
                      </a:r>
                      <a:endParaRPr lang="ru-RU" sz="1100">
                        <a:effectLst/>
                        <a:latin typeface="Calibri"/>
                        <a:ea typeface="Times New Roman"/>
                        <a:cs typeface="Times New Roman"/>
                      </a:endParaRPr>
                    </a:p>
                  </a:txBody>
                  <a:tcPr marL="17780" marR="17780" marT="0" marB="0" vert="vert270" anchor="ctr"/>
                </a:tc>
                <a:tc>
                  <a:txBody>
                    <a:bodyPr/>
                    <a:lstStyle/>
                    <a:p>
                      <a:pPr marL="17780" marR="17780" algn="ctr">
                        <a:lnSpc>
                          <a:spcPct val="95000"/>
                        </a:lnSpc>
                        <a:spcAft>
                          <a:spcPts val="0"/>
                        </a:spcAft>
                      </a:pPr>
                      <a:r>
                        <a:rPr lang="ru-RU" sz="1100">
                          <a:effectLst/>
                        </a:rPr>
                        <a:t>5. Удовлетворенность условиями оказания услуг</a:t>
                      </a:r>
                      <a:endParaRPr lang="ru-RU" sz="1100">
                        <a:effectLst/>
                        <a:latin typeface="Calibri"/>
                        <a:ea typeface="Times New Roman"/>
                        <a:cs typeface="Times New Roman"/>
                      </a:endParaRPr>
                    </a:p>
                  </a:txBody>
                  <a:tcPr marL="17780" marR="17780" marT="0" marB="0" vert="vert270" anchor="ctr"/>
                </a:tc>
                <a:tc vMerge="1">
                  <a:txBody>
                    <a:bodyPr/>
                    <a:lstStyle/>
                    <a:p>
                      <a:endParaRPr lang="ru-RU"/>
                    </a:p>
                  </a:txBody>
                  <a:tcPr/>
                </a:tc>
                <a:tc vMerge="1">
                  <a:txBody>
                    <a:bodyPr/>
                    <a:lstStyle/>
                    <a:p>
                      <a:endParaRPr lang="ru-RU"/>
                    </a:p>
                  </a:txBody>
                  <a:tcPr/>
                </a:tc>
              </a:tr>
              <a:tr h="270538">
                <a:tc>
                  <a:txBody>
                    <a:bodyPr/>
                    <a:lstStyle/>
                    <a:p>
                      <a:pPr algn="ctr">
                        <a:lnSpc>
                          <a:spcPct val="115000"/>
                        </a:lnSpc>
                        <a:spcAft>
                          <a:spcPts val="0"/>
                        </a:spcAft>
                      </a:pPr>
                      <a:r>
                        <a:rPr lang="ru-RU" sz="1100">
                          <a:effectLst/>
                        </a:rPr>
                        <a:t> </a:t>
                      </a:r>
                      <a:endParaRPr lang="ru-RU" sz="1100">
                        <a:effectLst/>
                        <a:latin typeface="Calibri"/>
                        <a:ea typeface="Times New Roman"/>
                        <a:cs typeface="Times New Roman"/>
                      </a:endParaRPr>
                    </a:p>
                  </a:txBody>
                  <a:tcPr marL="17780" marR="17780" marT="0" marB="0"/>
                </a:tc>
                <a:tc>
                  <a:txBody>
                    <a:bodyPr/>
                    <a:lstStyle/>
                    <a:p>
                      <a:pPr algn="ctr">
                        <a:lnSpc>
                          <a:spcPct val="115000"/>
                        </a:lnSpc>
                        <a:spcAft>
                          <a:spcPts val="0"/>
                        </a:spcAft>
                      </a:pPr>
                      <a:r>
                        <a:rPr lang="ru-RU" sz="1100" dirty="0">
                          <a:effectLst/>
                        </a:rPr>
                        <a:t>Средний балл</a:t>
                      </a:r>
                      <a:endParaRPr lang="ru-RU" sz="11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100">
                          <a:effectLst/>
                        </a:rPr>
                        <a:t>94,47</a:t>
                      </a:r>
                      <a:endParaRPr lang="ru-RU" sz="11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100">
                          <a:effectLst/>
                        </a:rPr>
                        <a:t>94,9</a:t>
                      </a:r>
                      <a:endParaRPr lang="ru-RU" sz="11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100">
                          <a:effectLst/>
                        </a:rPr>
                        <a:t>71,52</a:t>
                      </a:r>
                      <a:endParaRPr lang="ru-RU" sz="11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100">
                          <a:effectLst/>
                        </a:rPr>
                        <a:t>95,4</a:t>
                      </a:r>
                      <a:endParaRPr lang="ru-RU" sz="11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100">
                          <a:effectLst/>
                        </a:rPr>
                        <a:t>94,38</a:t>
                      </a:r>
                      <a:endParaRPr lang="ru-RU" sz="11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100">
                          <a:effectLst/>
                        </a:rPr>
                        <a:t>90,14</a:t>
                      </a:r>
                      <a:endParaRPr lang="ru-RU" sz="11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100">
                          <a:effectLst/>
                        </a:rPr>
                        <a:t>-</a:t>
                      </a:r>
                      <a:endParaRPr lang="ru-RU" sz="1100">
                        <a:effectLst/>
                        <a:latin typeface="Calibri"/>
                        <a:ea typeface="Times New Roman"/>
                        <a:cs typeface="Times New Roman"/>
                      </a:endParaRPr>
                    </a:p>
                  </a:txBody>
                  <a:tcPr marL="17780" marR="17780" marT="0" marB="0" anchor="ctr"/>
                </a:tc>
              </a:tr>
              <a:tr h="270538">
                <a:tc>
                  <a:txBody>
                    <a:bodyPr/>
                    <a:lstStyle/>
                    <a:p>
                      <a:pPr algn="ctr">
                        <a:lnSpc>
                          <a:spcPct val="115000"/>
                        </a:lnSpc>
                        <a:spcAft>
                          <a:spcPts val="0"/>
                        </a:spcAft>
                      </a:pPr>
                      <a:r>
                        <a:rPr lang="ru-RU" sz="1600" dirty="0">
                          <a:effectLst/>
                        </a:rPr>
                        <a:t>1</a:t>
                      </a:r>
                      <a:endParaRPr lang="ru-RU" sz="1600" dirty="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36. МБУ ДО «Детско-юношеский центр»</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95,5</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98</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86,8</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100</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98,5</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95,76</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7</a:t>
                      </a:r>
                      <a:endParaRPr lang="ru-RU" sz="1600">
                        <a:effectLst/>
                        <a:latin typeface="Calibri"/>
                        <a:ea typeface="Times New Roman"/>
                        <a:cs typeface="Times New Roman"/>
                      </a:endParaRPr>
                    </a:p>
                  </a:txBody>
                  <a:tcPr marL="17780" marR="17780" marT="0" marB="0" anchor="ctr"/>
                </a:tc>
              </a:tr>
              <a:tr h="270538">
                <a:tc>
                  <a:txBody>
                    <a:bodyPr/>
                    <a:lstStyle/>
                    <a:p>
                      <a:pPr algn="ctr">
                        <a:lnSpc>
                          <a:spcPct val="115000"/>
                        </a:lnSpc>
                        <a:spcAft>
                          <a:spcPts val="0"/>
                        </a:spcAft>
                      </a:pPr>
                      <a:r>
                        <a:rPr lang="ru-RU" sz="1600">
                          <a:effectLst/>
                        </a:rPr>
                        <a:t>2</a:t>
                      </a:r>
                      <a:endParaRPr lang="ru-RU" sz="160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37. МБУ ДО «Детско-юношеский спортивно-технический центр»</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93,5</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97,5</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63,6</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97,4</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96,7</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89,74</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24</a:t>
                      </a:r>
                      <a:endParaRPr lang="ru-RU" sz="1600">
                        <a:effectLst/>
                        <a:latin typeface="Calibri"/>
                        <a:ea typeface="Times New Roman"/>
                        <a:cs typeface="Times New Roman"/>
                      </a:endParaRPr>
                    </a:p>
                  </a:txBody>
                  <a:tcPr marL="17780" marR="17780" marT="0" marB="0" anchor="ctr"/>
                </a:tc>
              </a:tr>
              <a:tr h="270538">
                <a:tc>
                  <a:txBody>
                    <a:bodyPr/>
                    <a:lstStyle/>
                    <a:p>
                      <a:pPr algn="ctr">
                        <a:lnSpc>
                          <a:spcPct val="115000"/>
                        </a:lnSpc>
                        <a:spcAft>
                          <a:spcPts val="0"/>
                        </a:spcAft>
                      </a:pPr>
                      <a:r>
                        <a:rPr lang="ru-RU" sz="1600">
                          <a:effectLst/>
                        </a:rPr>
                        <a:t>3</a:t>
                      </a:r>
                      <a:endParaRPr lang="ru-RU" sz="160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38. МБУ ДО «Станция юных техников №2»</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88</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99</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54</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100</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99,7</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88,14</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30</a:t>
                      </a:r>
                      <a:endParaRPr lang="ru-RU" sz="1600">
                        <a:effectLst/>
                        <a:latin typeface="Calibri"/>
                        <a:ea typeface="Times New Roman"/>
                        <a:cs typeface="Times New Roman"/>
                      </a:endParaRPr>
                    </a:p>
                  </a:txBody>
                  <a:tcPr marL="17780" marR="17780" marT="0" marB="0" anchor="ctr"/>
                </a:tc>
              </a:tr>
              <a:tr h="270538">
                <a:tc>
                  <a:txBody>
                    <a:bodyPr/>
                    <a:lstStyle/>
                    <a:p>
                      <a:pPr algn="ctr">
                        <a:lnSpc>
                          <a:spcPct val="115000"/>
                        </a:lnSpc>
                        <a:spcAft>
                          <a:spcPts val="0"/>
                        </a:spcAft>
                      </a:pPr>
                      <a:r>
                        <a:rPr lang="ru-RU" sz="1600">
                          <a:effectLst/>
                        </a:rPr>
                        <a:t>4</a:t>
                      </a:r>
                      <a:endParaRPr lang="ru-RU" sz="160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43. МБУ ДПО «Городской научно-методический центр»</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94,3</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96</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49,8</a:t>
                      </a:r>
                      <a:endParaRPr lang="ru-RU" sz="1600" dirty="0">
                        <a:effectLst/>
                        <a:latin typeface="Calibri"/>
                        <a:ea typeface="Times New Roman"/>
                        <a:cs typeface="Times New Roman"/>
                      </a:endParaRPr>
                    </a:p>
                  </a:txBody>
                  <a:tcPr marL="17780" marR="17780" marT="0" marB="0" anchor="ctr">
                    <a:solidFill>
                      <a:srgbClr val="FFFF00"/>
                    </a:solidFill>
                  </a:tcPr>
                </a:tc>
                <a:tc>
                  <a:txBody>
                    <a:bodyPr/>
                    <a:lstStyle/>
                    <a:p>
                      <a:pPr algn="ctr">
                        <a:lnSpc>
                          <a:spcPct val="115000"/>
                        </a:lnSpc>
                        <a:spcAft>
                          <a:spcPts val="0"/>
                        </a:spcAft>
                      </a:pPr>
                      <a:r>
                        <a:rPr lang="ru-RU" sz="1600">
                          <a:effectLst/>
                        </a:rPr>
                        <a:t>97,6</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95</a:t>
                      </a:r>
                      <a:endParaRPr lang="ru-RU" sz="1600" dirty="0">
                        <a:effectLst/>
                        <a:latin typeface="Calibri"/>
                        <a:ea typeface="Times New Roman"/>
                        <a:cs typeface="Times New Roman"/>
                      </a:endParaRPr>
                    </a:p>
                  </a:txBody>
                  <a:tcPr marL="17780" marR="17780" marT="0" marB="0" anchor="ctr">
                    <a:solidFill>
                      <a:srgbClr val="92D050"/>
                    </a:solidFill>
                  </a:tcPr>
                </a:tc>
                <a:tc>
                  <a:txBody>
                    <a:bodyPr/>
                    <a:lstStyle/>
                    <a:p>
                      <a:pPr algn="ctr">
                        <a:lnSpc>
                          <a:spcPct val="115000"/>
                        </a:lnSpc>
                        <a:spcAft>
                          <a:spcPts val="0"/>
                        </a:spcAft>
                      </a:pPr>
                      <a:r>
                        <a:rPr lang="ru-RU" sz="1600">
                          <a:effectLst/>
                        </a:rPr>
                        <a:t>86,54</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34</a:t>
                      </a:r>
                      <a:endParaRPr lang="ru-RU" sz="1600">
                        <a:effectLst/>
                        <a:latin typeface="Calibri"/>
                        <a:ea typeface="Times New Roman"/>
                        <a:cs typeface="Times New Roman"/>
                      </a:endParaRPr>
                    </a:p>
                  </a:txBody>
                  <a:tcPr marL="17780" marR="17780" marT="0" marB="0" anchor="ctr"/>
                </a:tc>
              </a:tr>
              <a:tr h="270538">
                <a:tc>
                  <a:txBody>
                    <a:bodyPr/>
                    <a:lstStyle/>
                    <a:p>
                      <a:pPr algn="ctr">
                        <a:lnSpc>
                          <a:spcPct val="115000"/>
                        </a:lnSpc>
                        <a:spcAft>
                          <a:spcPts val="0"/>
                        </a:spcAft>
                      </a:pPr>
                      <a:r>
                        <a:rPr lang="ru-RU" sz="1600">
                          <a:effectLst/>
                        </a:rPr>
                        <a:t>5</a:t>
                      </a:r>
                      <a:endParaRPr lang="ru-RU" sz="160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42. МБУ ДО «Дом детского творчества № 2»</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97,2</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85,5</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48,9</a:t>
                      </a:r>
                      <a:endParaRPr lang="ru-RU" sz="1600" dirty="0">
                        <a:effectLst/>
                        <a:latin typeface="Calibri"/>
                        <a:ea typeface="Times New Roman"/>
                        <a:cs typeface="Times New Roman"/>
                      </a:endParaRPr>
                    </a:p>
                  </a:txBody>
                  <a:tcPr marL="17780" marR="17780" marT="0" marB="0" anchor="ctr">
                    <a:solidFill>
                      <a:srgbClr val="FFFF00"/>
                    </a:solidFill>
                  </a:tcPr>
                </a:tc>
                <a:tc>
                  <a:txBody>
                    <a:bodyPr/>
                    <a:lstStyle/>
                    <a:p>
                      <a:pPr algn="ctr">
                        <a:lnSpc>
                          <a:spcPct val="115000"/>
                        </a:lnSpc>
                        <a:spcAft>
                          <a:spcPts val="0"/>
                        </a:spcAft>
                      </a:pPr>
                      <a:r>
                        <a:rPr lang="ru-RU" sz="1600">
                          <a:effectLst/>
                        </a:rPr>
                        <a:t>99</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98,3</a:t>
                      </a:r>
                      <a:endParaRPr lang="ru-RU" sz="1600" dirty="0">
                        <a:effectLst/>
                        <a:latin typeface="Calibri"/>
                        <a:ea typeface="Times New Roman"/>
                        <a:cs typeface="Times New Roman"/>
                      </a:endParaRPr>
                    </a:p>
                  </a:txBody>
                  <a:tcPr marL="17780" marR="17780" marT="0" marB="0" anchor="ctr">
                    <a:solidFill>
                      <a:srgbClr val="92D050"/>
                    </a:solidFill>
                  </a:tcPr>
                </a:tc>
                <a:tc>
                  <a:txBody>
                    <a:bodyPr/>
                    <a:lstStyle/>
                    <a:p>
                      <a:pPr algn="ctr">
                        <a:lnSpc>
                          <a:spcPct val="115000"/>
                        </a:lnSpc>
                        <a:spcAft>
                          <a:spcPts val="0"/>
                        </a:spcAft>
                      </a:pPr>
                      <a:r>
                        <a:rPr lang="ru-RU" sz="1600">
                          <a:effectLst/>
                        </a:rPr>
                        <a:t>85,78</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35</a:t>
                      </a:r>
                      <a:endParaRPr lang="ru-RU" sz="1600">
                        <a:effectLst/>
                        <a:latin typeface="Calibri"/>
                        <a:ea typeface="Times New Roman"/>
                        <a:cs typeface="Times New Roman"/>
                      </a:endParaRPr>
                    </a:p>
                  </a:txBody>
                  <a:tcPr marL="17780" marR="17780" marT="0" marB="0" anchor="ctr"/>
                </a:tc>
              </a:tr>
              <a:tr h="270538">
                <a:tc>
                  <a:txBody>
                    <a:bodyPr/>
                    <a:lstStyle/>
                    <a:p>
                      <a:pPr algn="ctr">
                        <a:lnSpc>
                          <a:spcPct val="115000"/>
                        </a:lnSpc>
                        <a:spcAft>
                          <a:spcPts val="0"/>
                        </a:spcAft>
                      </a:pPr>
                      <a:r>
                        <a:rPr lang="ru-RU" sz="1600">
                          <a:effectLst/>
                        </a:rPr>
                        <a:t>6</a:t>
                      </a:r>
                      <a:endParaRPr lang="ru-RU" sz="160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41. МБУ ДО «Дом детского творчества № 1»</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89</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96,5</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42,4</a:t>
                      </a:r>
                      <a:endParaRPr lang="ru-RU" sz="1600" dirty="0">
                        <a:effectLst/>
                        <a:latin typeface="Calibri"/>
                        <a:ea typeface="Times New Roman"/>
                        <a:cs typeface="Times New Roman"/>
                      </a:endParaRPr>
                    </a:p>
                  </a:txBody>
                  <a:tcPr marL="17780" marR="17780" marT="0" marB="0" anchor="ctr">
                    <a:solidFill>
                      <a:srgbClr val="FFFF00"/>
                    </a:solidFill>
                  </a:tcPr>
                </a:tc>
                <a:tc>
                  <a:txBody>
                    <a:bodyPr/>
                    <a:lstStyle/>
                    <a:p>
                      <a:pPr algn="ctr">
                        <a:lnSpc>
                          <a:spcPct val="115000"/>
                        </a:lnSpc>
                        <a:spcAft>
                          <a:spcPts val="0"/>
                        </a:spcAft>
                      </a:pPr>
                      <a:r>
                        <a:rPr lang="ru-RU" sz="1600">
                          <a:effectLst/>
                        </a:rPr>
                        <a:t>99,4</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98,6</a:t>
                      </a:r>
                      <a:endParaRPr lang="ru-RU" sz="1600" dirty="0">
                        <a:effectLst/>
                        <a:latin typeface="Calibri"/>
                        <a:ea typeface="Times New Roman"/>
                        <a:cs typeface="Times New Roman"/>
                      </a:endParaRPr>
                    </a:p>
                  </a:txBody>
                  <a:tcPr marL="17780" marR="17780" marT="0" marB="0" anchor="ctr">
                    <a:solidFill>
                      <a:srgbClr val="92D050"/>
                    </a:solidFill>
                  </a:tcPr>
                </a:tc>
                <a:tc>
                  <a:txBody>
                    <a:bodyPr/>
                    <a:lstStyle/>
                    <a:p>
                      <a:pPr algn="ctr">
                        <a:lnSpc>
                          <a:spcPct val="115000"/>
                        </a:lnSpc>
                        <a:spcAft>
                          <a:spcPts val="0"/>
                        </a:spcAft>
                      </a:pPr>
                      <a:r>
                        <a:rPr lang="ru-RU" sz="1600">
                          <a:effectLst/>
                        </a:rPr>
                        <a:t>85,18</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36</a:t>
                      </a:r>
                      <a:endParaRPr lang="ru-RU" sz="1600">
                        <a:effectLst/>
                        <a:latin typeface="Calibri"/>
                        <a:ea typeface="Times New Roman"/>
                        <a:cs typeface="Times New Roman"/>
                      </a:endParaRPr>
                    </a:p>
                  </a:txBody>
                  <a:tcPr marL="17780" marR="17780" marT="0" marB="0" anchor="ctr"/>
                </a:tc>
              </a:tr>
              <a:tr h="541076">
                <a:tc>
                  <a:txBody>
                    <a:bodyPr/>
                    <a:lstStyle/>
                    <a:p>
                      <a:pPr algn="ctr">
                        <a:lnSpc>
                          <a:spcPct val="115000"/>
                        </a:lnSpc>
                        <a:spcAft>
                          <a:spcPts val="0"/>
                        </a:spcAft>
                      </a:pPr>
                      <a:r>
                        <a:rPr lang="ru-RU" sz="1600">
                          <a:effectLst/>
                        </a:rPr>
                        <a:t>7</a:t>
                      </a:r>
                      <a:endParaRPr lang="ru-RU" sz="160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39. МБУ ДО «Детский оздоровительно-образовательный центр детско-юношеского туризма и краеведения»</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85,8</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97,5</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43,9</a:t>
                      </a:r>
                      <a:endParaRPr lang="ru-RU" sz="1600" dirty="0">
                        <a:effectLst/>
                        <a:latin typeface="Calibri"/>
                        <a:ea typeface="Times New Roman"/>
                        <a:cs typeface="Times New Roman"/>
                      </a:endParaRPr>
                    </a:p>
                  </a:txBody>
                  <a:tcPr marL="17780" marR="17780" marT="0" marB="0" anchor="ctr">
                    <a:solidFill>
                      <a:srgbClr val="FFFF00"/>
                    </a:solidFill>
                  </a:tcPr>
                </a:tc>
                <a:tc>
                  <a:txBody>
                    <a:bodyPr/>
                    <a:lstStyle/>
                    <a:p>
                      <a:pPr algn="ctr">
                        <a:lnSpc>
                          <a:spcPct val="115000"/>
                        </a:lnSpc>
                        <a:spcAft>
                          <a:spcPts val="0"/>
                        </a:spcAft>
                      </a:pPr>
                      <a:r>
                        <a:rPr lang="ru-RU" sz="1600" dirty="0">
                          <a:effectLst/>
                        </a:rPr>
                        <a:t>98</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97,8</a:t>
                      </a:r>
                      <a:endParaRPr lang="ru-RU" sz="1600" dirty="0">
                        <a:effectLst/>
                        <a:latin typeface="Calibri"/>
                        <a:ea typeface="Times New Roman"/>
                        <a:cs typeface="Times New Roman"/>
                      </a:endParaRPr>
                    </a:p>
                  </a:txBody>
                  <a:tcPr marL="17780" marR="17780" marT="0" marB="0" anchor="ctr">
                    <a:solidFill>
                      <a:srgbClr val="92D050"/>
                    </a:solidFill>
                  </a:tcPr>
                </a:tc>
                <a:tc>
                  <a:txBody>
                    <a:bodyPr/>
                    <a:lstStyle/>
                    <a:p>
                      <a:pPr algn="ctr">
                        <a:lnSpc>
                          <a:spcPct val="115000"/>
                        </a:lnSpc>
                        <a:spcAft>
                          <a:spcPts val="0"/>
                        </a:spcAft>
                      </a:pPr>
                      <a:r>
                        <a:rPr lang="ru-RU" sz="1600">
                          <a:effectLst/>
                        </a:rPr>
                        <a:t>84,6</a:t>
                      </a:r>
                      <a:endParaRPr lang="ru-RU" sz="160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a:effectLst/>
                        </a:rPr>
                        <a:t>38</a:t>
                      </a:r>
                      <a:endParaRPr lang="ru-RU" sz="1600">
                        <a:effectLst/>
                        <a:latin typeface="Calibri"/>
                        <a:ea typeface="Times New Roman"/>
                        <a:cs typeface="Times New Roman"/>
                      </a:endParaRPr>
                    </a:p>
                  </a:txBody>
                  <a:tcPr marL="17780" marR="17780" marT="0" marB="0" anchor="ctr"/>
                </a:tc>
              </a:tr>
              <a:tr h="270538">
                <a:tc>
                  <a:txBody>
                    <a:bodyPr/>
                    <a:lstStyle/>
                    <a:p>
                      <a:pPr algn="ctr">
                        <a:lnSpc>
                          <a:spcPct val="115000"/>
                        </a:lnSpc>
                        <a:spcAft>
                          <a:spcPts val="0"/>
                        </a:spcAft>
                      </a:pPr>
                      <a:r>
                        <a:rPr lang="ru-RU" sz="1600">
                          <a:effectLst/>
                        </a:rPr>
                        <a:t>8</a:t>
                      </a:r>
                      <a:endParaRPr lang="ru-RU" sz="1600">
                        <a:effectLst/>
                        <a:latin typeface="Calibri"/>
                        <a:ea typeface="Times New Roman"/>
                        <a:cs typeface="Times New Roman"/>
                      </a:endParaRPr>
                    </a:p>
                  </a:txBody>
                  <a:tcPr marL="17780" marR="17780" marT="0" marB="0"/>
                </a:tc>
                <a:tc>
                  <a:txBody>
                    <a:bodyPr/>
                    <a:lstStyle/>
                    <a:p>
                      <a:pPr algn="just">
                        <a:lnSpc>
                          <a:spcPct val="115000"/>
                        </a:lnSpc>
                        <a:spcAft>
                          <a:spcPts val="0"/>
                        </a:spcAft>
                      </a:pPr>
                      <a:r>
                        <a:rPr lang="ru-RU" sz="1600" dirty="0">
                          <a:effectLst/>
                        </a:rPr>
                        <a:t>40. МБУ ДО «Дворец детского (юношеского) творчества»</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76,3</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97,5</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49,6</a:t>
                      </a:r>
                      <a:endParaRPr lang="ru-RU" sz="1600" dirty="0">
                        <a:effectLst/>
                        <a:latin typeface="Calibri"/>
                        <a:ea typeface="Times New Roman"/>
                        <a:cs typeface="Times New Roman"/>
                      </a:endParaRPr>
                    </a:p>
                  </a:txBody>
                  <a:tcPr marL="17780" marR="17780" marT="0" marB="0" anchor="ctr">
                    <a:solidFill>
                      <a:srgbClr val="FFFF00"/>
                    </a:solidFill>
                  </a:tcPr>
                </a:tc>
                <a:tc>
                  <a:txBody>
                    <a:bodyPr/>
                    <a:lstStyle/>
                    <a:p>
                      <a:pPr algn="ctr">
                        <a:lnSpc>
                          <a:spcPct val="115000"/>
                        </a:lnSpc>
                        <a:spcAft>
                          <a:spcPts val="0"/>
                        </a:spcAft>
                      </a:pPr>
                      <a:r>
                        <a:rPr lang="ru-RU" sz="1600" dirty="0">
                          <a:effectLst/>
                        </a:rPr>
                        <a:t>98,8</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98,2</a:t>
                      </a:r>
                      <a:endParaRPr lang="ru-RU" sz="1600" dirty="0">
                        <a:effectLst/>
                        <a:latin typeface="Calibri"/>
                        <a:ea typeface="Times New Roman"/>
                        <a:cs typeface="Times New Roman"/>
                      </a:endParaRPr>
                    </a:p>
                  </a:txBody>
                  <a:tcPr marL="17780" marR="17780" marT="0" marB="0" anchor="ctr">
                    <a:solidFill>
                      <a:srgbClr val="92D050"/>
                    </a:solidFill>
                  </a:tcPr>
                </a:tc>
                <a:tc>
                  <a:txBody>
                    <a:bodyPr/>
                    <a:lstStyle/>
                    <a:p>
                      <a:pPr algn="ctr">
                        <a:lnSpc>
                          <a:spcPct val="115000"/>
                        </a:lnSpc>
                        <a:spcAft>
                          <a:spcPts val="0"/>
                        </a:spcAft>
                      </a:pPr>
                      <a:r>
                        <a:rPr lang="ru-RU" sz="1600" dirty="0">
                          <a:effectLst/>
                        </a:rPr>
                        <a:t>84,08</a:t>
                      </a:r>
                      <a:endParaRPr lang="ru-RU" sz="1600" dirty="0">
                        <a:effectLst/>
                        <a:latin typeface="Calibri"/>
                        <a:ea typeface="Times New Roman"/>
                        <a:cs typeface="Times New Roman"/>
                      </a:endParaRPr>
                    </a:p>
                  </a:txBody>
                  <a:tcPr marL="17780" marR="17780" marT="0" marB="0" anchor="ctr"/>
                </a:tc>
                <a:tc>
                  <a:txBody>
                    <a:bodyPr/>
                    <a:lstStyle/>
                    <a:p>
                      <a:pPr algn="ctr">
                        <a:lnSpc>
                          <a:spcPct val="115000"/>
                        </a:lnSpc>
                        <a:spcAft>
                          <a:spcPts val="0"/>
                        </a:spcAft>
                      </a:pPr>
                      <a:r>
                        <a:rPr lang="ru-RU" sz="1600" dirty="0">
                          <a:effectLst/>
                        </a:rPr>
                        <a:t>41</a:t>
                      </a:r>
                      <a:endParaRPr lang="ru-RU" sz="1600" dirty="0">
                        <a:effectLst/>
                        <a:latin typeface="Calibri"/>
                        <a:ea typeface="Times New Roman"/>
                        <a:cs typeface="Times New Roman"/>
                      </a:endParaRPr>
                    </a:p>
                  </a:txBody>
                  <a:tcPr marL="17780" marR="17780" marT="0" marB="0" anchor="ctr"/>
                </a:tc>
              </a:tr>
            </a:tbl>
          </a:graphicData>
        </a:graphic>
      </p:graphicFrame>
    </p:spTree>
    <p:extLst>
      <p:ext uri="{BB962C8B-B14F-4D97-AF65-F5344CB8AC3E}">
        <p14:creationId xmlns:p14="http://schemas.microsoft.com/office/powerpoint/2010/main" val="297510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b="1" dirty="0"/>
              <a:t>Предложения по улучшению качества осуществления образовательной деятельности по итогам сбора, обобщения и анализа информации о качестве условий оказания услуг организациями, осуществляющими образовательную деятельность </a:t>
            </a:r>
            <a:r>
              <a:rPr lang="ru-RU" sz="2000" dirty="0"/>
              <a:t/>
            </a:r>
            <a:br>
              <a:rPr lang="ru-RU" sz="2000" dirty="0"/>
            </a:br>
            <a:endParaRPr lang="ru-RU" sz="2000" dirty="0"/>
          </a:p>
        </p:txBody>
      </p:sp>
      <p:sp>
        <p:nvSpPr>
          <p:cNvPr id="3" name="Прямоугольник 2"/>
          <p:cNvSpPr/>
          <p:nvPr/>
        </p:nvSpPr>
        <p:spPr>
          <a:xfrm>
            <a:off x="407368" y="1196752"/>
            <a:ext cx="11521280" cy="5016758"/>
          </a:xfrm>
          <a:prstGeom prst="rect">
            <a:avLst/>
          </a:prstGeom>
        </p:spPr>
        <p:txBody>
          <a:bodyPr wrap="square">
            <a:spAutoFit/>
          </a:bodyPr>
          <a:lstStyle/>
          <a:p>
            <a:pPr algn="just"/>
            <a:r>
              <a:rPr lang="ru-RU" sz="1600" b="1" dirty="0"/>
              <a:t>7. </a:t>
            </a:r>
            <a:r>
              <a:rPr lang="ru-RU" sz="1600" dirty="0" smtClean="0"/>
              <a:t>Основными </a:t>
            </a:r>
            <a:r>
              <a:rPr lang="ru-RU" sz="1600" dirty="0"/>
              <a:t>направлениями улучшения показателей организаций городского округа «Город Чита», осуществляющими образовательную деятельность, являются:</a:t>
            </a:r>
          </a:p>
          <a:p>
            <a:pPr algn="just"/>
            <a:r>
              <a:rPr lang="ru-RU" sz="1600" dirty="0"/>
              <a:t>- совершенствование работы сайтов образовательных организаций, своевременное обновление и наполнение необходимой информацией в соответствии с правилами размещения на официальном сайте образовательной организации в сети "Интернет" и обновления информации об образовательной организации, утвержденным постановлением Правительства РФ от 20 октября 2021 г. № 1802, и требованиями к структуре официального сайта образовательной организации в информационно-телекоммуникационной сети "Интернет" и формату представления на нем информации, утвержденным приказом </a:t>
            </a:r>
            <a:r>
              <a:rPr lang="ru-RU" sz="1600" dirty="0" err="1"/>
              <a:t>Рособрнадзора</a:t>
            </a:r>
            <a:r>
              <a:rPr lang="ru-RU" sz="1600" dirty="0"/>
              <a:t> от 14 августа 2020 № 831;</a:t>
            </a:r>
          </a:p>
          <a:p>
            <a:pPr algn="just"/>
            <a:r>
              <a:rPr lang="ru-RU" sz="1600" dirty="0"/>
              <a:t>- обеспечение наличия на официальных сайтах достоверной, полной и актуальной информации, определение периодичности обновления и графика представления данных на сайты образовательных организаций;</a:t>
            </a:r>
          </a:p>
          <a:p>
            <a:pPr algn="just"/>
            <a:r>
              <a:rPr lang="ru-RU" sz="1600" dirty="0"/>
              <a:t>- повышение комфортности условий обучения и воспитания, в том числе обучающихся с ОВЗ и инвалидов, оборудование помещений образовательных организаций и прилегающих к ним территорий с учетом доступности для инвалидов, обеспечение в образовательных организациях условий доступности, позволяющих инвалидам получать услуги наравне с другими; </a:t>
            </a:r>
          </a:p>
          <a:p>
            <a:pPr algn="just"/>
            <a:r>
              <a:rPr lang="ru-RU" sz="1600" dirty="0"/>
              <a:t>- активизация взаимодействия с родительской общественностью и формирование у родителей привычки получения информации на сайтах и стендах образовательных организаций. </a:t>
            </a:r>
          </a:p>
          <a:p>
            <a:pPr algn="just"/>
            <a:r>
              <a:rPr lang="ru-RU" sz="1600" dirty="0"/>
              <a:t>- осуществление с определенной периодичностью мониторинга удовлетворенности получателей услуг, из числа обучающихся (воспитанников), а также родителей (законных представителей получателей услуг) качеством образовательной </a:t>
            </a:r>
            <a:r>
              <a:rPr lang="ru-RU" sz="1600" dirty="0" smtClean="0"/>
              <a:t>деятельности.</a:t>
            </a:r>
            <a:endParaRPr lang="ru-RU" sz="1600" dirty="0"/>
          </a:p>
          <a:p>
            <a:pPr algn="just"/>
            <a:r>
              <a:rPr lang="ru-RU" sz="1600" dirty="0" smtClean="0"/>
              <a:t>	Образовательным </a:t>
            </a:r>
            <a:r>
              <a:rPr lang="ru-RU" sz="1600" dirty="0"/>
              <a:t>организациям следует вести целенаправленную и системную работу по привлечению активных пользователей сайтов образовательных организаций, способствовать воспитанию информационной культуры, как родителей, так и обучающихся</a:t>
            </a:r>
            <a:r>
              <a:rPr lang="ru-RU" sz="1600" dirty="0" smtClean="0"/>
              <a:t>.</a:t>
            </a:r>
            <a:r>
              <a:rPr lang="ru-RU" sz="1600" dirty="0"/>
              <a:t> </a:t>
            </a:r>
          </a:p>
        </p:txBody>
      </p:sp>
    </p:spTree>
    <p:extLst>
      <p:ext uri="{BB962C8B-B14F-4D97-AF65-F5344CB8AC3E}">
        <p14:creationId xmlns:p14="http://schemas.microsoft.com/office/powerpoint/2010/main" val="592115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Oval 2" descr="NatalY"/>
          <p:cNvSpPr>
            <a:spLocks noChangeAspect="1" noChangeArrowheads="1"/>
          </p:cNvSpPr>
          <p:nvPr/>
        </p:nvSpPr>
        <p:spPr bwMode="auto">
          <a:xfrm>
            <a:off x="1631504" y="332656"/>
            <a:ext cx="7494290" cy="4452250"/>
          </a:xfrm>
          <a:prstGeom prst="ellipse">
            <a:avLst/>
          </a:prstGeom>
          <a:blipFill dpi="0" rotWithShape="0">
            <a:blip r:embed="rId2" cstate="print"/>
            <a:srcRect/>
            <a:stretch>
              <a:fillRect/>
            </a:stretch>
          </a:blipFill>
          <a:ln w="9525">
            <a:solidFill>
              <a:schemeClr val="bg1"/>
            </a:solidFill>
            <a:round/>
            <a:headEnd/>
            <a:tailEnd/>
          </a:ln>
        </p:spPr>
        <p:txBody>
          <a:bodyPr wrap="none" anchor="ctr"/>
          <a:lstStyle/>
          <a:p>
            <a:endParaRPr lang="ru-RU"/>
          </a:p>
        </p:txBody>
      </p:sp>
      <p:sp>
        <p:nvSpPr>
          <p:cNvPr id="47493" name="Rectangle 389"/>
          <p:cNvSpPr>
            <a:spLocks noChangeArrowheads="1"/>
          </p:cNvSpPr>
          <p:nvPr/>
        </p:nvSpPr>
        <p:spPr bwMode="auto">
          <a:xfrm rot="10795638" flipV="1">
            <a:off x="3359150" y="5725032"/>
            <a:ext cx="6337300" cy="584775"/>
          </a:xfrm>
          <a:prstGeom prst="rect">
            <a:avLst/>
          </a:prstGeom>
          <a:noFill/>
          <a:ln w="9525">
            <a:noFill/>
            <a:miter lim="800000"/>
            <a:headEnd/>
            <a:tailEnd/>
          </a:ln>
          <a:effectLst/>
        </p:spPr>
        <p:txBody>
          <a:bodyPr>
            <a:spAutoFit/>
          </a:bodyPr>
          <a:lstStyle/>
          <a:p>
            <a:pPr algn="ctr" eaLnBrk="0" hangingPunct="0">
              <a:spcBef>
                <a:spcPct val="20000"/>
              </a:spcBef>
              <a:buClr>
                <a:schemeClr val="accent1"/>
              </a:buClr>
              <a:buSzPct val="75000"/>
              <a:buFont typeface="Wingdings" pitchFamily="2" charset="2"/>
              <a:buNone/>
              <a:defRPr/>
            </a:pPr>
            <a:r>
              <a:rPr kumimoji="1" lang="ru-RU" sz="3200" b="1" dirty="0">
                <a:solidFill>
                  <a:srgbClr val="996633"/>
                </a:solidFill>
                <a:effectLst>
                  <a:outerShdw blurRad="38100" dist="38100" dir="2700000" algn="tl">
                    <a:srgbClr val="000000"/>
                  </a:outerShdw>
                </a:effectLst>
              </a:rPr>
              <a:t>ЖЕЛАЮ УСПЕХОВ!</a:t>
            </a:r>
          </a:p>
        </p:txBody>
      </p:sp>
      <p:sp>
        <p:nvSpPr>
          <p:cNvPr id="2" name="Заголовок 1"/>
          <p:cNvSpPr>
            <a:spLocks noGrp="1"/>
          </p:cNvSpPr>
          <p:nvPr>
            <p:ph type="title"/>
          </p:nvPr>
        </p:nvSpPr>
        <p:spPr>
          <a:xfrm>
            <a:off x="7320136" y="4509120"/>
            <a:ext cx="4146848" cy="998786"/>
          </a:xfrm>
        </p:spPr>
        <p:txBody>
          <a:bodyPr>
            <a:noAutofit/>
          </a:bodyPr>
          <a:lstStyle/>
          <a:p>
            <a:pPr algn="r"/>
            <a:r>
              <a:rPr lang="ru-RU" sz="2800" dirty="0" smtClean="0"/>
              <a:t>©</a:t>
            </a:r>
            <a:r>
              <a:rPr lang="ru-RU" sz="2400" dirty="0" smtClean="0"/>
              <a:t>Зимирев </a:t>
            </a:r>
            <a:r>
              <a:rPr lang="ru-RU" sz="2400" dirty="0"/>
              <a:t>Г.И., </a:t>
            </a:r>
            <a:br>
              <a:rPr lang="ru-RU" sz="2400" dirty="0"/>
            </a:br>
            <a:r>
              <a:rPr lang="ru-RU" sz="2400" dirty="0"/>
              <a:t>канд. </a:t>
            </a:r>
            <a:r>
              <a:rPr lang="ru-RU" sz="2400" dirty="0" err="1"/>
              <a:t>социол</a:t>
            </a:r>
            <a:r>
              <a:rPr lang="ru-RU" sz="2400" dirty="0"/>
              <a:t>. наук, </a:t>
            </a:r>
            <a:r>
              <a:rPr lang="ru-RU" sz="2400" dirty="0" smtClean="0"/>
              <a:t>доцент </a:t>
            </a:r>
            <a:endParaRPr lang="ru-RU" sz="2400" dirty="0"/>
          </a:p>
        </p:txBody>
      </p:sp>
    </p:spTree>
    <p:extLst>
      <p:ext uri="{BB962C8B-B14F-4D97-AF65-F5344CB8AC3E}">
        <p14:creationId xmlns:p14="http://schemas.microsoft.com/office/powerpoint/2010/main" val="3816624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9376" y="404665"/>
            <a:ext cx="11233248" cy="5909310"/>
          </a:xfrm>
          <a:prstGeom prst="rect">
            <a:avLst/>
          </a:prstGeom>
        </p:spPr>
        <p:txBody>
          <a:bodyPr wrap="square">
            <a:spAutoFit/>
          </a:bodyPr>
          <a:lstStyle/>
          <a:p>
            <a:r>
              <a:rPr lang="ru-RU" sz="2400" b="1" dirty="0"/>
              <a:t>Нормативно-правовая база НОК </a:t>
            </a:r>
            <a:r>
              <a:rPr lang="ru-RU" sz="2400" b="1" dirty="0" smtClean="0"/>
              <a:t>УООД</a:t>
            </a:r>
          </a:p>
          <a:p>
            <a:endParaRPr lang="ru-RU" sz="2400" b="1" dirty="0"/>
          </a:p>
          <a:p>
            <a:pPr marL="342900" indent="-342900">
              <a:buFont typeface="Wingdings" pitchFamily="2" charset="2"/>
              <a:buChar char="v"/>
            </a:pPr>
            <a:r>
              <a:rPr lang="ru-RU" sz="2400" b="1" dirty="0"/>
              <a:t>ФЗ от 29 декабря 2012 г. № 273-ФЗ «Об образовании в Российской Федерации», статья 95.2 (далее – Федеральный закон № 273-ФЗ);</a:t>
            </a:r>
            <a:br>
              <a:rPr lang="ru-RU" sz="2400" b="1" dirty="0"/>
            </a:br>
            <a:r>
              <a:rPr lang="ru-RU" sz="2400" b="1" dirty="0"/>
              <a:t>ФЗ от 5 декабря 2017 г. № 392-ФЗ «О внесении изменений в отдельные законодательные акты Российской Федерации по вопросам совершенствования проведения независимой оценки качества условий оказания услуг организациями в сфере культуры, охраны здоровья, образования, социального обслуживания и федеральными учреждениями медико- социальной экспертизы</a:t>
            </a:r>
            <a:r>
              <a:rPr lang="ru-RU" sz="2400" b="1" dirty="0" smtClean="0"/>
              <a:t>»</a:t>
            </a:r>
          </a:p>
          <a:p>
            <a:pPr marL="342900" indent="-342900">
              <a:buFont typeface="Wingdings" pitchFamily="2" charset="2"/>
              <a:buChar char="v"/>
            </a:pPr>
            <a:r>
              <a:rPr lang="ru-RU" sz="2400" b="1" dirty="0"/>
              <a:t>Постановление Правительства   Российской   Федерации   от   31   мая   2018   г.   № </a:t>
            </a:r>
            <a:r>
              <a:rPr lang="ru-RU" sz="2400" b="1" dirty="0" smtClean="0"/>
              <a:t>638 «</a:t>
            </a:r>
            <a:r>
              <a:rPr lang="ru-RU" sz="2400" b="1" dirty="0"/>
              <a:t>Об утверждении Правил сбора и обобщения информации о качестве условий оказания услуг организациями в сфере культуры, охраны здоровья, образования, социального обслуживания и федеральными учреждениями медико-социальной экспертизы</a:t>
            </a:r>
            <a:r>
              <a:rPr lang="ru-RU" sz="2400" b="1" dirty="0" smtClean="0"/>
              <a:t>»</a:t>
            </a:r>
            <a:r>
              <a:rPr lang="ru-RU" b="1" dirty="0"/>
              <a:t/>
            </a:r>
            <a:br>
              <a:rPr lang="ru-RU" b="1" dirty="0"/>
            </a:br>
            <a:endParaRPr lang="ru-RU" dirty="0"/>
          </a:p>
        </p:txBody>
      </p:sp>
    </p:spTree>
    <p:extLst>
      <p:ext uri="{BB962C8B-B14F-4D97-AF65-F5344CB8AC3E}">
        <p14:creationId xmlns:p14="http://schemas.microsoft.com/office/powerpoint/2010/main" val="37750261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9376" y="404665"/>
            <a:ext cx="11233248" cy="6370975"/>
          </a:xfrm>
          <a:prstGeom prst="rect">
            <a:avLst/>
          </a:prstGeom>
        </p:spPr>
        <p:txBody>
          <a:bodyPr wrap="square">
            <a:spAutoFit/>
          </a:bodyPr>
          <a:lstStyle/>
          <a:p>
            <a:r>
              <a:rPr lang="ru-RU" sz="2400" b="1" dirty="0"/>
              <a:t>Нормативно-правовая база НОК </a:t>
            </a:r>
            <a:r>
              <a:rPr lang="ru-RU" sz="2400" b="1" dirty="0" smtClean="0"/>
              <a:t>УООД</a:t>
            </a:r>
          </a:p>
          <a:p>
            <a:pPr marL="342900" indent="-342900">
              <a:buFont typeface="Wingdings" pitchFamily="2" charset="2"/>
              <a:buChar char="v"/>
            </a:pPr>
            <a:r>
              <a:rPr lang="ru-RU" sz="2400" b="1" dirty="0"/>
              <a:t>Приказ Министерства просвещения Российской Федерации от 13 марта 2019 г. № </a:t>
            </a:r>
            <a:r>
              <a:rPr lang="ru-RU" sz="2400" b="1" dirty="0" smtClean="0"/>
              <a:t>114 «</a:t>
            </a:r>
            <a:r>
              <a:rPr lang="ru-RU" sz="2400" b="1" dirty="0"/>
              <a:t>Об утверждении показателей, характеризующих общие критерии оценки качества условий осуществления образовательной деятельности организациями, осуществляющими образовательную деятельность по основным общеобразовательным программам, образовательным программам среднего профессионального образования, основным программам профессионального обучения, дополнительным общеобразовательным программам</a:t>
            </a:r>
            <a:r>
              <a:rPr lang="ru-RU" sz="2400" b="1" dirty="0" smtClean="0"/>
              <a:t>»;</a:t>
            </a:r>
          </a:p>
          <a:p>
            <a:pPr marL="342900" indent="-342900">
              <a:buFont typeface="Wingdings" pitchFamily="2" charset="2"/>
              <a:buChar char="v"/>
            </a:pPr>
            <a:r>
              <a:rPr lang="ru-RU" sz="2400" b="1" dirty="0"/>
              <a:t>Методические рекомендации </a:t>
            </a:r>
            <a:r>
              <a:rPr lang="ru-RU" sz="2400" b="1" dirty="0" err="1"/>
              <a:t>Минпросвещения</a:t>
            </a:r>
            <a:r>
              <a:rPr lang="ru-RU" sz="2400" b="1" dirty="0"/>
              <a:t> России к Единому порядку расчета показателей независимой оценки качества условий осуществления образовательной деятельности </a:t>
            </a:r>
            <a:r>
              <a:rPr lang="ru-RU" sz="2400" b="1" dirty="0" smtClean="0"/>
              <a:t> …(2023 год);</a:t>
            </a:r>
          </a:p>
          <a:p>
            <a:pPr marL="342900" indent="-342900">
              <a:buFont typeface="Wingdings" pitchFamily="2" charset="2"/>
              <a:buChar char="v"/>
            </a:pPr>
            <a:r>
              <a:rPr lang="ru-RU" sz="2400" b="1" dirty="0"/>
              <a:t>Приказ Федеральной службы по надзору в сфере образования и науки от 14 августа 2020 г</a:t>
            </a:r>
            <a:r>
              <a:rPr lang="ru-RU" sz="2400" b="1" dirty="0" smtClean="0"/>
              <a:t>. № </a:t>
            </a:r>
            <a:r>
              <a:rPr lang="ru-RU" sz="2400" b="1" dirty="0"/>
              <a:t>831 «Об утверждении требований к структуре официального сайта образовательной организации в информационно-телекоммуникационной сети «Интернет» и формату представления информации</a:t>
            </a:r>
            <a:r>
              <a:rPr lang="ru-RU" sz="2400" b="1" dirty="0" smtClean="0"/>
              <a:t>».  </a:t>
            </a:r>
            <a:endParaRPr lang="ru-RU" sz="2400" b="1" dirty="0"/>
          </a:p>
        </p:txBody>
      </p:sp>
    </p:spTree>
    <p:extLst>
      <p:ext uri="{BB962C8B-B14F-4D97-AF65-F5344CB8AC3E}">
        <p14:creationId xmlns:p14="http://schemas.microsoft.com/office/powerpoint/2010/main" val="2388913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95400" y="1605070"/>
            <a:ext cx="10729192" cy="3416320"/>
          </a:xfrm>
          <a:prstGeom prst="rect">
            <a:avLst/>
          </a:prstGeom>
        </p:spPr>
        <p:txBody>
          <a:bodyPr wrap="square">
            <a:spAutoFit/>
          </a:bodyPr>
          <a:lstStyle/>
          <a:p>
            <a:endParaRPr lang="ru-RU" sz="2400" b="1" dirty="0" smtClean="0"/>
          </a:p>
          <a:p>
            <a:pPr algn="just"/>
            <a:r>
              <a:rPr lang="ru-RU" sz="2400" dirty="0" smtClean="0"/>
              <a:t>1</a:t>
            </a:r>
            <a:r>
              <a:rPr lang="ru-RU" sz="2400" dirty="0"/>
              <a:t>) анализ официальных сайтов организаций образования в информационно-коммуникационной сети «Интернет», информационных стендов и иных открытых информационных ресурсов организаций;</a:t>
            </a:r>
          </a:p>
          <a:p>
            <a:r>
              <a:rPr lang="ru-RU" sz="2400" dirty="0"/>
              <a:t>2) анализ нормативных правовых актов по вопросам деятельности организации и порядку оказания ими услуг в сфере </a:t>
            </a:r>
            <a:r>
              <a:rPr lang="ru-RU" sz="2400" dirty="0" smtClean="0"/>
              <a:t>образования;</a:t>
            </a:r>
            <a:endParaRPr lang="ru-RU" sz="2400" dirty="0"/>
          </a:p>
          <a:p>
            <a:r>
              <a:rPr lang="ru-RU" sz="2400" dirty="0"/>
              <a:t>3) опрос получателей </a:t>
            </a:r>
            <a:r>
              <a:rPr lang="ru-RU" sz="2400" dirty="0" smtClean="0"/>
              <a:t>услуг (13 119 респондентов).</a:t>
            </a:r>
          </a:p>
          <a:p>
            <a:endParaRPr lang="ru-RU" sz="2400" dirty="0"/>
          </a:p>
          <a:p>
            <a:endParaRPr lang="ru-RU" sz="2400" dirty="0"/>
          </a:p>
        </p:txBody>
      </p:sp>
      <p:sp>
        <p:nvSpPr>
          <p:cNvPr id="7" name="Заголовок 6"/>
          <p:cNvSpPr>
            <a:spLocks noGrp="1"/>
          </p:cNvSpPr>
          <p:nvPr>
            <p:ph type="title"/>
          </p:nvPr>
        </p:nvSpPr>
        <p:spPr/>
        <p:txBody>
          <a:bodyPr>
            <a:normAutofit/>
          </a:bodyPr>
          <a:lstStyle/>
          <a:p>
            <a:r>
              <a:rPr lang="ru-RU" sz="2400" b="1" dirty="0" smtClean="0"/>
              <a:t>Источники </a:t>
            </a:r>
            <a:r>
              <a:rPr lang="ru-RU" sz="2400" b="1" dirty="0"/>
              <a:t>и </a:t>
            </a:r>
            <a:r>
              <a:rPr lang="ru-RU" sz="2400" b="1" dirty="0" smtClean="0"/>
              <a:t>методы</a:t>
            </a:r>
            <a:r>
              <a:rPr lang="ru-RU" sz="2400" dirty="0" smtClean="0"/>
              <a:t> </a:t>
            </a:r>
            <a:r>
              <a:rPr lang="ru-RU" sz="2400" b="1" dirty="0"/>
              <a:t>сбора информации о качестве условий оказания услуг</a:t>
            </a:r>
          </a:p>
        </p:txBody>
      </p:sp>
    </p:spTree>
    <p:extLst>
      <p:ext uri="{BB962C8B-B14F-4D97-AF65-F5344CB8AC3E}">
        <p14:creationId xmlns:p14="http://schemas.microsoft.com/office/powerpoint/2010/main" val="2185770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показателей </a:t>
            </a:r>
            <a:endParaRPr lang="ru-RU" dirty="0"/>
          </a:p>
        </p:txBody>
      </p:sp>
      <p:sp>
        <p:nvSpPr>
          <p:cNvPr id="3" name="Объект 2"/>
          <p:cNvSpPr>
            <a:spLocks noGrp="1"/>
          </p:cNvSpPr>
          <p:nvPr>
            <p:ph idx="1"/>
          </p:nvPr>
        </p:nvSpPr>
        <p:spPr/>
        <p:txBody>
          <a:bodyPr>
            <a:normAutofit lnSpcReduction="10000"/>
          </a:bodyPr>
          <a:lstStyle/>
          <a:p>
            <a:pPr algn="just"/>
            <a:r>
              <a:rPr lang="ru-RU" sz="2600" dirty="0" smtClean="0"/>
              <a:t>Показатели</a:t>
            </a:r>
            <a:r>
              <a:rPr lang="ru-RU" sz="2600" dirty="0"/>
              <a:t>, характеризующие открытость и доступность информации об организации, осуществляющей образовательную </a:t>
            </a:r>
            <a:r>
              <a:rPr lang="ru-RU" sz="2600" dirty="0" smtClean="0"/>
              <a:t>деятельность</a:t>
            </a:r>
          </a:p>
          <a:p>
            <a:pPr algn="just"/>
            <a:r>
              <a:rPr lang="ru-RU" sz="2600" dirty="0"/>
              <a:t>Показатели, характеризующие комфортность условий, в которых осуществляется образовательная </a:t>
            </a:r>
            <a:r>
              <a:rPr lang="ru-RU" sz="2600" dirty="0" smtClean="0"/>
              <a:t>деятельность</a:t>
            </a:r>
          </a:p>
          <a:p>
            <a:r>
              <a:rPr lang="ru-RU" sz="2600" dirty="0"/>
              <a:t>Показатели, характеризующие доступность образовательной деятельности для </a:t>
            </a:r>
            <a:r>
              <a:rPr lang="ru-RU" sz="2600" dirty="0" smtClean="0"/>
              <a:t>инвалидов</a:t>
            </a:r>
          </a:p>
          <a:p>
            <a:pPr algn="just"/>
            <a:r>
              <a:rPr lang="ru-RU" sz="2600" dirty="0"/>
              <a:t>Показатели, характеризующие доброжелательность, вежливость работников </a:t>
            </a:r>
            <a:r>
              <a:rPr lang="ru-RU" sz="2600" dirty="0" smtClean="0"/>
              <a:t>организации</a:t>
            </a:r>
          </a:p>
          <a:p>
            <a:pPr algn="just"/>
            <a:r>
              <a:rPr lang="ru-RU" sz="2600" dirty="0"/>
              <a:t>Показатели, характеризующие удовлетворенность условиями осуществления образовательной деятельности организаций</a:t>
            </a:r>
            <a:r>
              <a:rPr lang="ru-RU" dirty="0"/>
              <a:t/>
            </a:r>
            <a:br>
              <a:rPr lang="ru-RU" dirty="0"/>
            </a:br>
            <a:endParaRPr lang="ru-RU" dirty="0"/>
          </a:p>
        </p:txBody>
      </p:sp>
    </p:spTree>
    <p:extLst>
      <p:ext uri="{BB962C8B-B14F-4D97-AF65-F5344CB8AC3E}">
        <p14:creationId xmlns:p14="http://schemas.microsoft.com/office/powerpoint/2010/main" val="1053848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Объект 6"/>
          <p:cNvSpPr>
            <a:spLocks noGrp="1"/>
          </p:cNvSpPr>
          <p:nvPr>
            <p:ph idx="4294967295"/>
          </p:nvPr>
        </p:nvSpPr>
        <p:spPr>
          <a:xfrm>
            <a:off x="623392" y="620688"/>
            <a:ext cx="10349408" cy="5505475"/>
          </a:xfrm>
        </p:spPr>
        <p:txBody>
          <a:bodyPr>
            <a:noAutofit/>
          </a:bodyPr>
          <a:lstStyle/>
          <a:p>
            <a:pPr algn="just">
              <a:buFont typeface="Wingdings" pitchFamily="2" charset="2"/>
              <a:buChar char="v"/>
            </a:pPr>
            <a:r>
              <a:rPr lang="ru-RU" sz="2400" b="1" dirty="0"/>
              <a:t>При невозможности установки адаптированного лифта, допускается использование гусеничного подъемника/подъемной платформы в качестве альтернативного способа обеспечения доступности помещений организации для инвалидов (применительно к соответствующему индикатору).</a:t>
            </a:r>
          </a:p>
          <a:p>
            <a:pPr algn="just">
              <a:buFont typeface="Wingdings" pitchFamily="2" charset="2"/>
              <a:buChar char="v"/>
            </a:pPr>
            <a:r>
              <a:rPr lang="ru-RU" sz="2400" b="1" dirty="0" smtClean="0"/>
              <a:t>Для </a:t>
            </a:r>
            <a:r>
              <a:rPr lang="ru-RU" sz="2400" b="1" dirty="0"/>
              <a:t>образовательных организаций, располагающихся в зданиях исторического, культурного и архитектурного наследия, в случае невозможности выполнения требований по обеспечению доступности для инвалидов в </a:t>
            </a:r>
            <a:r>
              <a:rPr lang="ru-RU" sz="2400" b="1" dirty="0" smtClean="0"/>
              <a:t>части </a:t>
            </a:r>
            <a:r>
              <a:rPr lang="ru-RU" sz="2400" b="1" dirty="0"/>
              <a:t>оборудования входных групп пандусами </a:t>
            </a:r>
            <a:r>
              <a:rPr lang="ru-RU" sz="2400" b="1" dirty="0" smtClean="0"/>
              <a:t>и др. (подтверждается </a:t>
            </a:r>
            <a:r>
              <a:rPr lang="ru-RU" sz="2400" b="1" dirty="0"/>
              <a:t>решениями органов по охране и использованию памятников истории и культуры </a:t>
            </a:r>
            <a:r>
              <a:rPr lang="ru-RU" sz="2400" b="1" dirty="0" smtClean="0"/>
              <a:t>и </a:t>
            </a:r>
            <a:r>
              <a:rPr lang="ru-RU" sz="2400" b="1" dirty="0"/>
              <a:t>органами социальной </a:t>
            </a:r>
            <a:r>
              <a:rPr lang="ru-RU" sz="2400" b="1" dirty="0" smtClean="0"/>
              <a:t>защиты населения </a:t>
            </a:r>
            <a:r>
              <a:rPr lang="ru-RU" sz="2400" b="1" dirty="0"/>
              <a:t>соответствующего </a:t>
            </a:r>
            <a:r>
              <a:rPr lang="ru-RU" sz="2400" b="1" dirty="0" smtClean="0"/>
              <a:t>уровня) </a:t>
            </a:r>
          </a:p>
          <a:p>
            <a:pPr algn="just">
              <a:buFont typeface="Wingdings" pitchFamily="2" charset="2"/>
              <a:buChar char="v"/>
            </a:pPr>
            <a:r>
              <a:rPr lang="ru-RU" sz="2400" b="1" dirty="0" smtClean="0"/>
              <a:t>отсутствует </a:t>
            </a:r>
            <a:r>
              <a:rPr lang="ru-RU" sz="2400" b="1" dirty="0"/>
              <a:t>возможность обеспечения выделенной стоянки   (например,   полное   отсутствие    парковочной    </a:t>
            </a:r>
            <a:r>
              <a:rPr lang="ru-RU" sz="2400" b="1" dirty="0" smtClean="0"/>
              <a:t>территории)</a:t>
            </a:r>
            <a:endParaRPr lang="ru-RU" sz="2400" b="1" dirty="0"/>
          </a:p>
        </p:txBody>
      </p:sp>
    </p:spTree>
    <p:extLst>
      <p:ext uri="{BB962C8B-B14F-4D97-AF65-F5344CB8AC3E}">
        <p14:creationId xmlns:p14="http://schemas.microsoft.com/office/powerpoint/2010/main" val="28237907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7408" y="1859340"/>
            <a:ext cx="10945216" cy="4154984"/>
          </a:xfrm>
          <a:prstGeom prst="rect">
            <a:avLst/>
          </a:prstGeom>
        </p:spPr>
        <p:txBody>
          <a:bodyPr wrap="square">
            <a:spAutoFit/>
          </a:bodyPr>
          <a:lstStyle/>
          <a:p>
            <a:pPr algn="just"/>
            <a:r>
              <a:rPr lang="ru-RU" sz="2400" dirty="0"/>
              <a:t>в случае, если в образовательной </a:t>
            </a:r>
            <a:r>
              <a:rPr lang="ru-RU" sz="2400" dirty="0" smtClean="0"/>
              <a:t>организации </a:t>
            </a:r>
            <a:r>
              <a:rPr lang="ru-RU" sz="2400" b="1" dirty="0" smtClean="0"/>
              <a:t>не </a:t>
            </a:r>
            <a:r>
              <a:rPr lang="ru-RU" sz="2400" b="1" dirty="0"/>
              <a:t>предусмотрены адаптированные образовательные программы и/или отсутствуют обучающиеся с ОВЗ </a:t>
            </a:r>
            <a:r>
              <a:rPr lang="ru-RU" sz="2400" dirty="0"/>
              <a:t>(данные сведения должны подтверждаться </a:t>
            </a:r>
            <a:r>
              <a:rPr lang="ru-RU" sz="2400" b="1" dirty="0"/>
              <a:t>справкой, подписанной руководителем организации (структурного подразделения организации</a:t>
            </a:r>
            <a:r>
              <a:rPr lang="ru-RU" sz="2400" dirty="0"/>
              <a:t>), </a:t>
            </a:r>
            <a:endParaRPr lang="ru-RU" sz="2400" dirty="0" smtClean="0"/>
          </a:p>
          <a:p>
            <a:pPr algn="just"/>
            <a:r>
              <a:rPr lang="ru-RU" sz="2400" dirty="0"/>
              <a:t>В случае если в образовательной организации, </a:t>
            </a:r>
            <a:r>
              <a:rPr lang="ru-RU" sz="2400" dirty="0" smtClean="0"/>
              <a:t>не </a:t>
            </a:r>
            <a:r>
              <a:rPr lang="ru-RU" sz="2400" dirty="0"/>
              <a:t>предусмотрены адаптированные образовательные программы и/или отсутствуют обучающиеся с ОВЗ (</a:t>
            </a:r>
            <a:r>
              <a:rPr lang="ru-RU" sz="2400" b="1" dirty="0"/>
              <a:t>данные сведения должны подтверждаться официальной статистической отчетностью за календарный год</a:t>
            </a:r>
            <a:r>
              <a:rPr lang="ru-RU" sz="2400" dirty="0"/>
              <a:t>, предшествующий году проведения независимой оценки качества условий осуществления образовательной деятельности</a:t>
            </a:r>
            <a:r>
              <a:rPr lang="ru-RU" sz="2400" dirty="0" smtClean="0"/>
              <a:t>).</a:t>
            </a:r>
            <a:endParaRPr lang="ru-RU" sz="2400" dirty="0"/>
          </a:p>
          <a:p>
            <a:pPr algn="just"/>
            <a:endParaRPr lang="ru-RU" sz="2400" dirty="0"/>
          </a:p>
        </p:txBody>
      </p:sp>
    </p:spTree>
    <p:extLst>
      <p:ext uri="{BB962C8B-B14F-4D97-AF65-F5344CB8AC3E}">
        <p14:creationId xmlns:p14="http://schemas.microsoft.com/office/powerpoint/2010/main" val="34544765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иаграмма 1"/>
          <p:cNvGraphicFramePr/>
          <p:nvPr>
            <p:extLst>
              <p:ext uri="{D42A27DB-BD31-4B8C-83A1-F6EECF244321}">
                <p14:modId xmlns:p14="http://schemas.microsoft.com/office/powerpoint/2010/main" val="84212357"/>
              </p:ext>
            </p:extLst>
          </p:nvPr>
        </p:nvGraphicFramePr>
        <p:xfrm>
          <a:off x="263352" y="188640"/>
          <a:ext cx="11089232" cy="61915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55331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4184956408"/>
              </p:ext>
            </p:extLst>
          </p:nvPr>
        </p:nvGraphicFramePr>
        <p:xfrm>
          <a:off x="335360" y="908720"/>
          <a:ext cx="11449271" cy="5678417"/>
        </p:xfrm>
        <a:graphic>
          <a:graphicData uri="http://schemas.openxmlformats.org/drawingml/2006/table">
            <a:tbl>
              <a:tblPr firstRow="1" firstCol="1" bandRow="1">
                <a:tableStyleId>{5C22544A-7EE6-4342-B048-85BDC9FD1C3A}</a:tableStyleId>
              </a:tblPr>
              <a:tblGrid>
                <a:gridCol w="797007"/>
                <a:gridCol w="5623870"/>
                <a:gridCol w="941050"/>
                <a:gridCol w="701458"/>
                <a:gridCol w="701458"/>
                <a:gridCol w="701458"/>
                <a:gridCol w="701458"/>
                <a:gridCol w="640756"/>
                <a:gridCol w="640756"/>
              </a:tblGrid>
              <a:tr h="94018">
                <a:tc>
                  <a:txBody>
                    <a:bodyPr/>
                    <a:lstStyle/>
                    <a:p>
                      <a:pPr algn="ctr">
                        <a:lnSpc>
                          <a:spcPct val="115000"/>
                        </a:lnSpc>
                        <a:spcAft>
                          <a:spcPts val="0"/>
                        </a:spcAft>
                      </a:pPr>
                      <a:r>
                        <a:rPr lang="ru-RU" sz="500" dirty="0">
                          <a:effectLst/>
                        </a:rPr>
                        <a:t> </a:t>
                      </a:r>
                      <a:endParaRPr lang="ru-RU" sz="500" dirty="0">
                        <a:effectLst/>
                        <a:latin typeface="Calibri"/>
                        <a:ea typeface="Times New Roman"/>
                        <a:cs typeface="Times New Roman"/>
                      </a:endParaRPr>
                    </a:p>
                  </a:txBody>
                  <a:tcPr marL="8191" marR="8191" marT="0" marB="0"/>
                </a:tc>
                <a:tc rowSpan="2">
                  <a:txBody>
                    <a:bodyPr/>
                    <a:lstStyle/>
                    <a:p>
                      <a:pPr algn="ctr">
                        <a:lnSpc>
                          <a:spcPct val="115000"/>
                        </a:lnSpc>
                        <a:spcAft>
                          <a:spcPts val="0"/>
                        </a:spcAft>
                      </a:pPr>
                      <a:r>
                        <a:rPr lang="ru-RU" sz="1600" dirty="0">
                          <a:effectLst/>
                        </a:rPr>
                        <a:t>Наименование учреждения</a:t>
                      </a:r>
                      <a:endParaRPr lang="ru-RU" sz="1600" dirty="0">
                        <a:effectLst/>
                        <a:latin typeface="Calibri"/>
                        <a:ea typeface="Times New Roman"/>
                        <a:cs typeface="Times New Roman"/>
                      </a:endParaRPr>
                    </a:p>
                  </a:txBody>
                  <a:tcPr marL="8191" marR="8191" marT="0" marB="0" anchor="ctr"/>
                </a:tc>
                <a:tc gridSpan="5">
                  <a:txBody>
                    <a:bodyPr/>
                    <a:lstStyle/>
                    <a:p>
                      <a:pPr algn="ctr">
                        <a:lnSpc>
                          <a:spcPct val="95000"/>
                        </a:lnSpc>
                        <a:spcAft>
                          <a:spcPts val="0"/>
                        </a:spcAft>
                      </a:pPr>
                      <a:r>
                        <a:rPr lang="ru-RU" sz="500">
                          <a:effectLst/>
                        </a:rPr>
                        <a:t>Критерии</a:t>
                      </a:r>
                      <a:endParaRPr lang="ru-RU" sz="500">
                        <a:effectLst/>
                        <a:latin typeface="Calibri"/>
                        <a:ea typeface="Times New Roman"/>
                        <a:cs typeface="Times New Roman"/>
                      </a:endParaRPr>
                    </a:p>
                  </a:txBody>
                  <a:tcPr marL="8191" marR="8191"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algn="ctr">
                        <a:lnSpc>
                          <a:spcPct val="95000"/>
                        </a:lnSpc>
                        <a:spcAft>
                          <a:spcPts val="0"/>
                        </a:spcAft>
                      </a:pPr>
                      <a:r>
                        <a:rPr lang="ru-RU" sz="1200" dirty="0">
                          <a:effectLst/>
                        </a:rPr>
                        <a:t>Итоговый показатель</a:t>
                      </a:r>
                      <a:endParaRPr lang="ru-RU" sz="1200" dirty="0">
                        <a:effectLst/>
                        <a:latin typeface="Calibri"/>
                        <a:ea typeface="Times New Roman"/>
                        <a:cs typeface="Times New Roman"/>
                      </a:endParaRPr>
                    </a:p>
                  </a:txBody>
                  <a:tcPr marL="8191" marR="8191" marT="0" marB="0" vert="vert270" anchor="ctr"/>
                </a:tc>
                <a:tc rowSpan="2">
                  <a:txBody>
                    <a:bodyPr/>
                    <a:lstStyle/>
                    <a:p>
                      <a:pPr algn="ctr">
                        <a:lnSpc>
                          <a:spcPct val="95000"/>
                        </a:lnSpc>
                        <a:spcAft>
                          <a:spcPts val="0"/>
                        </a:spcAft>
                      </a:pPr>
                      <a:r>
                        <a:rPr lang="ru-RU" sz="1200" dirty="0">
                          <a:effectLst/>
                        </a:rPr>
                        <a:t>Рейтинг</a:t>
                      </a:r>
                      <a:endParaRPr lang="ru-RU" sz="1200" dirty="0">
                        <a:effectLst/>
                        <a:latin typeface="Calibri"/>
                        <a:ea typeface="Times New Roman"/>
                        <a:cs typeface="Times New Roman"/>
                      </a:endParaRPr>
                    </a:p>
                  </a:txBody>
                  <a:tcPr marL="8191" marR="8191" marT="0" marB="0" vert="vert270" anchor="ctr"/>
                </a:tc>
              </a:tr>
              <a:tr h="1202123">
                <a:tc>
                  <a:txBody>
                    <a:bodyPr/>
                    <a:lstStyle/>
                    <a:p>
                      <a:pPr>
                        <a:lnSpc>
                          <a:spcPct val="115000"/>
                        </a:lnSpc>
                        <a:spcAft>
                          <a:spcPts val="0"/>
                        </a:spcAft>
                      </a:pPr>
                      <a:r>
                        <a:rPr lang="ru-RU" sz="1600" dirty="0">
                          <a:effectLst/>
                        </a:rPr>
                        <a:t> </a:t>
                      </a:r>
                      <a:endParaRPr lang="ru-RU" sz="1600" dirty="0">
                        <a:effectLst/>
                        <a:latin typeface="Calibri"/>
                        <a:ea typeface="Times New Roman"/>
                        <a:cs typeface="Times New Roman"/>
                      </a:endParaRPr>
                    </a:p>
                  </a:txBody>
                  <a:tcPr marL="8191" marR="8191" marT="0" marB="0"/>
                </a:tc>
                <a:tc vMerge="1">
                  <a:txBody>
                    <a:bodyPr/>
                    <a:lstStyle/>
                    <a:p>
                      <a:endParaRPr lang="ru-RU"/>
                    </a:p>
                  </a:txBody>
                  <a:tcPr/>
                </a:tc>
                <a:tc>
                  <a:txBody>
                    <a:bodyPr/>
                    <a:lstStyle/>
                    <a:p>
                      <a:pPr marL="17780" marR="17780" algn="ctr">
                        <a:lnSpc>
                          <a:spcPct val="95000"/>
                        </a:lnSpc>
                        <a:spcAft>
                          <a:spcPts val="0"/>
                        </a:spcAft>
                      </a:pPr>
                      <a:r>
                        <a:rPr lang="ru-RU" sz="1200" dirty="0">
                          <a:effectLst/>
                        </a:rPr>
                        <a:t>1. Открытость и доступность информации</a:t>
                      </a:r>
                      <a:endParaRPr lang="ru-RU" sz="1200" dirty="0">
                        <a:effectLst/>
                        <a:latin typeface="Calibri"/>
                        <a:ea typeface="Times New Roman"/>
                        <a:cs typeface="Times New Roman"/>
                      </a:endParaRPr>
                    </a:p>
                  </a:txBody>
                  <a:tcPr marL="8191" marR="8191" marT="0" marB="0" vert="vert270" anchor="ctr"/>
                </a:tc>
                <a:tc>
                  <a:txBody>
                    <a:bodyPr/>
                    <a:lstStyle/>
                    <a:p>
                      <a:pPr marL="17780" marR="17780" algn="ctr">
                        <a:lnSpc>
                          <a:spcPct val="95000"/>
                        </a:lnSpc>
                        <a:spcAft>
                          <a:spcPts val="0"/>
                        </a:spcAft>
                      </a:pPr>
                      <a:r>
                        <a:rPr lang="ru-RU" sz="1200" dirty="0">
                          <a:effectLst/>
                        </a:rPr>
                        <a:t>2. Комфортность условий доставления услуг</a:t>
                      </a:r>
                      <a:endParaRPr lang="ru-RU" sz="1200" dirty="0">
                        <a:effectLst/>
                        <a:latin typeface="Calibri"/>
                        <a:ea typeface="Times New Roman"/>
                        <a:cs typeface="Times New Roman"/>
                      </a:endParaRPr>
                    </a:p>
                  </a:txBody>
                  <a:tcPr marL="8191" marR="8191" marT="0" marB="0" vert="vert270" anchor="ctr"/>
                </a:tc>
                <a:tc>
                  <a:txBody>
                    <a:bodyPr/>
                    <a:lstStyle/>
                    <a:p>
                      <a:pPr marL="17780" marR="17780" algn="ctr">
                        <a:lnSpc>
                          <a:spcPct val="95000"/>
                        </a:lnSpc>
                        <a:spcAft>
                          <a:spcPts val="0"/>
                        </a:spcAft>
                      </a:pPr>
                      <a:r>
                        <a:rPr lang="ru-RU" sz="1200" dirty="0">
                          <a:effectLst/>
                        </a:rPr>
                        <a:t>3. Доступность услуг для инвалидов</a:t>
                      </a:r>
                      <a:endParaRPr lang="ru-RU" sz="1200" dirty="0">
                        <a:effectLst/>
                        <a:latin typeface="Calibri"/>
                        <a:ea typeface="Times New Roman"/>
                        <a:cs typeface="Times New Roman"/>
                      </a:endParaRPr>
                    </a:p>
                  </a:txBody>
                  <a:tcPr marL="8191" marR="8191" marT="0" marB="0" vert="vert270" anchor="ctr"/>
                </a:tc>
                <a:tc>
                  <a:txBody>
                    <a:bodyPr/>
                    <a:lstStyle/>
                    <a:p>
                      <a:pPr marL="17780" marR="17780" algn="ctr">
                        <a:lnSpc>
                          <a:spcPct val="95000"/>
                        </a:lnSpc>
                        <a:spcAft>
                          <a:spcPts val="0"/>
                        </a:spcAft>
                      </a:pPr>
                      <a:r>
                        <a:rPr lang="ru-RU" sz="1200" dirty="0">
                          <a:effectLst/>
                        </a:rPr>
                        <a:t>4. Доброжелательность, вежливость работников</a:t>
                      </a:r>
                      <a:endParaRPr lang="ru-RU" sz="1200" dirty="0">
                        <a:effectLst/>
                        <a:latin typeface="Calibri"/>
                        <a:ea typeface="Times New Roman"/>
                        <a:cs typeface="Times New Roman"/>
                      </a:endParaRPr>
                    </a:p>
                  </a:txBody>
                  <a:tcPr marL="8191" marR="8191" marT="0" marB="0" vert="vert270" anchor="ctr"/>
                </a:tc>
                <a:tc>
                  <a:txBody>
                    <a:bodyPr/>
                    <a:lstStyle/>
                    <a:p>
                      <a:pPr marL="17780" marR="17780" algn="ctr">
                        <a:lnSpc>
                          <a:spcPct val="95000"/>
                        </a:lnSpc>
                        <a:spcAft>
                          <a:spcPts val="0"/>
                        </a:spcAft>
                      </a:pPr>
                      <a:r>
                        <a:rPr lang="ru-RU" sz="1200" dirty="0">
                          <a:effectLst/>
                        </a:rPr>
                        <a:t>5. Удовлетворенность условиями оказания услуг</a:t>
                      </a:r>
                      <a:endParaRPr lang="ru-RU" sz="1200" dirty="0">
                        <a:effectLst/>
                        <a:latin typeface="Calibri"/>
                        <a:ea typeface="Times New Roman"/>
                        <a:cs typeface="Times New Roman"/>
                      </a:endParaRPr>
                    </a:p>
                  </a:txBody>
                  <a:tcPr marL="8191" marR="8191" marT="0" marB="0" vert="vert270" anchor="ctr"/>
                </a:tc>
                <a:tc vMerge="1">
                  <a:txBody>
                    <a:bodyPr/>
                    <a:lstStyle/>
                    <a:p>
                      <a:endParaRPr lang="ru-RU"/>
                    </a:p>
                  </a:txBody>
                  <a:tcPr/>
                </a:tc>
                <a:tc vMerge="1">
                  <a:txBody>
                    <a:bodyPr/>
                    <a:lstStyle/>
                    <a:p>
                      <a:endParaRPr lang="ru-RU"/>
                    </a:p>
                  </a:txBody>
                  <a:tcPr/>
                </a:tc>
              </a:tr>
              <a:tr h="296860">
                <a:tc>
                  <a:txBody>
                    <a:bodyPr/>
                    <a:lstStyle/>
                    <a:p>
                      <a:pPr algn="ctr">
                        <a:lnSpc>
                          <a:spcPct val="115000"/>
                        </a:lnSpc>
                        <a:spcAft>
                          <a:spcPts val="0"/>
                        </a:spcAft>
                      </a:pPr>
                      <a:r>
                        <a:rPr lang="ru-RU" sz="1600">
                          <a:effectLst/>
                        </a:rPr>
                        <a:t> </a:t>
                      </a:r>
                      <a:endParaRPr lang="ru-RU" sz="1600">
                        <a:effectLst/>
                        <a:latin typeface="Calibri"/>
                        <a:ea typeface="Times New Roman"/>
                        <a:cs typeface="Times New Roman"/>
                      </a:endParaRPr>
                    </a:p>
                  </a:txBody>
                  <a:tcPr marL="8191" marR="8191" marT="0" marB="0"/>
                </a:tc>
                <a:tc>
                  <a:txBody>
                    <a:bodyPr/>
                    <a:lstStyle/>
                    <a:p>
                      <a:pPr algn="ctr">
                        <a:lnSpc>
                          <a:spcPct val="115000"/>
                        </a:lnSpc>
                        <a:spcAft>
                          <a:spcPts val="0"/>
                        </a:spcAft>
                      </a:pPr>
                      <a:r>
                        <a:rPr lang="ru-RU" sz="1600" dirty="0">
                          <a:effectLst/>
                        </a:rPr>
                        <a:t>Средний балл</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94,47</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94,9</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71,52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dirty="0">
                          <a:effectLst/>
                        </a:rPr>
                        <a:t>94,38</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90,14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1</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8. МБДОУ «Детский сад №29»</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99,5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100</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97,88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1</a:t>
                      </a:r>
                      <a:endParaRPr lang="ru-RU" sz="1600">
                        <a:effectLst/>
                        <a:latin typeface="Calibri"/>
                        <a:ea typeface="Times New Roman"/>
                        <a:cs typeface="Times New Roman"/>
                      </a:endParaRPr>
                    </a:p>
                  </a:txBody>
                  <a:tcPr marL="8191" marR="8191" marT="0" marB="0" anchor="ctr"/>
                </a:tc>
              </a:tr>
              <a:tr h="414392">
                <a:tc>
                  <a:txBody>
                    <a:bodyPr/>
                    <a:lstStyle/>
                    <a:p>
                      <a:pPr algn="ctr">
                        <a:lnSpc>
                          <a:spcPct val="115000"/>
                        </a:lnSpc>
                        <a:spcAft>
                          <a:spcPts val="0"/>
                        </a:spcAft>
                      </a:pPr>
                      <a:r>
                        <a:rPr lang="ru-RU" sz="1600">
                          <a:effectLst/>
                        </a:rPr>
                        <a:t>2</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11. МБДОУ «Детский сад </a:t>
                      </a:r>
                      <a:r>
                        <a:rPr lang="ru-RU" sz="1600" dirty="0" smtClean="0">
                          <a:effectLst/>
                        </a:rPr>
                        <a:t>№</a:t>
                      </a:r>
                      <a:r>
                        <a:rPr lang="ru-RU" sz="1600" dirty="0">
                          <a:effectLst/>
                        </a:rPr>
                        <a:t>44»</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96,3</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99,5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98,1</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dirty="0">
                          <a:effectLst/>
                        </a:rPr>
                        <a:t>97,3</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2</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3</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a:effectLst/>
                        </a:rPr>
                        <a:t>13. МБДОУ «Центр развития ребенка - детский сад 46»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96,66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3</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4</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26. МБДОУ «Детский сад №101»</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100</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dirty="0">
                          <a:effectLst/>
                        </a:rPr>
                        <a:t>96,28</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4</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5</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a:effectLst/>
                        </a:rPr>
                        <a:t>20. МБДОУ «Детский сад №77»</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5</a:t>
                      </a:r>
                      <a:endParaRPr lang="ru-RU" sz="1600">
                        <a:effectLst/>
                        <a:latin typeface="Calibri"/>
                        <a:ea typeface="Times New Roman"/>
                        <a:cs typeface="Times New Roman"/>
                      </a:endParaRPr>
                    </a:p>
                  </a:txBody>
                  <a:tcPr marL="8191" marR="8191" marT="0" marB="0" anchor="ctr"/>
                </a:tc>
              </a:tr>
              <a:tr h="405564">
                <a:tc>
                  <a:txBody>
                    <a:bodyPr/>
                    <a:lstStyle/>
                    <a:p>
                      <a:pPr algn="ctr">
                        <a:lnSpc>
                          <a:spcPct val="115000"/>
                        </a:lnSpc>
                        <a:spcAft>
                          <a:spcPts val="0"/>
                        </a:spcAft>
                      </a:pPr>
                      <a:r>
                        <a:rPr lang="ru-RU" sz="1600" dirty="0">
                          <a:effectLst/>
                        </a:rPr>
                        <a:t>6</a:t>
                      </a:r>
                      <a:endParaRPr lang="ru-RU" sz="1600" dirty="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22. МБДОУ «Центр развития ребенка - детский сад №82»</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99,2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90,7</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96,3</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95,94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dirty="0">
                          <a:effectLst/>
                        </a:rPr>
                        <a:t>6</a:t>
                      </a:r>
                      <a:endParaRPr lang="ru-RU" sz="1600" dirty="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7</a:t>
                      </a:r>
                      <a:endParaRPr lang="ru-RU" sz="1600">
                        <a:effectLst/>
                        <a:latin typeface="Calibri"/>
                        <a:ea typeface="Times New Roman"/>
                        <a:cs typeface="Times New Roman"/>
                      </a:endParaRPr>
                    </a:p>
                  </a:txBody>
                  <a:tcPr marL="8191" marR="8191" marT="0" marB="0"/>
                </a:tc>
                <a:tc>
                  <a:txBody>
                    <a:bodyPr/>
                    <a:lstStyle/>
                    <a:p>
                      <a:pPr algn="l">
                        <a:lnSpc>
                          <a:spcPct val="115000"/>
                        </a:lnSpc>
                        <a:spcAft>
                          <a:spcPts val="0"/>
                        </a:spcAft>
                      </a:pPr>
                      <a:r>
                        <a:rPr lang="ru-RU" sz="1600" dirty="0">
                          <a:effectLst/>
                        </a:rPr>
                        <a:t>9. МБДОУ «Детский сад №34»</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95,9</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94,1</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95,02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8</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8</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10. МБДОУ «Центр развития ребенка - детский сад 35»</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92,5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96,1</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92,4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94,56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dirty="0">
                          <a:effectLst/>
                        </a:rPr>
                        <a:t>9</a:t>
                      </a:r>
                      <a:endParaRPr lang="ru-RU" sz="1600" dirty="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9</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15. МБДОУ «Детский сад комбинированного вида 55»</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80</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10</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10</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3. МБДОУ «Детский сад №17»</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99</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76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98,1</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93,62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dirty="0">
                          <a:effectLst/>
                        </a:rPr>
                        <a:t>11</a:t>
                      </a:r>
                      <a:endParaRPr lang="ru-RU" sz="1600" dirty="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11</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1. МБДОУ «Детский сад №6»</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82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95,9</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12</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12</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14. МБДОУ «Центр развития ребенка - детский сад 51»</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97</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82</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93,4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13</a:t>
                      </a:r>
                      <a:endParaRPr lang="ru-RU" sz="1600">
                        <a:effectLst/>
                        <a:latin typeface="Calibri"/>
                        <a:ea typeface="Times New Roman"/>
                        <a:cs typeface="Times New Roman"/>
                      </a:endParaRPr>
                    </a:p>
                  </a:txBody>
                  <a:tcPr marL="8191" marR="8191" marT="0" marB="0" anchor="ctr"/>
                </a:tc>
              </a:tr>
              <a:tr h="296860">
                <a:tc>
                  <a:txBody>
                    <a:bodyPr/>
                    <a:lstStyle/>
                    <a:p>
                      <a:pPr algn="ctr">
                        <a:lnSpc>
                          <a:spcPct val="115000"/>
                        </a:lnSpc>
                        <a:spcAft>
                          <a:spcPts val="0"/>
                        </a:spcAft>
                      </a:pPr>
                      <a:r>
                        <a:rPr lang="ru-RU" sz="1600">
                          <a:effectLst/>
                        </a:rPr>
                        <a:t>13</a:t>
                      </a:r>
                      <a:endParaRPr lang="ru-RU" sz="1600">
                        <a:effectLst/>
                        <a:latin typeface="Calibri"/>
                        <a:ea typeface="Times New Roman"/>
                        <a:cs typeface="Times New Roman"/>
                      </a:endParaRPr>
                    </a:p>
                  </a:txBody>
                  <a:tcPr marL="8191" marR="8191" marT="0" marB="0" anchor="ctr"/>
                </a:tc>
                <a:tc>
                  <a:txBody>
                    <a:bodyPr/>
                    <a:lstStyle/>
                    <a:p>
                      <a:pPr algn="l">
                        <a:lnSpc>
                          <a:spcPct val="115000"/>
                        </a:lnSpc>
                        <a:spcAft>
                          <a:spcPts val="0"/>
                        </a:spcAft>
                      </a:pPr>
                      <a:r>
                        <a:rPr lang="ru-RU" sz="1600" dirty="0">
                          <a:effectLst/>
                        </a:rPr>
                        <a:t>2. МБДОУ «Детский сад №10»</a:t>
                      </a:r>
                      <a:endParaRPr lang="ru-RU" sz="1600" dirty="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74</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98,8</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96,9</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a:effectLst/>
                        </a:rPr>
                        <a:t>92,9</a:t>
                      </a:r>
                      <a:endParaRPr lang="ru-RU" sz="1600">
                        <a:effectLst/>
                        <a:latin typeface="Calibri"/>
                        <a:ea typeface="Times New Roman"/>
                        <a:cs typeface="Times New Roman"/>
                      </a:endParaRPr>
                    </a:p>
                  </a:txBody>
                  <a:tcPr marL="8191" marR="8191" marT="0" marB="0" anchor="ctr"/>
                </a:tc>
                <a:tc>
                  <a:txBody>
                    <a:bodyPr/>
                    <a:lstStyle/>
                    <a:p>
                      <a:pPr algn="ctr">
                        <a:lnSpc>
                          <a:spcPct val="115000"/>
                        </a:lnSpc>
                        <a:spcAft>
                          <a:spcPts val="0"/>
                        </a:spcAft>
                      </a:pPr>
                      <a:r>
                        <a:rPr lang="ru-RU" sz="1600" dirty="0">
                          <a:effectLst/>
                        </a:rPr>
                        <a:t>16</a:t>
                      </a:r>
                      <a:endParaRPr lang="ru-RU" sz="1600" dirty="0">
                        <a:effectLst/>
                        <a:latin typeface="Calibri"/>
                        <a:ea typeface="Times New Roman"/>
                        <a:cs typeface="Times New Roman"/>
                      </a:endParaRPr>
                    </a:p>
                  </a:txBody>
                  <a:tcPr marL="8191" marR="8191" marT="0" marB="0" anchor="ctr"/>
                </a:tc>
              </a:tr>
            </a:tbl>
          </a:graphicData>
        </a:graphic>
      </p:graphicFrame>
      <p:sp>
        <p:nvSpPr>
          <p:cNvPr id="4" name="Заголовок 3"/>
          <p:cNvSpPr>
            <a:spLocks noGrp="1"/>
          </p:cNvSpPr>
          <p:nvPr>
            <p:ph type="title"/>
          </p:nvPr>
        </p:nvSpPr>
        <p:spPr>
          <a:xfrm>
            <a:off x="609600" y="274638"/>
            <a:ext cx="10972800" cy="490066"/>
          </a:xfrm>
        </p:spPr>
        <p:txBody>
          <a:bodyPr>
            <a:normAutofit fontScale="90000"/>
          </a:bodyPr>
          <a:lstStyle/>
          <a:p>
            <a:pPr lvl="0" indent="450850" fontAlgn="base">
              <a:spcAft>
                <a:spcPct val="0"/>
              </a:spcAft>
            </a:pPr>
            <a:r>
              <a:rPr lang="ru-RU" sz="2400" i="1" dirty="0">
                <a:solidFill>
                  <a:srgbClr val="000000"/>
                </a:solidFill>
                <a:latin typeface="Times New Roman" pitchFamily="18" charset="0"/>
                <a:cs typeface="Times New Roman" pitchFamily="18" charset="0"/>
              </a:rPr>
              <a:t>Таблица 4. ДОУ - Итоговый рейтинг по результатам НОКУ  территории городского округа «Город Чита»</a:t>
            </a:r>
            <a:endParaRPr lang="ru-RU" sz="2400" dirty="0">
              <a:latin typeface="Arial" pitchFamily="34" charset="0"/>
              <a:cs typeface="Arial" pitchFamily="34" charset="0"/>
            </a:endParaRPr>
          </a:p>
        </p:txBody>
      </p:sp>
    </p:spTree>
    <p:extLst>
      <p:ext uri="{BB962C8B-B14F-4D97-AF65-F5344CB8AC3E}">
        <p14:creationId xmlns:p14="http://schemas.microsoft.com/office/powerpoint/2010/main" val="2913321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820</TotalTime>
  <Words>1466</Words>
  <Application>Microsoft Office PowerPoint</Application>
  <PresentationFormat>Произвольный</PresentationFormat>
  <Paragraphs>524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ИТОГИ  независимой оценки качества условий осуществления образова­тельной деятельности в 2023 году</vt:lpstr>
      <vt:lpstr>Презентация PowerPoint</vt:lpstr>
      <vt:lpstr>Презентация PowerPoint</vt:lpstr>
      <vt:lpstr>Источники и методы сбора информации о качестве условий оказания услуг</vt:lpstr>
      <vt:lpstr>Виды показателей </vt:lpstr>
      <vt:lpstr>Презентация PowerPoint</vt:lpstr>
      <vt:lpstr>Презентация PowerPoint</vt:lpstr>
      <vt:lpstr>Презентация PowerPoint</vt:lpstr>
      <vt:lpstr>Таблица 4. ДОУ - Итоговый рейтинг по результатам НОКУ  территории городского округа «Город Чита»</vt:lpstr>
      <vt:lpstr>Таблица 4. ДОУ - Итоговый рейтинг по результатам НОКУ  территории городского округа «Город Чита» (ПРОДОЛЖЕНИЕ) </vt:lpstr>
      <vt:lpstr>  Таблица 4. ШКОЛЫ - Итоговый рейтинг по результатам НОКУ  на территории городского округа «Город Чита»   </vt:lpstr>
      <vt:lpstr>   Таблица 4. УДО - Итоговый рейтинг по результатам НОКУ - «Город Чита»   </vt:lpstr>
      <vt:lpstr>Предложения по улучшению качества осуществления образовательной деятельности по итогам сбора, обобщения и анализа информации о качестве условий оказания услуг организациями, осуществляющими образовательную деятельность  </vt:lpstr>
      <vt:lpstr>©Зимирев Г.И.,  канд. социол. наук, доцент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Зимирев</dc:creator>
  <cp:lastModifiedBy>Зимирев</cp:lastModifiedBy>
  <cp:revision>74</cp:revision>
  <dcterms:created xsi:type="dcterms:W3CDTF">2021-09-06T07:24:07Z</dcterms:created>
  <dcterms:modified xsi:type="dcterms:W3CDTF">2023-06-27T03:13:14Z</dcterms:modified>
</cp:coreProperties>
</file>