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3" r:id="rId3"/>
    <p:sldId id="280" r:id="rId4"/>
    <p:sldId id="274" r:id="rId5"/>
    <p:sldId id="276" r:id="rId6"/>
    <p:sldId id="281" r:id="rId7"/>
    <p:sldId id="277" r:id="rId8"/>
    <p:sldId id="279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8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0D85E-46FD-42B1-B82E-BBB089C187F6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AD165-528F-401E-AC7B-94F9C0FFA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07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D165-528F-401E-AC7B-94F9C0FFA18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dirty="0" smtClean="0"/>
              <a:t> </a:t>
            </a:r>
            <a:r>
              <a:rPr lang="ru-RU" dirty="0" err="1" smtClean="0"/>
              <a:t>детей-билингвов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билингвизма.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Современные условия жизни общества сопряжены со значительной миграцией населения или проживанием некоренного населения в русскоязычной среде, в которой они, как правило, не теряют родной язык, в связи с чем, развитие речи детей протекает в условиях билингвизма</a:t>
            </a:r>
            <a:r>
              <a:rPr lang="ru-RU" dirty="0" smtClean="0"/>
              <a:t>.</a:t>
            </a:r>
          </a:p>
          <a:p>
            <a:r>
              <a:rPr lang="ru-RU" dirty="0" smtClean="0">
                <a:latin typeface="Arial Black" pitchFamily="34" charset="0"/>
              </a:rPr>
              <a:t> Билингвизм – это владение двумя языками и попеременное их использование в зависимости от условий речевого общения. </a:t>
            </a:r>
          </a:p>
          <a:p>
            <a:r>
              <a:rPr lang="ru-RU" dirty="0" smtClean="0"/>
              <a:t> </a:t>
            </a:r>
            <a:r>
              <a:rPr lang="ru-RU" dirty="0"/>
              <a:t>Двуязычным, или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билингвом</a:t>
            </a:r>
            <a:r>
              <a:rPr lang="ru-RU" dirty="0"/>
              <a:t> считается человек, более или менее постоянно пользующийся в жизни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двумя языками</a:t>
            </a:r>
            <a:r>
              <a:rPr lang="ru-RU" dirty="0"/>
              <a:t>. Наиболее характерным типом билингвизма в России является национально-русский язык, который усваивается как путем обучения, так и непосредственным общением с русскоязычным </a:t>
            </a:r>
            <a:r>
              <a:rPr lang="ru-RU" dirty="0" smtClean="0"/>
              <a:t>населением.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изучения русского языка </a:t>
            </a:r>
            <a:r>
              <a:rPr lang="ru-RU" dirty="0" smtClean="0"/>
              <a:t>учениками-билингвами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Вопрос преподавания русского языка </a:t>
            </a:r>
            <a:r>
              <a:rPr lang="ru-RU" dirty="0" smtClean="0"/>
              <a:t> детям-билингвам иностранным </a:t>
            </a:r>
            <a:r>
              <a:rPr lang="ru-RU" dirty="0" smtClean="0"/>
              <a:t>гражданам, мигрантам,  является, не только вопросом культурно-языковой адаптации последних, но, в первую очередь, вопросом социализации этой новой и обширной группы людей нашего общества. Особое место в этой группе занимают дети.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Практически все в жизни этих детей: и формирование личностных качеств и интересов в процессе общения, и успешность обучения в русскоязычной школе, и доступность дальнейшего образования и профессиональный рост в будущем, зависит от степени овладения ими государственным языком нашей страны. 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   Проблема состоит не только в том, что эти дети не говорят на русском языке. Они слабо владеют и своим национальным языком. Национальный язык ребенок не освоил в полной мере для свободного общения на нем, а новый, русский, осваивает в двух языковых средах: русскоязычной — в группе детского сада, и «русско-национальной»- дома и в своей диаспоре.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детей -</a:t>
            </a:r>
            <a:r>
              <a:rPr lang="ru-RU" dirty="0" err="1" smtClean="0"/>
              <a:t>билингвов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Для детей, которым приходится обучаться в русскоязычной школе, проблема овладения языковыми нормами и речевыми правилами становится довольно острой. </a:t>
            </a:r>
            <a:endParaRPr lang="ru-RU" dirty="0" smtClean="0"/>
          </a:p>
          <a:p>
            <a:r>
              <a:rPr lang="ru-RU" dirty="0" smtClean="0"/>
              <a:t>Материал</a:t>
            </a:r>
            <a:r>
              <a:rPr lang="ru-RU" dirty="0"/>
              <a:t>, преподаваемый на малознакомом языке, усваивается с затруднением, слабость в знаниях накапливается, вследствие этого ученик не достигает высоких </a:t>
            </a:r>
            <a:r>
              <a:rPr lang="ru-RU" dirty="0" smtClean="0"/>
              <a:t>результатов</a:t>
            </a:r>
          </a:p>
          <a:p>
            <a:r>
              <a:rPr lang="ru-RU" dirty="0" smtClean="0"/>
              <a:t>. </a:t>
            </a:r>
            <a:r>
              <a:rPr lang="ru-RU" dirty="0"/>
              <a:t>Для многих семей, по той или иной причине оказавшихся в чужой языковой среде, проблема билингвизма стоит особенно остро. Дома, в быту, в общении с родственниками дети употребляют родной язык с оправданной целью его сохранения. Это обуславливает актуальность воспитания у подрастающего поколения умения активно использовать два </a:t>
            </a:r>
            <a:r>
              <a:rPr lang="ru-RU" dirty="0" smtClean="0"/>
              <a:t>языка.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Ошибки в речи </a:t>
            </a:r>
            <a:r>
              <a:rPr lang="ru-RU" dirty="0" err="1" smtClean="0"/>
              <a:t>детей-билингвов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Примеры интерференции у детей при обучении русскому языку:</a:t>
            </a:r>
          </a:p>
          <a:p>
            <a:pPr lvl="0">
              <a:buNone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обращение к педагогу на «ты»;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ошибки в использовании падежных конструкций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.Учащиеся допускают ошибки двух видов:</a:t>
            </a:r>
          </a:p>
          <a:p>
            <a:pPr lvl="0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а) путают падежные окончания существительных («поливал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шлангой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» у меня нет закладка, листики на дерево) </a:t>
            </a:r>
          </a:p>
          <a:p>
            <a:pPr lvl="0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б) неправильно пишут окончания зависимых от существительных частей речи («удивительная лето», «мягкий мебель»);</a:t>
            </a:r>
          </a:p>
          <a:p>
            <a:pPr lvl="0">
              <a:buNone/>
            </a:pP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500" b="1" dirty="0" err="1" smtClean="0">
                <a:latin typeface="Times New Roman" pitchFamily="18" charset="0"/>
                <a:cs typeface="Times New Roman" pitchFamily="18" charset="0"/>
              </a:rPr>
              <a:t>неразличение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категории рода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(ты забыла свою напитку, ударил прямо в сердцу);</a:t>
            </a:r>
          </a:p>
          <a:p>
            <a:pPr lvl="0">
              <a:buNone/>
            </a:pP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ошибки в употреблении глаголов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ошибки в переводе конструкций с одного языка на другой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(я не могу видеть – мне не видно, всех есть – все присутствуют) и др. </a:t>
            </a:r>
          </a:p>
          <a:p>
            <a:pPr>
              <a:buNone/>
            </a:pP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Одна из наиболее часто встречающихся ошибок – это неправильное употребление предлогов.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а) пропускают предлог («жили городе»);</a:t>
            </a:r>
          </a:p>
          <a:p>
            <a:pPr lvl="0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б) неправильно заменяют один предлог другим («Идти на живой уголок»);</a:t>
            </a:r>
          </a:p>
          <a:p>
            <a:pPr lvl="0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в) вставляют лишний предлог («рисовал с карандашом»). </a:t>
            </a:r>
          </a:p>
          <a:p>
            <a:pPr lvl="0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проблем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Школьнику необходимо регулярно и равнозначно использовать языки во всех ситуациях и жизненных сферах;</a:t>
            </a:r>
          </a:p>
          <a:p>
            <a:pPr lvl="0"/>
            <a:r>
              <a:rPr lang="ru-RU" dirty="0"/>
              <a:t>Научиться правильно писать и читать на обоих языках, ведь именно письменная речь уточняет и структурирует понимание языка;</a:t>
            </a:r>
          </a:p>
          <a:p>
            <a:pPr lvl="0"/>
            <a:r>
              <a:rPr lang="ru-RU" dirty="0"/>
              <a:t>Постоянно изучать культурную составляющую языка, музыкальные и вокальные произведения, читать художественную литературу;</a:t>
            </a:r>
          </a:p>
          <a:p>
            <a:pPr lvl="0"/>
            <a:r>
              <a:rPr lang="ru-RU" dirty="0"/>
              <a:t>Заниматься развитием понимания и использования в обоих языках идиом, сленга, фольклора, юмора, различных современных речевых оборотов и т.д.;</a:t>
            </a:r>
          </a:p>
          <a:p>
            <a:pPr lvl="0"/>
            <a:r>
              <a:rPr lang="ru-RU" dirty="0"/>
              <a:t>Постоянно заниматься контролем правильного звукопроизношения слов обоих языков, особенно в моменты, когда школьник вербально общается.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учебных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а) использование  системы игр и смоделированных игровых упражнений для развития навыков русской устной речи;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б) адекватное соответствие используемой предметной лексики  для детского общения, включение в игровые занятия объяснений преподавателя </a:t>
            </a:r>
            <a:r>
              <a:rPr lang="ru-RU" sz="1600" dirty="0" err="1" smtClean="0"/>
              <a:t>лингво-культурологического</a:t>
            </a:r>
            <a:r>
              <a:rPr lang="ru-RU" sz="1600" dirty="0" smtClean="0"/>
              <a:t> и страноведческого плана и ознакомление  учеников с традициями и историей России;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в) использование  различных компонентов аудиовизуального комплекса и компьютерных языковых игр на занятиях с детьми русским языком, которые помогают комплексному усвоению речевых единиц, стимулируют желание детей общаться;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</a:t>
            </a:r>
          </a:p>
          <a:p>
            <a:pPr>
              <a:buNone/>
            </a:pPr>
            <a:r>
              <a:rPr lang="en-US" sz="1600" dirty="0" smtClean="0"/>
              <a:t>       </a:t>
            </a:r>
            <a:r>
              <a:rPr lang="ru-RU" sz="1600" dirty="0" smtClean="0"/>
              <a:t>г)создание психологически комфортной атмосферы на занятии, подкрепленной соответствующей языковой средой, которые позволяют исключить нерешительность учеников, эффективно концентрируют их внимание, стимулируют вступать в реальное общение.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Двуязычная ситуация будет сбалансирована только в том случае, если билингв будет свободно владеть обоими языками, использовать их в любых речевых ситуациях, с лёгкостью переключаться с одного языка на другой, не смешивая при этом системы разных языков.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Изучая иностранный язык,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мы одновременно усваиваем присущий соответствующему народу образ мира, то или иное видение мира через призму национальной культуры, одним из важнейших компонентов которой (и средством овладения ею) и является язык»(А.А.Леонтьев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дети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79348" y="639936"/>
            <a:ext cx="7465060" cy="55961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83</TotalTime>
  <Words>738</Words>
  <Application>Microsoft Office PowerPoint</Application>
  <PresentationFormat>Экран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Проблемы детей-билингвов.</vt:lpstr>
      <vt:lpstr>Понятие билингвизма.</vt:lpstr>
      <vt:lpstr>Особенности изучения русского языка учениками-билингвами.</vt:lpstr>
      <vt:lpstr>Проблемы детей -билингвов</vt:lpstr>
      <vt:lpstr>Ошибки в речи детей-билингвов.</vt:lpstr>
      <vt:lpstr>Пути решения проблем</vt:lpstr>
      <vt:lpstr>Пути решения учебных задач:</vt:lpstr>
      <vt:lpstr>Вывод.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детей-билингвов.</dc:title>
  <dc:creator>Аня</dc:creator>
  <cp:lastModifiedBy>Елена</cp:lastModifiedBy>
  <cp:revision>23</cp:revision>
  <dcterms:created xsi:type="dcterms:W3CDTF">2015-05-26T18:21:44Z</dcterms:created>
  <dcterms:modified xsi:type="dcterms:W3CDTF">2016-07-17T01:25:59Z</dcterms:modified>
</cp:coreProperties>
</file>