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8" r:id="rId2"/>
    <p:sldMasterId id="2147483680" r:id="rId3"/>
  </p:sldMasterIdLst>
  <p:notesMasterIdLst>
    <p:notesMasterId r:id="rId19"/>
  </p:notesMasterIdLst>
  <p:sldIdLst>
    <p:sldId id="256" r:id="rId4"/>
    <p:sldId id="326" r:id="rId5"/>
    <p:sldId id="321" r:id="rId6"/>
    <p:sldId id="306" r:id="rId7"/>
    <p:sldId id="307" r:id="rId8"/>
    <p:sldId id="327" r:id="rId9"/>
    <p:sldId id="330" r:id="rId10"/>
    <p:sldId id="329" r:id="rId11"/>
    <p:sldId id="331" r:id="rId12"/>
    <p:sldId id="332" r:id="rId13"/>
    <p:sldId id="333" r:id="rId14"/>
    <p:sldId id="334" r:id="rId15"/>
    <p:sldId id="335" r:id="rId16"/>
    <p:sldId id="336" r:id="rId17"/>
    <p:sldId id="33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AE2C7"/>
    <a:srgbClr val="339933"/>
    <a:srgbClr val="E6C996"/>
    <a:srgbClr val="E9D1A5"/>
    <a:srgbClr val="DAB064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1" autoAdjust="0"/>
    <p:restoredTop sz="94660"/>
  </p:normalViewPr>
  <p:slideViewPr>
    <p:cSldViewPr>
      <p:cViewPr>
        <p:scale>
          <a:sx n="75" d="100"/>
          <a:sy n="75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54C617-8F62-454A-96D0-040A7160F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46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" name="Freeform 3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Freeform 4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Freeform 6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193212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91ACB-EF25-486C-B447-CD7268C11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9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9060-A028-47F1-980C-CC2A9C9E9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F84F-BEB2-4B8A-BFD2-FA9AD4748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6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38275"/>
            <a:ext cx="4038600" cy="229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1438"/>
            <a:ext cx="4038600" cy="2290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01E9-9285-4487-A761-67326A740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0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A6411-BBF1-40B7-A926-7019E150A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4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C939-CBE2-4F18-A721-6F38AC14F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0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8908-1F3C-4841-AC0A-F6669EAD0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9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03D0-209C-43EA-8740-3529E91EA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6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6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00B5D-4EA2-4CE5-AD19-60F239802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2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423E-2ED0-406A-A893-31523DD5A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6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A94B9-ED85-45C5-AAB8-D859B9F34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0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AD9D-3C57-40C6-B71C-42698E5F8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E5F3-ECA0-47F5-A817-A9FE4ABEE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8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C476C-86EB-439B-9E0D-53EB54016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6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F208-FEB4-462E-9128-226BD1B4E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75" name="Freeform 19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76" name="Freeform 20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77" name="Freeform 21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78" name="Freeform 22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79" name="Freeform 23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80" name="Rectangle 24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81" name="Freeform 2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2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4" name="Rectangle 2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26684" name="Rectangle 2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6685" name="Rectangle 2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6686" name="Rectangle 3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EBE7FA28-9968-440C-AA6A-9D513C420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E338B-A226-46A5-A9C3-65806B18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651D2-7D83-49AC-AD3F-9811FEAC5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785938" y="1928813"/>
            <a:ext cx="5778500" cy="2571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400" b="1" i="1">
              <a:solidFill>
                <a:srgbClr val="FFFFFF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258888" y="2133600"/>
            <a:ext cx="6473825" cy="265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endParaRPr lang="ru-RU" altLang="ru-RU" sz="28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alt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Современные требования </a:t>
            </a:r>
          </a:p>
          <a:p>
            <a:pPr algn="ctr"/>
            <a:r>
              <a:rPr lang="ru-RU" alt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 учителю начальных классов</a:t>
            </a:r>
          </a:p>
          <a:p>
            <a:pPr algn="ctr"/>
            <a:r>
              <a:rPr lang="ru-RU" alt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условиях реализации</a:t>
            </a:r>
            <a:br>
              <a:rPr lang="ru-RU" alt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«Профессионального стандарта </a:t>
            </a:r>
          </a:p>
          <a:p>
            <a:pPr algn="ctr"/>
            <a:r>
              <a:rPr lang="ru-RU" altLang="ru-RU" sz="2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педагога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200" smtClean="0"/>
              <a:t>Условия успешного обучения</a:t>
            </a:r>
            <a:r>
              <a:rPr lang="ru-RU" altLang="ru-RU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smtClean="0"/>
              <a:t> </a:t>
            </a:r>
            <a:r>
              <a:rPr lang="ru-RU" altLang="ru-RU" sz="2800" b="1" smtClean="0">
                <a:solidFill>
                  <a:schemeClr val="tx2"/>
                </a:solidFill>
              </a:rPr>
              <a:t>Определить уровень владения языком;</a:t>
            </a:r>
          </a:p>
          <a:p>
            <a:pPr>
              <a:lnSpc>
                <a:spcPct val="90000"/>
              </a:lnSpc>
            </a:pPr>
            <a:endParaRPr lang="ru-RU" altLang="ru-RU" sz="2800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2"/>
                </a:solidFill>
              </a:rPr>
              <a:t>  создать в классе комфортные условия;</a:t>
            </a:r>
          </a:p>
          <a:p>
            <a:pPr>
              <a:lnSpc>
                <a:spcPct val="90000"/>
              </a:lnSpc>
            </a:pPr>
            <a:endParaRPr lang="ru-RU" altLang="ru-RU" sz="2800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2"/>
                </a:solidFill>
              </a:rPr>
              <a:t>  найти индивидуальный подход к каждому учащемуся;</a:t>
            </a:r>
          </a:p>
          <a:p>
            <a:pPr>
              <a:lnSpc>
                <a:spcPct val="90000"/>
              </a:lnSpc>
            </a:pPr>
            <a:endParaRPr lang="ru-RU" altLang="ru-RU" sz="2800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2"/>
                </a:solidFill>
              </a:rPr>
              <a:t>сформировать у учащихся интерес к изучению языка и положительную мотивацию.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800" smtClean="0"/>
              <a:t>Цель: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9475" y="1438275"/>
            <a:ext cx="5724525" cy="4733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   Создать условий для «мягкого» включения детей в процесс обучения, скорректировать имеющиеся и сформировать новые знания в области русского языка, а также учить видам речевой деятельности , снятие интерференции в речи.</a:t>
            </a:r>
          </a:p>
        </p:txBody>
      </p:sp>
      <p:pic>
        <p:nvPicPr>
          <p:cNvPr id="45060" name="Содержимое 3" descr="1 сентября 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5639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800" smtClean="0"/>
              <a:t>Задачи:</a:t>
            </a:r>
            <a:r>
              <a:rPr lang="ru-RU" altLang="ru-RU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800" b="1" smtClean="0">
                <a:solidFill>
                  <a:schemeClr val="tx2"/>
                </a:solidFill>
              </a:rPr>
              <a:t>приучать слух детей к звукам, словам русской речи;</a:t>
            </a:r>
          </a:p>
          <a:p>
            <a:r>
              <a:rPr lang="ru-RU" altLang="ru-RU" sz="2800" b="1" smtClean="0">
                <a:solidFill>
                  <a:schemeClr val="tx2"/>
                </a:solidFill>
              </a:rPr>
              <a:t>создавать у детей запас наиболее употребительных русских слов, вырабатывать умение пользоваться этим минимумом в разговорной речи;</a:t>
            </a:r>
          </a:p>
          <a:p>
            <a:r>
              <a:rPr lang="ru-RU" altLang="ru-RU" sz="2800" b="1" smtClean="0">
                <a:solidFill>
                  <a:schemeClr val="tx2"/>
                </a:solidFill>
              </a:rPr>
              <a:t>научить строить элементарные фразы на русском языке, употреблять слова в правильной грамматической форме.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800" smtClean="0"/>
              <a:t>Уровни владения русским языком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8229600" cy="4733925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tx2"/>
                </a:solidFill>
              </a:rPr>
              <a:t>Средний уровень </a:t>
            </a:r>
          </a:p>
          <a:p>
            <a:endParaRPr lang="ru-RU" altLang="ru-RU" sz="2800" b="1" smtClean="0">
              <a:solidFill>
                <a:schemeClr val="tx2"/>
              </a:solidFill>
            </a:endParaRPr>
          </a:p>
          <a:p>
            <a:r>
              <a:rPr lang="ru-RU" altLang="ru-RU" sz="2800" b="1" smtClean="0">
                <a:solidFill>
                  <a:schemeClr val="tx2"/>
                </a:solidFill>
              </a:rPr>
              <a:t>Слабый уровень </a:t>
            </a:r>
          </a:p>
          <a:p>
            <a:endParaRPr lang="ru-RU" altLang="ru-RU" sz="2800" b="1" smtClean="0">
              <a:solidFill>
                <a:schemeClr val="tx2"/>
              </a:solidFill>
            </a:endParaRPr>
          </a:p>
          <a:p>
            <a:r>
              <a:rPr lang="ru-RU" altLang="ru-RU" sz="2800" b="1" smtClean="0">
                <a:solidFill>
                  <a:schemeClr val="tx2"/>
                </a:solidFill>
              </a:rPr>
              <a:t>Нулевой уровень</a:t>
            </a:r>
          </a:p>
        </p:txBody>
      </p:sp>
      <p:pic>
        <p:nvPicPr>
          <p:cNvPr id="47109" name="Рисунок 1" descr="DSC038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1036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Рисунок 1" descr="DSC03824.JPG"/>
          <p:cNvPicPr>
            <a:picLocks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744913" cy="2952750"/>
          </a:xfrm>
          <a:noFill/>
        </p:spPr>
      </p:pic>
      <p:pic>
        <p:nvPicPr>
          <p:cNvPr id="48133" name="Рисунок 2" descr="P10006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38163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Рисунок 1" descr="DSC038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338455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38275"/>
            <a:ext cx="8229600" cy="5591175"/>
          </a:xfrm>
          <a:solidFill>
            <a:srgbClr val="FFFFFF"/>
          </a:solidFill>
          <a:ln>
            <a:solidFill>
              <a:srgbClr val="8AE2C7"/>
            </a:solidFill>
            <a:miter lim="800000"/>
            <a:headEnd/>
            <a:tailEnd/>
          </a:ln>
        </p:spPr>
        <p:txBody>
          <a:bodyPr/>
          <a:lstStyle/>
          <a:p>
            <a:pPr marL="390525" indent="-390525" algn="ctr" defTabSz="1042988" eaLnBrk="1" hangingPunct="1">
              <a:buFontTx/>
              <a:buNone/>
            </a:pPr>
            <a:r>
              <a:rPr lang="ru-RU" altLang="ru-RU" b="1" smtClean="0">
                <a:solidFill>
                  <a:srgbClr val="3781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Желаю Вам дальнейших успехов в педагогической деятельности!</a:t>
            </a:r>
            <a:br>
              <a:rPr lang="ru-RU" altLang="ru-RU" b="1" smtClean="0">
                <a:solidFill>
                  <a:srgbClr val="3781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smtClean="0">
                <a:solidFill>
                  <a:srgbClr val="3781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smtClean="0">
                <a:solidFill>
                  <a:srgbClr val="3781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b="1" smtClean="0">
                <a:solidFill>
                  <a:srgbClr val="3781A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254" y="3454400"/>
            <a:ext cx="4532191" cy="34004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6"/>
          <p:cNvGrpSpPr>
            <a:grpSpLocks/>
          </p:cNvGrpSpPr>
          <p:nvPr/>
        </p:nvGrpSpPr>
        <p:grpSpPr bwMode="auto">
          <a:xfrm>
            <a:off x="0" y="1773238"/>
            <a:ext cx="8858250" cy="4929187"/>
            <a:chOff x="4343400" y="3233738"/>
            <a:chExt cx="3800488" cy="305278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ltGray">
            <a:xfrm>
              <a:off x="4343400" y="3233738"/>
              <a:ext cx="3800488" cy="3052782"/>
            </a:xfrm>
            <a:prstGeom prst="roundRect">
              <a:avLst>
                <a:gd name="adj" fmla="val 11921"/>
              </a:avLst>
            </a:prstGeom>
            <a:solidFill>
              <a:srgbClr val="FFFFFF"/>
            </a:soli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205" name="Picture 6" descr="Picture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725" y="3287713"/>
              <a:ext cx="79375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7" name="Рисунок 3" descr="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2508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4"/>
          <p:cNvSpPr>
            <a:spLocks noChangeArrowheads="1"/>
          </p:cNvSpPr>
          <p:nvPr/>
        </p:nvSpPr>
        <p:spPr bwMode="auto">
          <a:xfrm>
            <a:off x="3419475" y="1700213"/>
            <a:ext cx="532923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chemeClr val="tx2"/>
                </a:solidFill>
              </a:rPr>
              <a:t>«В деле обучения и воспитания, во всем школьном деле ничего нельзя улучшить, минуя голову учителя». </a:t>
            </a:r>
          </a:p>
        </p:txBody>
      </p:sp>
      <p:sp>
        <p:nvSpPr>
          <p:cNvPr id="8209" name="TextBox 4"/>
          <p:cNvSpPr txBox="1">
            <a:spLocks noChangeArrowheads="1"/>
          </p:cNvSpPr>
          <p:nvPr/>
        </p:nvSpPr>
        <p:spPr bwMode="auto">
          <a:xfrm>
            <a:off x="5580063" y="4581525"/>
            <a:ext cx="2716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17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chemeClr val="tx2"/>
                </a:solidFill>
              </a:rPr>
              <a:t>К.Д. Ушинский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633412"/>
          </a:xfrm>
          <a:ln>
            <a:solidFill>
              <a:srgbClr val="DAB064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smtClean="0">
                <a:latin typeface="Times New Roman" pitchFamily="18" charset="0"/>
              </a:rPr>
              <a:t>Профессиональный стандарт – ориентир развития педагога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179388" y="1557338"/>
            <a:ext cx="7962900" cy="4446587"/>
          </a:xfrm>
          <a:prstGeom prst="roundRect">
            <a:avLst>
              <a:gd name="adj" fmla="val 8014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468313" y="1412875"/>
            <a:ext cx="8064500" cy="4217988"/>
          </a:xfrm>
          <a:prstGeom prst="roundRect">
            <a:avLst>
              <a:gd name="adj" fmla="val 791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1042988" y="1557338"/>
            <a:ext cx="7026275" cy="4473575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 b="1" i="1">
                <a:solidFill>
                  <a:srgbClr val="1A3F55"/>
                </a:solidFill>
              </a:rPr>
              <a:t>Избавление от бессмысленного, тотального контроля, от мелочной регламентации, от всего того огромного количества громоздких инструкций, квалификационных характеристик и так далее – вот это задача, которую нам нужно решить, для того чтобы у учителя появилось пространство для расширения его педагогической деятельности. Вот это основная задача и профессионального стандарта педагога, и в целом нашей образовательной политики.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8964613" cy="1143000"/>
          </a:xfrm>
          <a:ln>
            <a:solidFill>
              <a:srgbClr val="DAB064"/>
            </a:solidFill>
          </a:ln>
        </p:spPr>
        <p:txBody>
          <a:bodyPr/>
          <a:lstStyle/>
          <a:p>
            <a:pPr algn="ctr" eaLnBrk="1" hangingPunct="1"/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чего нужен профессиональный стандарт </a:t>
            </a:r>
            <a:b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педагога?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7232650" y="1905000"/>
            <a:ext cx="839788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785813" y="1143000"/>
            <a:ext cx="7461250" cy="914400"/>
            <a:chOff x="2728" y="1008"/>
            <a:chExt cx="2552" cy="576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293" name="Text Box 11"/>
          <p:cNvSpPr txBox="1">
            <a:spLocks noChangeArrowheads="1"/>
          </p:cNvSpPr>
          <p:nvPr/>
        </p:nvSpPr>
        <p:spPr bwMode="gray">
          <a:xfrm>
            <a:off x="785813" y="1497013"/>
            <a:ext cx="6853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FFFF"/>
                </a:solidFill>
              </a:rPr>
              <a:t>инструмент реализации стратегии образования в меняющемся мире</a:t>
            </a:r>
            <a:endParaRPr lang="en-US" altLang="ru-RU" b="1">
              <a:solidFill>
                <a:srgbClr val="FFFFFF"/>
              </a:solidFill>
            </a:endParaRPr>
          </a:p>
        </p:txBody>
      </p:sp>
      <p:sp>
        <p:nvSpPr>
          <p:cNvPr id="12294" name="Text Box 27"/>
          <p:cNvSpPr txBox="1">
            <a:spLocks noChangeArrowheads="1"/>
          </p:cNvSpPr>
          <p:nvPr/>
        </p:nvSpPr>
        <p:spPr bwMode="black">
          <a:xfrm>
            <a:off x="1042988" y="1125538"/>
            <a:ext cx="2522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gray">
          <a:xfrm>
            <a:off x="7232650" y="3048000"/>
            <a:ext cx="839788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785813" y="2286000"/>
            <a:ext cx="7461250" cy="914400"/>
            <a:chOff x="2728" y="1008"/>
            <a:chExt cx="2552" cy="576"/>
          </a:xfrm>
        </p:grpSpPr>
        <p:sp>
          <p:nvSpPr>
            <p:cNvPr id="42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297" name="Text Box 11"/>
          <p:cNvSpPr txBox="1">
            <a:spLocks noChangeArrowheads="1"/>
          </p:cNvSpPr>
          <p:nvPr/>
        </p:nvSpPr>
        <p:spPr bwMode="gray">
          <a:xfrm>
            <a:off x="785813" y="2640013"/>
            <a:ext cx="7072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FFFF"/>
                </a:solidFill>
              </a:rPr>
              <a:t>инструмент повышения качества образования и выхода отечественного образования на международный уровень</a:t>
            </a:r>
            <a:endParaRPr lang="en-US" altLang="ru-RU" b="1">
              <a:solidFill>
                <a:srgbClr val="FFFFFF"/>
              </a:solidFill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gray">
          <a:xfrm>
            <a:off x="7232650" y="4214813"/>
            <a:ext cx="839788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2299" name="Group 7"/>
          <p:cNvGrpSpPr>
            <a:grpSpLocks/>
          </p:cNvGrpSpPr>
          <p:nvPr/>
        </p:nvGrpSpPr>
        <p:grpSpPr bwMode="auto">
          <a:xfrm>
            <a:off x="785813" y="3452813"/>
            <a:ext cx="7461250" cy="914400"/>
            <a:chOff x="2728" y="1008"/>
            <a:chExt cx="2552" cy="576"/>
          </a:xfrm>
        </p:grpSpPr>
        <p:sp>
          <p:nvSpPr>
            <p:cNvPr id="49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00" name="Text Box 11"/>
          <p:cNvSpPr txBox="1">
            <a:spLocks noChangeArrowheads="1"/>
          </p:cNvSpPr>
          <p:nvPr/>
        </p:nvSpPr>
        <p:spPr bwMode="gray">
          <a:xfrm>
            <a:off x="785813" y="3986213"/>
            <a:ext cx="605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FFFF"/>
                </a:solidFill>
              </a:rPr>
              <a:t>объективный измеритель квалификации педагога</a:t>
            </a:r>
            <a:endParaRPr lang="en-US" altLang="ru-RU" b="1">
              <a:solidFill>
                <a:srgbClr val="FFFFFF"/>
              </a:solidFill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gray">
          <a:xfrm>
            <a:off x="7232650" y="5405438"/>
            <a:ext cx="839788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2302" name="Group 7"/>
          <p:cNvGrpSpPr>
            <a:grpSpLocks/>
          </p:cNvGrpSpPr>
          <p:nvPr/>
        </p:nvGrpSpPr>
        <p:grpSpPr bwMode="auto">
          <a:xfrm>
            <a:off x="785813" y="4643438"/>
            <a:ext cx="7461250" cy="914400"/>
            <a:chOff x="2728" y="1008"/>
            <a:chExt cx="2552" cy="576"/>
          </a:xfrm>
        </p:grpSpPr>
        <p:sp>
          <p:nvSpPr>
            <p:cNvPr id="56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8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03" name="Text Box 11"/>
          <p:cNvSpPr txBox="1">
            <a:spLocks noChangeArrowheads="1"/>
          </p:cNvSpPr>
          <p:nvPr/>
        </p:nvSpPr>
        <p:spPr bwMode="gray">
          <a:xfrm>
            <a:off x="785813" y="4929188"/>
            <a:ext cx="605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FFFF"/>
                </a:solidFill>
              </a:rPr>
              <a:t>средство отбора педагогических кадров в учреждения образования</a:t>
            </a:r>
            <a:endParaRPr lang="en-US" altLang="ru-RU" b="1">
              <a:solidFill>
                <a:srgbClr val="FFFFFF"/>
              </a:solidFill>
            </a:endParaRPr>
          </a:p>
        </p:txBody>
      </p:sp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785813" y="5786438"/>
            <a:ext cx="7461250" cy="914400"/>
            <a:chOff x="2728" y="1008"/>
            <a:chExt cx="2552" cy="576"/>
          </a:xfrm>
        </p:grpSpPr>
        <p:sp>
          <p:nvSpPr>
            <p:cNvPr id="63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4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5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2305" name="Text Box 11"/>
          <p:cNvSpPr txBox="1">
            <a:spLocks noChangeArrowheads="1"/>
          </p:cNvSpPr>
          <p:nvPr/>
        </p:nvSpPr>
        <p:spPr bwMode="gray">
          <a:xfrm>
            <a:off x="785813" y="6143625"/>
            <a:ext cx="7412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rgbClr val="FFFFFF"/>
                </a:solidFill>
              </a:rPr>
              <a:t>основа для формирования трудового договора, фиксирующего отношения между работником и работодателем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black">
          <a:xfrm>
            <a:off x="785813" y="22860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12307" name="Text Box 27"/>
          <p:cNvSpPr txBox="1">
            <a:spLocks noChangeArrowheads="1"/>
          </p:cNvSpPr>
          <p:nvPr/>
        </p:nvSpPr>
        <p:spPr bwMode="black">
          <a:xfrm>
            <a:off x="785813" y="34290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12308" name="Text Box 27"/>
          <p:cNvSpPr txBox="1">
            <a:spLocks noChangeArrowheads="1"/>
          </p:cNvSpPr>
          <p:nvPr/>
        </p:nvSpPr>
        <p:spPr bwMode="black">
          <a:xfrm>
            <a:off x="785813" y="4643438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12309" name="Text Box 27"/>
          <p:cNvSpPr txBox="1">
            <a:spLocks noChangeArrowheads="1"/>
          </p:cNvSpPr>
          <p:nvPr/>
        </p:nvSpPr>
        <p:spPr bwMode="black">
          <a:xfrm>
            <a:off x="785813" y="5786438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071688" y="3214688"/>
            <a:ext cx="6858000" cy="1857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DAB064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профессионального стандарта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19288" y="1746250"/>
            <a:ext cx="6867525" cy="1254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gray">
          <a:xfrm>
            <a:off x="571500" y="2009775"/>
            <a:ext cx="1508125" cy="704850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gray">
          <a:xfrm>
            <a:off x="2376488" y="1928813"/>
            <a:ext cx="62674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Профессиональный стандарт педагога – рамочный документ, в котором определяются основные требования к его квалификации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gray">
          <a:xfrm>
            <a:off x="2314575" y="3357563"/>
            <a:ext cx="6267450" cy="175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Общенациональная рамка стандарта может быть дополнена региональными требованиями, внутренним стандартом образовательного учреждения, в соответствии со спецификой реализуемых в данном учреждении образовательных программ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gray">
          <a:xfrm>
            <a:off x="642938" y="3786188"/>
            <a:ext cx="1508125" cy="704850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7643812" cy="868362"/>
          </a:xfrm>
        </p:spPr>
        <p:txBody>
          <a:bodyPr/>
          <a:lstStyle/>
          <a:p>
            <a:r>
              <a:rPr lang="ru-RU" altLang="ru-RU" sz="2800" smtClean="0"/>
              <a:t>Трудовые функции учителя начальных классов.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12875"/>
            <a:ext cx="8229600" cy="47339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400" b="1" smtClean="0">
                <a:solidFill>
                  <a:schemeClr val="tx2"/>
                </a:solidFill>
              </a:rPr>
              <a:t>Проектирование образовательного процесса на основе ФГОС НОО;</a:t>
            </a:r>
          </a:p>
          <a:p>
            <a:r>
              <a:rPr lang="ru-RU" altLang="ru-RU" sz="2400" b="1" smtClean="0">
                <a:solidFill>
                  <a:schemeClr val="tx2"/>
                </a:solidFill>
              </a:rPr>
              <a:t>Формирование у детей социальной позиции;</a:t>
            </a:r>
          </a:p>
          <a:p>
            <a:r>
              <a:rPr lang="ru-RU" altLang="ru-RU" sz="2400" b="1" smtClean="0">
                <a:solidFill>
                  <a:schemeClr val="tx2"/>
                </a:solidFill>
              </a:rPr>
              <a:t>Формирование метапредметных компетенций, универсальных учебных действий до уровня .</a:t>
            </a:r>
          </a:p>
          <a:p>
            <a:r>
              <a:rPr lang="ru-RU" altLang="ru-RU" sz="2400" b="1" smtClean="0">
                <a:solidFill>
                  <a:schemeClr val="tx2"/>
                </a:solidFill>
              </a:rPr>
              <a:t>Объективная оценка успехов и возможностей обучающихся .</a:t>
            </a:r>
          </a:p>
          <a:p>
            <a:r>
              <a:rPr lang="ru-RU" altLang="ru-RU" sz="2400" b="1" smtClean="0">
                <a:solidFill>
                  <a:schemeClr val="tx2"/>
                </a:solidFill>
              </a:rPr>
              <a:t>Организация учебного процесса.</a:t>
            </a:r>
          </a:p>
          <a:p>
            <a:r>
              <a:rPr lang="ru-RU" altLang="ru-RU" sz="2400" b="1" smtClean="0">
                <a:solidFill>
                  <a:schemeClr val="tx2"/>
                </a:solidFill>
              </a:rPr>
              <a:t>Корректировка учебной деятельности .</a:t>
            </a:r>
          </a:p>
          <a:p>
            <a:endParaRPr lang="ru-RU" altLang="ru-RU" sz="2400" b="1" smtClean="0">
              <a:solidFill>
                <a:schemeClr val="tx2"/>
              </a:solidFill>
            </a:endParaRPr>
          </a:p>
          <a:p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979613" y="2924175"/>
            <a:ext cx="69850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Ставить различные виды учебных задачи организовывать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их решение в соответствии с уровнем познавательного и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 личностного развития детей младшего возраста.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79613" y="1412875"/>
            <a:ext cx="6985000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Реагировать на непосредственные по форме обращения 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детей к учителю и распознавать за ними серьезные личные 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проблемы.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gray">
          <a:xfrm>
            <a:off x="395288" y="1628775"/>
            <a:ext cx="1508125" cy="704850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gray">
          <a:xfrm>
            <a:off x="323850" y="3429000"/>
            <a:ext cx="1508125" cy="704850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395288" y="4941888"/>
            <a:ext cx="1508125" cy="704850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chemeClr val="bg1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159000" y="4581525"/>
            <a:ext cx="69850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Корректировать индивидуальную образовательную 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траекторию обучающегося в соответствии с задачами 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достижения всех видов образовательных результатов</a:t>
            </a:r>
            <a:r>
              <a:rPr lang="ru-RU" altLang="ru-RU"/>
              <a:t> </a:t>
            </a:r>
            <a:r>
              <a:rPr lang="ru-RU" altLang="ru-RU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95288" y="188913"/>
            <a:ext cx="7805737" cy="9461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Необходимые умения</a:t>
            </a:r>
            <a:r>
              <a:rPr lang="ru-RU" altLang="ru-RU" sz="2800" b="1">
                <a:solidFill>
                  <a:srgbClr val="FFFFFF"/>
                </a:solidFill>
              </a:rPr>
              <a:t> учителя начальных </a:t>
            </a:r>
          </a:p>
          <a:p>
            <a:r>
              <a:rPr lang="ru-RU" altLang="ru-RU" sz="2800" b="1">
                <a:solidFill>
                  <a:srgbClr val="FFFFFF"/>
                </a:solidFill>
              </a:rPr>
              <a:t>классов.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1" name="Text Box 11"/>
          <p:cNvSpPr txBox="1">
            <a:spLocks noChangeArrowheads="1"/>
          </p:cNvSpPr>
          <p:nvPr/>
        </p:nvSpPr>
        <p:spPr bwMode="gray">
          <a:xfrm>
            <a:off x="785813" y="3986213"/>
            <a:ext cx="605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FFFF"/>
                </a:solidFill>
              </a:rPr>
              <a:t>объективный измеритель квалификации педагога</a:t>
            </a:r>
            <a:endParaRPr lang="en-US" altLang="ru-RU" b="1">
              <a:solidFill>
                <a:srgbClr val="FFFFFF"/>
              </a:solidFill>
            </a:endParaRPr>
          </a:p>
        </p:txBody>
      </p:sp>
      <p:sp>
        <p:nvSpPr>
          <p:cNvPr id="40987" name="Text Box 11"/>
          <p:cNvSpPr txBox="1">
            <a:spLocks noChangeArrowheads="1"/>
          </p:cNvSpPr>
          <p:nvPr/>
        </p:nvSpPr>
        <p:spPr bwMode="gray">
          <a:xfrm>
            <a:off x="785813" y="4929188"/>
            <a:ext cx="605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FFFF"/>
                </a:solidFill>
              </a:rPr>
              <a:t>средство отбора педагогических кадров в учреждения образования</a:t>
            </a:r>
            <a:endParaRPr lang="en-US" altLang="ru-RU" b="1">
              <a:solidFill>
                <a:srgbClr val="FFFFFF"/>
              </a:solidFill>
            </a:endParaRPr>
          </a:p>
        </p:txBody>
      </p:sp>
      <p:sp>
        <p:nvSpPr>
          <p:cNvPr id="40993" name="Text Box 27"/>
          <p:cNvSpPr txBox="1">
            <a:spLocks noChangeArrowheads="1"/>
          </p:cNvSpPr>
          <p:nvPr/>
        </p:nvSpPr>
        <p:spPr bwMode="black">
          <a:xfrm>
            <a:off x="785813" y="22860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40994" name="Text Box 27"/>
          <p:cNvSpPr txBox="1">
            <a:spLocks noChangeArrowheads="1"/>
          </p:cNvSpPr>
          <p:nvPr/>
        </p:nvSpPr>
        <p:spPr bwMode="black">
          <a:xfrm>
            <a:off x="785813" y="34290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40995" name="Text Box 27"/>
          <p:cNvSpPr txBox="1">
            <a:spLocks noChangeArrowheads="1"/>
          </p:cNvSpPr>
          <p:nvPr/>
        </p:nvSpPr>
        <p:spPr bwMode="black">
          <a:xfrm>
            <a:off x="785813" y="4643438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40996" name="Text Box 27"/>
          <p:cNvSpPr txBox="1">
            <a:spLocks noChangeArrowheads="1"/>
          </p:cNvSpPr>
          <p:nvPr/>
        </p:nvSpPr>
        <p:spPr bwMode="black">
          <a:xfrm>
            <a:off x="785813" y="5786438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FF"/>
                </a:solidFill>
              </a:rPr>
              <a:t>Стандарт –</a:t>
            </a:r>
            <a:endParaRPr lang="en-US" altLang="ru-RU" sz="2200" b="1">
              <a:solidFill>
                <a:srgbClr val="FFFFFF"/>
              </a:solidFill>
            </a:endParaRP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1116013" y="333375"/>
            <a:ext cx="7559675" cy="9461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FFFF"/>
                </a:solidFill>
              </a:rPr>
              <a:t>Учитель начальных классов должен знать.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23850" y="3429000"/>
            <a:ext cx="698500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Дидактические основы. </a:t>
            </a: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323850" y="5300663"/>
            <a:ext cx="7416800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Особенности региональных условий.</a:t>
            </a:r>
            <a:r>
              <a:rPr lang="ru-RU" altLang="ru-RU"/>
              <a:t> 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1979613" y="2349500"/>
            <a:ext cx="6985000" cy="935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ФГОС и содержание примерных основных образовательных 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пограмм.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979613" y="4365625"/>
            <a:ext cx="6985000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Заложенных в содержании используемых в начальной 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школе учебных задач</a:t>
            </a:r>
            <a:r>
              <a:rPr lang="ru-RU" altLang="ru-RU"/>
              <a:t> </a:t>
            </a:r>
            <a:r>
              <a:rPr lang="ru-RU" altLang="ru-RU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50825" y="1268413"/>
            <a:ext cx="69850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50000">
                <a:srgbClr val="FFFFFF"/>
              </a:gs>
              <a:gs pos="100000">
                <a:schemeClr val="bg1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Основные и актуальные для современной системы 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образования теории бучения, воспитания и развития.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38125"/>
            <a:ext cx="8147050" cy="868363"/>
          </a:xfrm>
        </p:spPr>
        <p:txBody>
          <a:bodyPr/>
          <a:lstStyle/>
          <a:p>
            <a:r>
              <a:rPr lang="ru-RU" altLang="ru-RU" sz="2800" smtClean="0"/>
              <a:t>Наполнения профессионального стандарта учителя новыми компетенциями: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ru-RU" altLang="ru-RU" sz="2400" b="1" smtClean="0">
                <a:solidFill>
                  <a:srgbClr val="002060"/>
                </a:solidFill>
              </a:rPr>
              <a:t>Работа с одарёнными обучающимися.</a:t>
            </a:r>
          </a:p>
          <a:p>
            <a:pPr marL="609600" indent="-609600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ru-RU" altLang="ru-RU" sz="2400" b="1" smtClean="0">
                <a:solidFill>
                  <a:srgbClr val="002060"/>
                </a:solidFill>
              </a:rPr>
              <a:t>Работа в условиях реализации  программ инклюзивного образования.</a:t>
            </a:r>
          </a:p>
          <a:p>
            <a:pPr marL="609600" indent="-609600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ru-RU" altLang="ru-RU" sz="2400" b="1" smtClean="0">
                <a:solidFill>
                  <a:srgbClr val="002060"/>
                </a:solidFill>
              </a:rPr>
              <a:t>Преподавание русского языка учащимся, для которых он не является родным.</a:t>
            </a:r>
          </a:p>
          <a:p>
            <a:pPr marL="609600" indent="-609600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ru-RU" altLang="ru-RU" sz="2400" b="1" smtClean="0">
                <a:solidFill>
                  <a:srgbClr val="002060"/>
                </a:solidFill>
              </a:rPr>
              <a:t>Работа с обучающимися, имеющими проблемы в развитии.</a:t>
            </a:r>
          </a:p>
          <a:p>
            <a:pPr marL="609600" indent="-609600">
              <a:lnSpc>
                <a:spcPct val="90000"/>
              </a:lnSpc>
              <a:buFont typeface="Century Gothic" pitchFamily="34" charset="0"/>
              <a:buAutoNum type="arabicPeriod"/>
            </a:pPr>
            <a:r>
              <a:rPr lang="ru-RU" altLang="ru-RU" sz="2400" b="1" smtClean="0">
                <a:solidFill>
                  <a:srgbClr val="002060"/>
                </a:solidFill>
              </a:rPr>
              <a:t>Работа с девиантными, зависимыми, социально запущенными и социально уязвимыми учащимися, имеющими серьёзные отклонения в поведении.</a:t>
            </a:r>
          </a:p>
          <a:p>
            <a:pPr marL="609600" indent="-609600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-АКИПРКО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cd4d.t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c705.t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Тема1-АКИПРКО</Template>
  <TotalTime>1083</TotalTime>
  <Words>537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Arial Black</vt:lpstr>
      <vt:lpstr>Times New Roman</vt:lpstr>
      <vt:lpstr>Century Gothic</vt:lpstr>
      <vt:lpstr>Тема1-АКИПРКО</vt:lpstr>
      <vt:lpstr>pptcd4d.tmp</vt:lpstr>
      <vt:lpstr>pptc705.tmp</vt:lpstr>
      <vt:lpstr>Презентация PowerPoint</vt:lpstr>
      <vt:lpstr>Презентация PowerPoint</vt:lpstr>
      <vt:lpstr>Профессиональный стандарт – ориентир развития педагога</vt:lpstr>
      <vt:lpstr>Для чего нужен профессиональный стандарт  педагога?</vt:lpstr>
      <vt:lpstr>Характеристика профессионального стандарта</vt:lpstr>
      <vt:lpstr>Трудовые функции учителя начальных классов.</vt:lpstr>
      <vt:lpstr>Презентация PowerPoint</vt:lpstr>
      <vt:lpstr>Презентация PowerPoint</vt:lpstr>
      <vt:lpstr>Наполнения профессионального стандарта учителя новыми компетенциями:</vt:lpstr>
      <vt:lpstr>Условия успешного обучения </vt:lpstr>
      <vt:lpstr>Цель:</vt:lpstr>
      <vt:lpstr>Задачи: </vt:lpstr>
      <vt:lpstr>Уровни владения русским языком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GordeevAV</cp:lastModifiedBy>
  <cp:revision>37</cp:revision>
  <dcterms:created xsi:type="dcterms:W3CDTF">2013-08-25T02:09:30Z</dcterms:created>
  <dcterms:modified xsi:type="dcterms:W3CDTF">2016-08-25T02:33:26Z</dcterms:modified>
</cp:coreProperties>
</file>