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71" r:id="rId4"/>
    <p:sldId id="277" r:id="rId5"/>
    <p:sldId id="278" r:id="rId6"/>
    <p:sldId id="279" r:id="rId7"/>
    <p:sldId id="280" r:id="rId8"/>
    <p:sldId id="281" r:id="rId9"/>
    <p:sldId id="282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kumimoji="1"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kumimoji="1" lang="ru-RU" alt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542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428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4C70F0F-B7DE-47C0-A217-E6626F758A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87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0CD41-110F-48BC-BCE8-8170446EB8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146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F7B44-104C-4E80-AF35-1FFA4E8099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21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F8B36-6267-4EFE-A450-A440120B7B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6699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C9402-54B0-42EA-B136-78EA5ECB07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133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5228F-9249-4589-967E-7ACCF114B9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80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FE9BD-6EA0-43D3-8974-A5B618ED8A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230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043F7-C49C-40BC-9F7B-5E5B362CA3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916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F16CF-8342-4F17-96AD-869528E15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44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88030-6D74-4036-A4FD-8035C95716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266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F156D-DD3F-42D7-BF0D-7707791243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757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2E1B1-63D4-4B7A-BE47-5E0ABECEC6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140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A3A45-862F-4E6D-A8C1-6BB6D69558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936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899D59E-DBE4-4A8D-83E6-6F78A7D5EFD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7367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Проектирование индивидуальных программ сопровождения детей из социально-дезадаптированных семей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5900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12291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1066800" y="4495800"/>
            <a:ext cx="48768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200"/>
              <a:t>Одной из важных социальных ситуаций для развития личности подростка является школа как целая система значимых отношений. </a:t>
            </a:r>
          </a:p>
        </p:txBody>
      </p:sp>
      <p:sp>
        <p:nvSpPr>
          <p:cNvPr id="21532" name="AutoShape 28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Социальная дезадаптация - </a:t>
            </a:r>
          </a:p>
        </p:txBody>
      </p:sp>
      <p:sp>
        <p:nvSpPr>
          <p:cNvPr id="4100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391400" cy="1981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600" smtClean="0"/>
              <a:t>это процесс утраты социально значимых качеств, препятствующий успешному приспособлению индивида к условиям социальной среды</a:t>
            </a:r>
          </a:p>
        </p:txBody>
      </p:sp>
      <p:pic>
        <p:nvPicPr>
          <p:cNvPr id="4101" name="Picture 31" descr="j01856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3886200"/>
            <a:ext cx="2366963" cy="23717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Признаки семьи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305800" cy="38862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1800" dirty="0" smtClean="0"/>
              <a:t>Семья   представляет   собой   относительно   тес­ную, ограничивающую себя определенными пределами единицу.</a:t>
            </a:r>
          </a:p>
          <a:p>
            <a:pPr algn="just" eaLnBrk="1" hangingPunct="1">
              <a:defRPr/>
            </a:pPr>
            <a:r>
              <a:rPr lang="ru-RU" sz="1800" dirty="0" smtClean="0"/>
              <a:t>Семья   представляет  собой   ассоциацию,   кото­рая сама себя воспроизводит.</a:t>
            </a:r>
          </a:p>
          <a:p>
            <a:pPr algn="just" eaLnBrk="1" hangingPunct="1">
              <a:defRPr/>
            </a:pPr>
            <a:r>
              <a:rPr lang="ru-RU" sz="1800" dirty="0" smtClean="0"/>
              <a:t>Она удовлетворяет важнейшие  жизненные  по­требности людей (но не все), в том числе и  те, кᴏᴛᴏᴩ</a:t>
            </a:r>
            <a:r>
              <a:rPr lang="ru-RU" sz="1800" dirty="0" err="1" smtClean="0"/>
              <a:t>ые</a:t>
            </a:r>
            <a:r>
              <a:rPr lang="ru-RU" sz="1800" dirty="0" smtClean="0"/>
              <a:t> не может удовлетворить вторичная группа.</a:t>
            </a:r>
          </a:p>
          <a:p>
            <a:pPr algn="just" eaLnBrk="1" hangingPunct="1">
              <a:defRPr/>
            </a:pPr>
            <a:r>
              <a:rPr lang="ru-RU" sz="1800" dirty="0" smtClean="0"/>
              <a:t>Она формирует личность в целом, а вторичные группы (школа, производство, государство) воздействуют на нее исключительно в определенных аспектах, опосредованно че­рез семью.</a:t>
            </a:r>
          </a:p>
          <a:p>
            <a:pPr algn="just" eaLnBrk="1" hangingPunct="1">
              <a:defRPr/>
            </a:pPr>
            <a:r>
              <a:rPr lang="ru-RU" sz="1800" dirty="0" smtClean="0"/>
              <a:t>Ее влияние на индивида первично как по време­ни, так и по содержанию.</a:t>
            </a:r>
          </a:p>
          <a:p>
            <a:pPr algn="just" eaLnBrk="1" hangingPunct="1">
              <a:defRPr/>
            </a:pPr>
            <a:r>
              <a:rPr lang="ru-RU" sz="1800" dirty="0" smtClean="0"/>
              <a:t>Члены семьи находятся в постоянной взаимоза­висимости, по϶ᴛᴏ</a:t>
            </a:r>
            <a:r>
              <a:rPr lang="ru-RU" sz="1800" dirty="0" err="1" smtClean="0"/>
              <a:t>му</a:t>
            </a:r>
            <a:r>
              <a:rPr lang="ru-RU" sz="1800" dirty="0" smtClean="0"/>
              <a:t> любое изменение поведения одного из них влечет за собой изменения в поведении остальных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Функции семьи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3058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а) воспитательную;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б) хозяйственно-бытовую;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в) эмоциональную;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г) духовно­го (культурного) общения;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д) первичного социального контроля;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е) сексуально-эротическую</a:t>
            </a:r>
            <a:endParaRPr lang="ru-RU" altLang="ru-RU" sz="3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067800" cy="11430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Типы дисфункциональных, неблагополучных семей: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305800" cy="38862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400" dirty="0" err="1" smtClean="0"/>
              <a:t>Псевдоблагополучная</a:t>
            </a:r>
            <a:r>
              <a:rPr lang="ru-RU" sz="2400" dirty="0" smtClean="0"/>
              <a:t>   семья,   применяющая неправильные методы воспитания.</a:t>
            </a:r>
          </a:p>
          <a:p>
            <a:pPr algn="just" eaLnBrk="1" hangingPunct="1">
              <a:defRPr/>
            </a:pPr>
            <a:r>
              <a:rPr lang="ru-RU" sz="2400" dirty="0" smtClean="0"/>
              <a:t>Неполная семья, отличающаяся дефектами в структуре.</a:t>
            </a:r>
          </a:p>
          <a:p>
            <a:pPr algn="just" eaLnBrk="1" hangingPunct="1">
              <a:defRPr/>
            </a:pPr>
            <a:r>
              <a:rPr lang="ru-RU" sz="2400" dirty="0" smtClean="0"/>
              <a:t>Проблемная семья, характеризующаяся посто­янной конфликтной атмосферой.</a:t>
            </a:r>
          </a:p>
          <a:p>
            <a:pPr algn="just" eaLnBrk="1" hangingPunct="1">
              <a:defRPr/>
            </a:pPr>
            <a:r>
              <a:rPr lang="ru-RU" sz="2400" dirty="0" smtClean="0"/>
              <a:t>Аморальная семья, характеризующаяся алко­гольной, аморальной и сексуальной деморали­зацией.</a:t>
            </a:r>
          </a:p>
          <a:p>
            <a:pPr algn="just" eaLnBrk="1" hangingPunct="1">
              <a:defRPr/>
            </a:pPr>
            <a:r>
              <a:rPr lang="ru-RU" sz="2400" dirty="0" smtClean="0"/>
              <a:t>Криминогенная семья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ПРОЕКТИРОВАНИЕ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305800" cy="38862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Проектирование — это опережающее создание того, что затем будет сделано в натуральном виде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Педагогическое проектирование — предварительная разработка основных деталей предстоящей деятельности педагога и учащихся и прогнозирование ее результатов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3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Программа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altLang="ru-RU" smtClean="0"/>
              <a:t>Содержание и план предстоящей деятельности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Социально-педагогическое сопровождение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процесс оказания своевременной социальной и педагогической помощи нуждающимся в ней детям и подросткам и системы корректирующих воздействий на основе отслеживания изменений в процессе развития личности ребенка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 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Структура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2400" dirty="0" smtClean="0"/>
              <a:t>Титульный лист</a:t>
            </a:r>
          </a:p>
          <a:p>
            <a:pPr algn="just" eaLnBrk="1" hangingPunct="1">
              <a:defRPr/>
            </a:pPr>
            <a:r>
              <a:rPr lang="ru-RU" sz="2400" dirty="0" smtClean="0"/>
              <a:t>Пояснительная записка (актуальность, нормативно-правовое обеспечение, цель, задачи)</a:t>
            </a:r>
          </a:p>
          <a:p>
            <a:pPr algn="just" eaLnBrk="1" hangingPunct="1">
              <a:defRPr/>
            </a:pPr>
            <a:r>
              <a:rPr lang="ru-RU" sz="2400" dirty="0" smtClean="0"/>
              <a:t>Содержание, виды деятельности, формы работы</a:t>
            </a:r>
          </a:p>
          <a:p>
            <a:pPr algn="just" eaLnBrk="1" hangingPunct="1">
              <a:defRPr/>
            </a:pPr>
            <a:r>
              <a:rPr lang="ru-RU" sz="2400" dirty="0" smtClean="0"/>
              <a:t>План работы</a:t>
            </a:r>
          </a:p>
          <a:p>
            <a:pPr algn="just" eaLnBrk="1" hangingPunct="1">
              <a:defRPr/>
            </a:pPr>
            <a:r>
              <a:rPr lang="ru-RU" sz="2400" dirty="0" smtClean="0"/>
              <a:t>Планируемые результаты</a:t>
            </a:r>
          </a:p>
          <a:p>
            <a:pPr algn="just" eaLnBrk="1" hangingPunct="1">
              <a:defRPr/>
            </a:pPr>
            <a:r>
              <a:rPr lang="ru-RU" sz="2400" dirty="0" smtClean="0"/>
              <a:t>Мониторинг эффективности</a:t>
            </a:r>
          </a:p>
          <a:p>
            <a:pPr algn="just" eaLnBrk="1" hangingPunct="1">
              <a:defRPr/>
            </a:pPr>
            <a:r>
              <a:rPr lang="ru-RU" sz="2400" dirty="0" smtClean="0"/>
              <a:t>Приложения</a:t>
            </a:r>
          </a:p>
          <a:p>
            <a:pPr algn="just" eaLnBrk="1" hangingPunct="1">
              <a:defRPr/>
            </a:pPr>
            <a:endParaRPr lang="ru-RU" dirty="0" smtClean="0"/>
          </a:p>
          <a:p>
            <a:pPr algn="just" eaLnBrk="1" hangingPunct="1">
              <a:defRPr/>
            </a:pPr>
            <a:endParaRPr lang="ru-RU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434</TotalTime>
  <Words>183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Wingdings</vt:lpstr>
      <vt:lpstr>Calibri</vt:lpstr>
      <vt:lpstr>Times New Roman</vt:lpstr>
      <vt:lpstr>Капсулы</vt:lpstr>
      <vt:lpstr>Проектирование индивидуальных программ сопровождения детей из социально-дезадаптированных семей</vt:lpstr>
      <vt:lpstr>Социальная дезадаптация - </vt:lpstr>
      <vt:lpstr>Признаки семьи</vt:lpstr>
      <vt:lpstr>Функции семьи</vt:lpstr>
      <vt:lpstr>Типы дисфункциональных, неблагополучных семей:</vt:lpstr>
      <vt:lpstr>ПРОЕКТИРОВАНИЕ</vt:lpstr>
      <vt:lpstr>Программа</vt:lpstr>
      <vt:lpstr>Социально-педагогическое сопровождение </vt:lpstr>
      <vt:lpstr>Структура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GordeevAV</dc:creator>
  <cp:lastModifiedBy>GordeevAV</cp:lastModifiedBy>
  <cp:revision>62</cp:revision>
  <cp:lastPrinted>1601-01-01T00:00:00Z</cp:lastPrinted>
  <dcterms:created xsi:type="dcterms:W3CDTF">1601-01-01T00:00:00Z</dcterms:created>
  <dcterms:modified xsi:type="dcterms:W3CDTF">2018-10-31T06:14:49Z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