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  <p:sldMasterId id="2147483663" r:id="rId3"/>
  </p:sldMasterIdLst>
  <p:sldIdLst>
    <p:sldId id="257" r:id="rId4"/>
    <p:sldId id="258" r:id="rId5"/>
    <p:sldId id="263" r:id="rId6"/>
    <p:sldId id="261" r:id="rId7"/>
    <p:sldId id="276" r:id="rId8"/>
    <p:sldId id="269" r:id="rId9"/>
    <p:sldId id="275" r:id="rId10"/>
    <p:sldId id="277" r:id="rId11"/>
    <p:sldId id="278" r:id="rId12"/>
    <p:sldId id="279" r:id="rId13"/>
    <p:sldId id="280" r:id="rId14"/>
    <p:sldId id="281" r:id="rId15"/>
    <p:sldId id="259" r:id="rId16"/>
    <p:sldId id="262" r:id="rId17"/>
    <p:sldId id="271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3399"/>
    <a:srgbClr val="FF0066"/>
    <a:srgbClr val="000099"/>
    <a:srgbClr val="800080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0" autoAdjust="0"/>
    <p:restoredTop sz="94622" autoAdjust="0"/>
  </p:normalViewPr>
  <p:slideViewPr>
    <p:cSldViewPr>
      <p:cViewPr>
        <p:scale>
          <a:sx n="75" d="100"/>
          <a:sy n="75" d="100"/>
        </p:scale>
        <p:origin x="-1608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F34D7-9129-4DFA-8297-DB88F73821F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97D0B9BA-0CE0-4C37-AA55-2532AFDC67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мотивация</a:t>
          </a: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 </a:t>
          </a:r>
        </a:p>
      </dgm:t>
    </dgm:pt>
    <dgm:pt modelId="{FB5478C7-1867-40B7-ACA7-54ED6FA519DA}" type="parTrans" cxnId="{288A1676-5735-461C-91FA-EBC2797EACF7}">
      <dgm:prSet/>
      <dgm:spPr/>
    </dgm:pt>
    <dgm:pt modelId="{C38FC3DE-9ABF-4917-AC03-6C0E75099EC6}" type="sibTrans" cxnId="{288A1676-5735-461C-91FA-EBC2797EACF7}">
      <dgm:prSet/>
      <dgm:spPr/>
    </dgm:pt>
    <dgm:pt modelId="{993DB059-3C03-4A7A-A216-B3E207724A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99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Игровая </a:t>
          </a:r>
        </a:p>
      </dgm:t>
    </dgm:pt>
    <dgm:pt modelId="{E57F7D07-CA60-458B-BDA4-8FBEDE544D9F}" type="parTrans" cxnId="{42C98A17-5A36-4016-8B33-30FE46C8A0D6}">
      <dgm:prSet/>
      <dgm:spPr/>
      <dgm:t>
        <a:bodyPr/>
        <a:lstStyle/>
        <a:p>
          <a:endParaRPr lang="ru-RU"/>
        </a:p>
      </dgm:t>
    </dgm:pt>
    <dgm:pt modelId="{942A9842-3462-4467-AD9D-95AEAE60BD1A}" type="sibTrans" cxnId="{42C98A17-5A36-4016-8B33-30FE46C8A0D6}">
      <dgm:prSet/>
      <dgm:spPr/>
    </dgm:pt>
    <dgm:pt modelId="{F3D9DCE8-B5B9-4354-935A-6574E7D0A3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FF9933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Личностная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FF9933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польза </a:t>
          </a:r>
        </a:p>
      </dgm:t>
    </dgm:pt>
    <dgm:pt modelId="{B5CEC73D-CE3F-4676-9134-16B5AA1A46D3}" type="parTrans" cxnId="{180346F6-393F-4BA0-9BED-D9B6BF6D7EBC}">
      <dgm:prSet/>
      <dgm:spPr/>
      <dgm:t>
        <a:bodyPr/>
        <a:lstStyle/>
        <a:p>
          <a:endParaRPr lang="ru-RU"/>
        </a:p>
      </dgm:t>
    </dgm:pt>
    <dgm:pt modelId="{3E33997A-A77E-491D-BFF4-053A5D5ED1E1}" type="sibTrans" cxnId="{180346F6-393F-4BA0-9BED-D9B6BF6D7EBC}">
      <dgm:prSet/>
      <dgm:spPr/>
    </dgm:pt>
    <dgm:pt modelId="{7F250D12-002D-4344-94A2-20952B2553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Социальная  </a:t>
          </a:r>
        </a:p>
      </dgm:t>
    </dgm:pt>
    <dgm:pt modelId="{2578CA30-C83A-4699-B114-90A24276FD03}" type="parTrans" cxnId="{73971088-24DA-4A17-919A-4F88A98414E6}">
      <dgm:prSet/>
      <dgm:spPr/>
      <dgm:t>
        <a:bodyPr/>
        <a:lstStyle/>
        <a:p>
          <a:endParaRPr lang="ru-RU"/>
        </a:p>
      </dgm:t>
    </dgm:pt>
    <dgm:pt modelId="{F9ADF27F-72E2-49B4-AB3A-A2184CE87F05}" type="sibTrans" cxnId="{73971088-24DA-4A17-919A-4F88A98414E6}">
      <dgm:prSet/>
      <dgm:spPr/>
    </dgm:pt>
    <dgm:pt modelId="{C7267CEB-C187-4E3E-92C6-6707BDC3C617}" type="pres">
      <dgm:prSet presAssocID="{6C8F34D7-9129-4DFA-8297-DB88F73821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0BC8C9-519C-4B9C-A392-A98F7D6FC183}" type="pres">
      <dgm:prSet presAssocID="{97D0B9BA-0CE0-4C37-AA55-2532AFDC6731}" presName="centerShape" presStyleLbl="node0" presStyleIdx="0" presStyleCnt="1"/>
      <dgm:spPr/>
      <dgm:t>
        <a:bodyPr/>
        <a:lstStyle/>
        <a:p>
          <a:endParaRPr lang="ru-RU"/>
        </a:p>
      </dgm:t>
    </dgm:pt>
    <dgm:pt modelId="{AC23F7A2-DE35-48AC-8BBD-BDCF404A5A81}" type="pres">
      <dgm:prSet presAssocID="{E57F7D07-CA60-458B-BDA4-8FBEDE544D9F}" presName="Name9" presStyleLbl="parChTrans1D2" presStyleIdx="0" presStyleCnt="3"/>
      <dgm:spPr/>
      <dgm:t>
        <a:bodyPr/>
        <a:lstStyle/>
        <a:p>
          <a:endParaRPr lang="ru-RU"/>
        </a:p>
      </dgm:t>
    </dgm:pt>
    <dgm:pt modelId="{AEFFEC7E-7857-4087-A711-6289E82F28E4}" type="pres">
      <dgm:prSet presAssocID="{E57F7D07-CA60-458B-BDA4-8FBEDE544D9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B61C2CA-902B-4F76-B42A-0CA8DBAED5FE}" type="pres">
      <dgm:prSet presAssocID="{993DB059-3C03-4A7A-A216-B3E207724A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8E45F-E43E-420E-AA6B-C58127F6CEA6}" type="pres">
      <dgm:prSet presAssocID="{B5CEC73D-CE3F-4676-9134-16B5AA1A46D3}" presName="Name9" presStyleLbl="parChTrans1D2" presStyleIdx="1" presStyleCnt="3"/>
      <dgm:spPr/>
      <dgm:t>
        <a:bodyPr/>
        <a:lstStyle/>
        <a:p>
          <a:endParaRPr lang="ru-RU"/>
        </a:p>
      </dgm:t>
    </dgm:pt>
    <dgm:pt modelId="{CBD61540-EBEF-4D36-93FF-8CDC21B09868}" type="pres">
      <dgm:prSet presAssocID="{B5CEC73D-CE3F-4676-9134-16B5AA1A46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2573DB8-46F5-41AD-B2C5-F4133734A7D9}" type="pres">
      <dgm:prSet presAssocID="{F3D9DCE8-B5B9-4354-935A-6574E7D0A3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DAEAE-F236-44E5-A603-511D4005DDC1}" type="pres">
      <dgm:prSet presAssocID="{2578CA30-C83A-4699-B114-90A24276FD03}" presName="Name9" presStyleLbl="parChTrans1D2" presStyleIdx="2" presStyleCnt="3"/>
      <dgm:spPr/>
      <dgm:t>
        <a:bodyPr/>
        <a:lstStyle/>
        <a:p>
          <a:endParaRPr lang="ru-RU"/>
        </a:p>
      </dgm:t>
    </dgm:pt>
    <dgm:pt modelId="{B9D9834D-59FD-4C07-83ED-87DB553E70F9}" type="pres">
      <dgm:prSet presAssocID="{2578CA30-C83A-4699-B114-90A24276FD0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D9DAAF1-8243-461F-B78A-F80EB4AAB206}" type="pres">
      <dgm:prSet presAssocID="{7F250D12-002D-4344-94A2-20952B2553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71088-24DA-4A17-919A-4F88A98414E6}" srcId="{97D0B9BA-0CE0-4C37-AA55-2532AFDC6731}" destId="{7F250D12-002D-4344-94A2-20952B2553A0}" srcOrd="2" destOrd="0" parTransId="{2578CA30-C83A-4699-B114-90A24276FD03}" sibTransId="{F9ADF27F-72E2-49B4-AB3A-A2184CE87F05}"/>
    <dgm:cxn modelId="{326A920F-92E0-4235-9DF7-CFCCD79ED3B2}" type="presOf" srcId="{E57F7D07-CA60-458B-BDA4-8FBEDE544D9F}" destId="{AC23F7A2-DE35-48AC-8BBD-BDCF404A5A81}" srcOrd="0" destOrd="0" presId="urn:microsoft.com/office/officeart/2005/8/layout/radial1"/>
    <dgm:cxn modelId="{288A1676-5735-461C-91FA-EBC2797EACF7}" srcId="{6C8F34D7-9129-4DFA-8297-DB88F73821F8}" destId="{97D0B9BA-0CE0-4C37-AA55-2532AFDC6731}" srcOrd="0" destOrd="0" parTransId="{FB5478C7-1867-40B7-ACA7-54ED6FA519DA}" sibTransId="{C38FC3DE-9ABF-4917-AC03-6C0E75099EC6}"/>
    <dgm:cxn modelId="{180346F6-393F-4BA0-9BED-D9B6BF6D7EBC}" srcId="{97D0B9BA-0CE0-4C37-AA55-2532AFDC6731}" destId="{F3D9DCE8-B5B9-4354-935A-6574E7D0A3A8}" srcOrd="1" destOrd="0" parTransId="{B5CEC73D-CE3F-4676-9134-16B5AA1A46D3}" sibTransId="{3E33997A-A77E-491D-BFF4-053A5D5ED1E1}"/>
    <dgm:cxn modelId="{EC0BB61B-90EC-4892-AD94-9B79CE809F3F}" type="presOf" srcId="{6C8F34D7-9129-4DFA-8297-DB88F73821F8}" destId="{C7267CEB-C187-4E3E-92C6-6707BDC3C617}" srcOrd="0" destOrd="0" presId="urn:microsoft.com/office/officeart/2005/8/layout/radial1"/>
    <dgm:cxn modelId="{BC492001-C8A0-4708-A20A-3B955C418ACA}" type="presOf" srcId="{B5CEC73D-CE3F-4676-9134-16B5AA1A46D3}" destId="{7848E45F-E43E-420E-AA6B-C58127F6CEA6}" srcOrd="0" destOrd="0" presId="urn:microsoft.com/office/officeart/2005/8/layout/radial1"/>
    <dgm:cxn modelId="{16F57939-0447-4BB1-8126-35DD16C50A47}" type="presOf" srcId="{97D0B9BA-0CE0-4C37-AA55-2532AFDC6731}" destId="{900BC8C9-519C-4B9C-A392-A98F7D6FC183}" srcOrd="0" destOrd="0" presId="urn:microsoft.com/office/officeart/2005/8/layout/radial1"/>
    <dgm:cxn modelId="{BF8A359F-7774-438B-A715-F92ABCF13AB9}" type="presOf" srcId="{2578CA30-C83A-4699-B114-90A24276FD03}" destId="{B9D9834D-59FD-4C07-83ED-87DB553E70F9}" srcOrd="1" destOrd="0" presId="urn:microsoft.com/office/officeart/2005/8/layout/radial1"/>
    <dgm:cxn modelId="{42C98A17-5A36-4016-8B33-30FE46C8A0D6}" srcId="{97D0B9BA-0CE0-4C37-AA55-2532AFDC6731}" destId="{993DB059-3C03-4A7A-A216-B3E207724A50}" srcOrd="0" destOrd="0" parTransId="{E57F7D07-CA60-458B-BDA4-8FBEDE544D9F}" sibTransId="{942A9842-3462-4467-AD9D-95AEAE60BD1A}"/>
    <dgm:cxn modelId="{8E6BC764-011F-4FD5-B8C0-FC09FE47C4E3}" type="presOf" srcId="{7F250D12-002D-4344-94A2-20952B2553A0}" destId="{DD9DAAF1-8243-461F-B78A-F80EB4AAB206}" srcOrd="0" destOrd="0" presId="urn:microsoft.com/office/officeart/2005/8/layout/radial1"/>
    <dgm:cxn modelId="{38A010FE-1ABF-4005-ACB5-83BFE9605FE1}" type="presOf" srcId="{2578CA30-C83A-4699-B114-90A24276FD03}" destId="{28EDAEAE-F236-44E5-A603-511D4005DDC1}" srcOrd="0" destOrd="0" presId="urn:microsoft.com/office/officeart/2005/8/layout/radial1"/>
    <dgm:cxn modelId="{48D1B2FE-60D0-4026-B02A-37394A90BEF0}" type="presOf" srcId="{E57F7D07-CA60-458B-BDA4-8FBEDE544D9F}" destId="{AEFFEC7E-7857-4087-A711-6289E82F28E4}" srcOrd="1" destOrd="0" presId="urn:microsoft.com/office/officeart/2005/8/layout/radial1"/>
    <dgm:cxn modelId="{56B2ABB1-96F3-405A-A13D-532A8D4E9589}" type="presOf" srcId="{993DB059-3C03-4A7A-A216-B3E207724A50}" destId="{5B61C2CA-902B-4F76-B42A-0CA8DBAED5FE}" srcOrd="0" destOrd="0" presId="urn:microsoft.com/office/officeart/2005/8/layout/radial1"/>
    <dgm:cxn modelId="{39F71FCF-5C5A-4AFF-BF73-17F4A9DEE5C2}" type="presOf" srcId="{B5CEC73D-CE3F-4676-9134-16B5AA1A46D3}" destId="{CBD61540-EBEF-4D36-93FF-8CDC21B09868}" srcOrd="1" destOrd="0" presId="urn:microsoft.com/office/officeart/2005/8/layout/radial1"/>
    <dgm:cxn modelId="{E9129C1E-FCD4-4397-AD52-762612581254}" type="presOf" srcId="{F3D9DCE8-B5B9-4354-935A-6574E7D0A3A8}" destId="{72573DB8-46F5-41AD-B2C5-F4133734A7D9}" srcOrd="0" destOrd="0" presId="urn:microsoft.com/office/officeart/2005/8/layout/radial1"/>
    <dgm:cxn modelId="{E0D6640E-14D0-49FF-901B-604C838C4B4C}" type="presParOf" srcId="{C7267CEB-C187-4E3E-92C6-6707BDC3C617}" destId="{900BC8C9-519C-4B9C-A392-A98F7D6FC183}" srcOrd="0" destOrd="0" presId="urn:microsoft.com/office/officeart/2005/8/layout/radial1"/>
    <dgm:cxn modelId="{9DDB9EA9-9B66-40B4-8642-2F7A3818610B}" type="presParOf" srcId="{C7267CEB-C187-4E3E-92C6-6707BDC3C617}" destId="{AC23F7A2-DE35-48AC-8BBD-BDCF404A5A81}" srcOrd="1" destOrd="0" presId="urn:microsoft.com/office/officeart/2005/8/layout/radial1"/>
    <dgm:cxn modelId="{9F1DAC8A-D999-49B6-8487-BF68D8A02F80}" type="presParOf" srcId="{AC23F7A2-DE35-48AC-8BBD-BDCF404A5A81}" destId="{AEFFEC7E-7857-4087-A711-6289E82F28E4}" srcOrd="0" destOrd="0" presId="urn:microsoft.com/office/officeart/2005/8/layout/radial1"/>
    <dgm:cxn modelId="{27EDCB83-A415-4A1F-A156-A61F37000139}" type="presParOf" srcId="{C7267CEB-C187-4E3E-92C6-6707BDC3C617}" destId="{5B61C2CA-902B-4F76-B42A-0CA8DBAED5FE}" srcOrd="2" destOrd="0" presId="urn:microsoft.com/office/officeart/2005/8/layout/radial1"/>
    <dgm:cxn modelId="{432E8D42-D784-4040-A880-3B565D1AA1FC}" type="presParOf" srcId="{C7267CEB-C187-4E3E-92C6-6707BDC3C617}" destId="{7848E45F-E43E-420E-AA6B-C58127F6CEA6}" srcOrd="3" destOrd="0" presId="urn:microsoft.com/office/officeart/2005/8/layout/radial1"/>
    <dgm:cxn modelId="{9943DEA9-7EC9-42EE-B3CC-462294605A66}" type="presParOf" srcId="{7848E45F-E43E-420E-AA6B-C58127F6CEA6}" destId="{CBD61540-EBEF-4D36-93FF-8CDC21B09868}" srcOrd="0" destOrd="0" presId="urn:microsoft.com/office/officeart/2005/8/layout/radial1"/>
    <dgm:cxn modelId="{23871A63-B83D-40B0-8F68-8527FEC1A5F2}" type="presParOf" srcId="{C7267CEB-C187-4E3E-92C6-6707BDC3C617}" destId="{72573DB8-46F5-41AD-B2C5-F4133734A7D9}" srcOrd="4" destOrd="0" presId="urn:microsoft.com/office/officeart/2005/8/layout/radial1"/>
    <dgm:cxn modelId="{E5B50575-3CB9-4785-8C80-E7CF8EA1AE11}" type="presParOf" srcId="{C7267CEB-C187-4E3E-92C6-6707BDC3C617}" destId="{28EDAEAE-F236-44E5-A603-511D4005DDC1}" srcOrd="5" destOrd="0" presId="urn:microsoft.com/office/officeart/2005/8/layout/radial1"/>
    <dgm:cxn modelId="{0B6A2945-B140-4367-B5A0-532F56D77C14}" type="presParOf" srcId="{28EDAEAE-F236-44E5-A603-511D4005DDC1}" destId="{B9D9834D-59FD-4C07-83ED-87DB553E70F9}" srcOrd="0" destOrd="0" presId="urn:microsoft.com/office/officeart/2005/8/layout/radial1"/>
    <dgm:cxn modelId="{8A090CE6-5218-4D3D-B3DF-892FE0057C50}" type="presParOf" srcId="{C7267CEB-C187-4E3E-92C6-6707BDC3C617}" destId="{DD9DAAF1-8243-461F-B78A-F80EB4AAB20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1"/>
                      <a:ext cx="181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9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3" y="2984"/>
                      <a:ext cx="975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4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5"/>
                      <a:ext cx="1676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58"/>
                      <a:ext cx="829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3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2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0" y="925"/>
                      <a:ext cx="106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4" y="1023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9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7"/>
                      <a:ext cx="159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7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6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2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3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03EE-B15A-4085-89D3-D63E02190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C8B4-2DFD-4052-BF1F-82AE4A5E3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1B73-923A-444F-BD4C-AE4F8695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0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E45B-977E-44C3-9154-AE8D959F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2C17-5CC5-4528-BE49-A21CEA12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0090-5F78-406E-A1C3-5D51A7B0C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C8F8-D4DF-4619-80CA-FAA100E76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23-530B-4369-8274-E85B9BEB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30BD-5E24-4CBE-B819-A2E414472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D978-292F-4A87-9C7D-B4C2046E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4BF9-04C1-45FC-90B8-C295CD5E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44FB9-23A0-43E3-B871-D4EF77BA6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8C00-6605-4BB5-85E1-EC27094E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6557-7C3C-48E9-9F26-2778ADB67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B675-666A-4021-87D5-C84CD0EB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581-7BE2-4082-AD8F-DA0CC6FAD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C240-77E6-4CC5-B914-8FDBBCE08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1B83-C324-4318-B36B-72CB2ACD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2860-26A4-4D8A-8345-3B08805C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AA97-DD15-42CB-A628-EECB01E58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F3922-5C53-4AF4-8A05-2D07BE76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0972-D287-4A4E-8604-D2E805F5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84C2-DA9E-403E-A623-77CBC3C10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01E6D-1C36-4581-B6E9-3ABF5AE54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ED6A-BD49-42A0-A480-253D3F255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7D98-2C70-4A41-8E89-A9E4B341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73DF-EE9C-4CE2-BEAE-D4BCD5B6C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67E6-6C64-415F-80DF-B4E166B7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2ACD-19DA-4C41-8F25-CC7F5B98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5244-C5CE-4AFF-9972-AB260E15D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30B-4B2B-41FA-823D-05CAB8554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2939-B818-4B54-85CA-ABDE6716D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C126-BE8B-419C-AFEC-5C5B81111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4B84-431D-4611-A771-66506633E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A729-093B-4A63-9B44-75FBC1223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82DE-4200-4334-ADD2-78E4E4F4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196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2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2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2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2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2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2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2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2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2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2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2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2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2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2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2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2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2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2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2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2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2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2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2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2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2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2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2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2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2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2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2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3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3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3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3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3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83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1F8506-7734-42FE-AA72-44AE68F34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99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9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99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999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99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0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0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00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00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0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0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36C5A0D-053C-4F59-A223-AB0531B54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C7C5983-2059-4460-BF39-36F190D0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63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63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63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63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63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63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63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3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63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ayli.ru/smile/detia-75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328592" cy="45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-34652" y="18864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latin typeface="Arial" charset="0"/>
              </a:rPr>
              <a:t>«</a:t>
            </a:r>
            <a:r>
              <a:rPr lang="ru-RU" sz="3600" b="1" dirty="0">
                <a:latin typeface="Arial" charset="0"/>
              </a:rPr>
              <a:t>Особенности организации деятельности</a:t>
            </a:r>
          </a:p>
          <a:p>
            <a:pPr algn="ctr"/>
            <a:r>
              <a:rPr lang="ru-RU" sz="3600" b="1" dirty="0">
                <a:latin typeface="Arial" charset="0"/>
              </a:rPr>
              <a:t>детское экспериментирование».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03056" y="3658362"/>
            <a:ext cx="3529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«центр развития ребенка – детский сад №79»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ru-RU" altLang="ru-RU" i="1" dirty="0">
                <a:solidFill>
                  <a:srgbClr val="7030A0"/>
                </a:solidFill>
              </a:rPr>
              <a:t>1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96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наглядно- действенного мышления.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экспериментируют с предметами, их частями, названиями. Пристально рассматривают объекты.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наблюдения, отвечают на простейшие вопросы.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простейшие поручения.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Произносят фразу: «Я хочу сделать …..»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8877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550" y="332656"/>
            <a:ext cx="6870700" cy="843880"/>
          </a:xfrm>
        </p:spPr>
        <p:txBody>
          <a:bodyPr/>
          <a:lstStyle/>
          <a:p>
            <a:r>
              <a:rPr lang="ru-RU" altLang="ru-RU" i="1" dirty="0">
                <a:solidFill>
                  <a:srgbClr val="7030A0"/>
                </a:solidFill>
              </a:rPr>
              <a:t>2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улавливать простейшие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 «Почему?», пытаются отвечать сами.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Реагируют на предупреждения взрослых, но сами следить за выполнениями правил безопасности не могут.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0323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696200" cy="3657600"/>
          </a:xfrm>
        </p:spPr>
        <p:txBody>
          <a:bodyPr/>
          <a:lstStyle/>
          <a:p>
            <a:r>
              <a:rPr lang="ru-RU" alt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воспитанниками данной возрастной группы направлена на создание условий, необходимых для сенсорного развития в ходе ознакомления с явлениями и объектами окружающего мира. В процессе формирования у воспитанников элементарных обследовательских действий педагогам рекомендуется решать следующие задачи: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сочетать показ предмета с активным действием ребёнка по его обследованию: ощупывание, восприятие на слух, вкус, запах (может быть использована дидактическая игра типа «Чудесный мешочек»);</a:t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сравнивать схожие по внешнему виду предметы: шуба - пальто, чай - кофе, туфли - босоножки (дидактическая игра типа «Не ошибись»);</a:t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учить воспитанников сопоставлять факты и выводы из рассуждений (Почему стоит автобус?);</a:t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активно использовать опыт практической деятельности, игровой опыт (Почему песок не рассыпается?);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3473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475656" y="0"/>
            <a:ext cx="691269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00CC"/>
                </a:solidFill>
              </a:rPr>
              <a:t>Мотивация (от </a:t>
            </a:r>
            <a:r>
              <a:rPr lang="ru-RU" sz="3200" b="1" dirty="0" err="1">
                <a:solidFill>
                  <a:srgbClr val="6600CC"/>
                </a:solidFill>
              </a:rPr>
              <a:t>lat</a:t>
            </a:r>
            <a:r>
              <a:rPr lang="ru-RU" sz="3200" b="1" dirty="0">
                <a:solidFill>
                  <a:srgbClr val="6600CC"/>
                </a:solidFill>
              </a:rPr>
              <a:t>. «</a:t>
            </a:r>
            <a:r>
              <a:rPr lang="ru-RU" sz="3200" b="1" dirty="0" err="1">
                <a:solidFill>
                  <a:srgbClr val="6600CC"/>
                </a:solidFill>
              </a:rPr>
              <a:t>movere</a:t>
            </a:r>
            <a:r>
              <a:rPr lang="ru-RU" sz="3200" b="1" dirty="0">
                <a:solidFill>
                  <a:srgbClr val="6600CC"/>
                </a:solidFill>
              </a:rPr>
              <a:t>») — </a:t>
            </a:r>
            <a:r>
              <a:rPr lang="ru-RU" sz="3200" b="1" dirty="0">
                <a:solidFill>
                  <a:srgbClr val="990033"/>
                </a:solidFill>
              </a:rPr>
              <a:t>побуждение к действию; </a:t>
            </a:r>
          </a:p>
          <a:p>
            <a:r>
              <a:rPr lang="ru-RU" sz="3200" b="1" dirty="0">
                <a:solidFill>
                  <a:srgbClr val="990033"/>
                </a:solidFill>
              </a:rPr>
              <a:t>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 способность человека деятельно удовлетворять свои потребности.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-228600"/>
          <a:ext cx="896461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_s1033"/>
          <p:cNvSpPr>
            <a:spLocks noChangeArrowheads="1"/>
          </p:cNvSpPr>
          <p:nvPr/>
        </p:nvSpPr>
        <p:spPr bwMode="auto">
          <a:xfrm>
            <a:off x="2627313" y="4797425"/>
            <a:ext cx="2952750" cy="20605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Garamond" pitchFamily="18" charset="0"/>
              </a:rPr>
              <a:t>Познавательная</a:t>
            </a:r>
            <a:r>
              <a:rPr lang="ru-RU" sz="2400" b="1">
                <a:solidFill>
                  <a:srgbClr val="000099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036" name="_s1034"/>
          <p:cNvSpPr>
            <a:spLocks noChangeShapeType="1"/>
          </p:cNvSpPr>
          <p:nvPr/>
        </p:nvSpPr>
        <p:spPr bwMode="auto">
          <a:xfrm>
            <a:off x="3995936" y="4509120"/>
            <a:ext cx="72008" cy="3602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j02836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573405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j02836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76700"/>
            <a:ext cx="6429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635375" y="1743075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9933"/>
                </a:solidFill>
                <a:latin typeface="Arial" charset="0"/>
              </a:rPr>
              <a:t>любознательность</a:t>
            </a:r>
            <a:r>
              <a:rPr lang="ru-RU" sz="2400" b="1">
                <a:latin typeface="Arial" charset="0"/>
              </a:rPr>
              <a:t> 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0"/>
            <a:ext cx="6516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Arial" charset="0"/>
              </a:rPr>
              <a:t>В результате систематической организации деятельности детское экспериментирование у детей формируется: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092950" y="51990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Arial" charset="0"/>
              </a:rPr>
              <a:t>активность</a:t>
            </a:r>
            <a:r>
              <a:rPr lang="ru-RU" sz="2400">
                <a:latin typeface="Arial" charset="0"/>
              </a:rPr>
              <a:t> 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0" y="5300663"/>
            <a:ext cx="2773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CC0099"/>
                </a:solidFill>
                <a:latin typeface="Arial" charset="0"/>
              </a:rPr>
              <a:t>способность управлять своим поведением</a:t>
            </a:r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0" y="2349500"/>
            <a:ext cx="30400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умение ставить цель, планировать и решать интеллектуальные и личностные задачи (проблемы), адекватные возрасту,</a:t>
            </a:r>
            <a:r>
              <a:rPr lang="ru-RU" sz="2000">
                <a:solidFill>
                  <a:srgbClr val="66FFFF"/>
                </a:solidFill>
                <a:latin typeface="Arial" charset="0"/>
              </a:rPr>
              <a:t>  </a:t>
            </a:r>
          </a:p>
        </p:txBody>
      </p:sp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5364163" y="33988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  <a:latin typeface="Arial" charset="0"/>
              </a:rPr>
              <a:t>самостоятельность</a:t>
            </a:r>
          </a:p>
        </p:txBody>
      </p:sp>
      <p:pic>
        <p:nvPicPr>
          <p:cNvPr id="32778" name="Picture 18" descr="j02836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08275"/>
            <a:ext cx="76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20"/>
          <p:cNvSpPr>
            <a:spLocks noChangeArrowheads="1"/>
          </p:cNvSpPr>
          <p:nvPr/>
        </p:nvSpPr>
        <p:spPr bwMode="auto">
          <a:xfrm>
            <a:off x="2987675" y="5640388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Arial" charset="0"/>
              </a:rPr>
              <a:t>потребность в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Arial" charset="0"/>
              </a:rPr>
              <a:t>экспериментировании</a:t>
            </a:r>
            <a:r>
              <a:rPr lang="ru-RU" sz="200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08912" cy="218216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448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124450"/>
            <a:ext cx="12509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1125538"/>
            <a:ext cx="66690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96875" algn="ctr"/>
            <a:r>
              <a:rPr lang="ru-RU" sz="3600" b="1" i="1">
                <a:latin typeface="Arial" charset="0"/>
              </a:rPr>
              <a:t>"Расскажи - и я забуду, </a:t>
            </a:r>
            <a:endParaRPr lang="ru-RU" sz="3600" b="1">
              <a:latin typeface="Arial" charset="0"/>
            </a:endParaRPr>
          </a:p>
          <a:p>
            <a:pPr indent="396875" algn="ctr"/>
            <a:r>
              <a:rPr lang="ru-RU" sz="3600" b="1" i="1">
                <a:latin typeface="Arial" charset="0"/>
              </a:rPr>
              <a:t>покажи – и я запомню, </a:t>
            </a:r>
            <a:endParaRPr lang="ru-RU" sz="3600" b="1">
              <a:latin typeface="Arial" charset="0"/>
            </a:endParaRPr>
          </a:p>
          <a:p>
            <a:pPr indent="396875" algn="ctr"/>
            <a:r>
              <a:rPr lang="ru-RU" sz="3600" b="1" i="1">
                <a:latin typeface="Arial" charset="0"/>
              </a:rPr>
              <a:t>дай попробовать - и я пойму".</a:t>
            </a:r>
            <a:endParaRPr lang="ru-RU" sz="3600" b="1">
              <a:latin typeface="Arial" charset="0"/>
            </a:endParaRPr>
          </a:p>
          <a:p>
            <a:pPr indent="396875" algn="ctr"/>
            <a:r>
              <a:rPr lang="ru-RU" sz="3600" b="1" i="1">
                <a:latin typeface="Arial" charset="0"/>
              </a:rPr>
              <a:t> Китайская пословица.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771525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6600CC"/>
                </a:solidFill>
              </a:rPr>
              <a:t>«Детское экспериментирование</a:t>
            </a:r>
            <a:r>
              <a:rPr lang="ru-RU" smtClean="0">
                <a:solidFill>
                  <a:srgbClr val="6600CC"/>
                </a:solidFill>
              </a:rPr>
              <a:t> – это особая форма поисковой деятельности  дошкольников, в которой проявляется собственная активность детей, направленная на получение новых сведений и новых знаний».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6600CC"/>
                </a:solidFill>
              </a:rPr>
              <a:t>Н. Н. Поддьяков.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-31462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>
                <a:solidFill>
                  <a:srgbClr val="0000FF"/>
                </a:solidFill>
              </a:rPr>
              <a:t>Структура детского экспериментирования</a:t>
            </a:r>
          </a:p>
          <a:p>
            <a:pPr algn="ctr">
              <a:tabLst>
                <a:tab pos="457200" algn="l"/>
              </a:tabLst>
            </a:pPr>
            <a:endParaRPr lang="ru-RU" sz="2400" dirty="0"/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постановка проблемы, которую необходимо разрешить;</a:t>
            </a:r>
          </a:p>
          <a:p>
            <a:pPr algn="ctr">
              <a:tabLst>
                <a:tab pos="457200" algn="l"/>
              </a:tabLst>
            </a:pPr>
            <a:endParaRPr lang="ru-RU" sz="2400" dirty="0">
              <a:solidFill>
                <a:schemeClr val="tx2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sz="2400" dirty="0" err="1">
                <a:solidFill>
                  <a:schemeClr val="tx2"/>
                </a:solidFill>
              </a:rPr>
              <a:t>целеполагание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rgbClr val="FF3399"/>
                </a:solidFill>
              </a:rPr>
              <a:t>(что нужно сделать для решения проблемы);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выдвижение гипотез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rgbClr val="FF3399"/>
                </a:solidFill>
              </a:rPr>
              <a:t>(поиск возможных путей решения);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проверка гипотез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rgbClr val="FF3399"/>
                </a:solidFill>
              </a:rPr>
              <a:t>(сбор данных, реализация в действиях);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анализ полученного результата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 smtClean="0">
                <a:solidFill>
                  <a:srgbClr val="FF0066"/>
                </a:solidFill>
              </a:rPr>
              <a:t>         (</a:t>
            </a:r>
            <a:r>
              <a:rPr lang="ru-RU" sz="2400" dirty="0">
                <a:solidFill>
                  <a:srgbClr val="FF0066"/>
                </a:solidFill>
              </a:rPr>
              <a:t>подтвердилось – не подтвердилось);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формулирование выводов.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9153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Объекты неживой природы для исследования  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67568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вода, свойства воды,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воздух и его свойства,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твердое тело: песок, глина, почва, дерево, железо, резина, бумага, стекло, пластмасса,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 свет: отражение света, источники света,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цвет: что такое радуга, смешение цветов,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звук,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магнетизм: магнит и его свойства,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увеличительное стекло. </a:t>
            </a:r>
          </a:p>
        </p:txBody>
      </p:sp>
      <p:pic>
        <p:nvPicPr>
          <p:cNvPr id="30724" name="Picture 4" descr="j02836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4221163"/>
            <a:ext cx="2401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-27404" y="0"/>
            <a:ext cx="91613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52413" algn="ctr"/>
            <a:r>
              <a:rPr lang="ru-RU" sz="4000" dirty="0">
                <a:solidFill>
                  <a:srgbClr val="000099"/>
                </a:solidFill>
              </a:rPr>
              <a:t> </a:t>
            </a:r>
            <a:r>
              <a:rPr lang="ru-RU" sz="4000" i="1" dirty="0">
                <a:solidFill>
                  <a:srgbClr val="7030A0"/>
                </a:solidFill>
              </a:rPr>
              <a:t>Последовательность детского экспериментирования: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348880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400" i="1" u="sng" dirty="0">
                <a:solidFill>
                  <a:srgbClr val="C00000"/>
                </a:solidFill>
              </a:rPr>
              <a:t>Задание: </a:t>
            </a:r>
            <a:r>
              <a:rPr lang="ru-RU" sz="2400" dirty="0">
                <a:solidFill>
                  <a:srgbClr val="C00000"/>
                </a:solidFill>
              </a:rPr>
              <a:t>выстроить последовательность детского экспериментирования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Прогнозирование результата; проверка предположения; проблемная ситуация; уточнение правил безопасности; наблюдение результатов эксперимента; распределение воспитанников на подгруппы; фиксирование результатов эксперимента; выполнение эксперимента; формулировка выводов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77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18648" cy="140439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7030A0"/>
                </a:solidFill>
              </a:rPr>
              <a:t/>
            </a:r>
            <a:br>
              <a:rPr lang="ru-RU" altLang="ru-RU" sz="1800" b="1" dirty="0" smtClean="0">
                <a:solidFill>
                  <a:srgbClr val="7030A0"/>
                </a:solidFill>
              </a:rPr>
            </a:br>
            <a:r>
              <a:rPr lang="ru-RU" altLang="ru-RU" sz="1800" b="1" dirty="0">
                <a:solidFill>
                  <a:srgbClr val="7030A0"/>
                </a:solidFill>
              </a:rPr>
              <a:t/>
            </a:r>
            <a:br>
              <a:rPr lang="ru-RU" altLang="ru-RU" sz="1800" b="1" dirty="0">
                <a:solidFill>
                  <a:srgbClr val="7030A0"/>
                </a:solidFill>
              </a:rPr>
            </a:br>
            <a:r>
              <a:rPr lang="ru-RU" altLang="ru-RU" sz="1800" b="1" dirty="0" smtClean="0">
                <a:solidFill>
                  <a:srgbClr val="7030A0"/>
                </a:solidFill>
              </a:rPr>
              <a:t/>
            </a:r>
            <a:br>
              <a:rPr lang="ru-RU" altLang="ru-RU" sz="1800" b="1" dirty="0" smtClean="0">
                <a:solidFill>
                  <a:srgbClr val="7030A0"/>
                </a:solidFill>
              </a:rPr>
            </a:br>
            <a:r>
              <a:rPr lang="ru-RU" altLang="ru-RU" sz="2000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altLang="ru-RU" sz="2000" b="1" dirty="0">
                <a:solidFill>
                  <a:srgbClr val="7030A0"/>
                </a:solidFill>
              </a:rPr>
              <a:t>организации  работы </a:t>
            </a:r>
            <a:br>
              <a:rPr lang="ru-RU" altLang="ru-RU" sz="2000" b="1" dirty="0">
                <a:solidFill>
                  <a:srgbClr val="7030A0"/>
                </a:solidFill>
              </a:rPr>
            </a:br>
            <a:r>
              <a:rPr lang="ru-RU" altLang="ru-RU" sz="2000" b="1" dirty="0">
                <a:solidFill>
                  <a:srgbClr val="7030A0"/>
                </a:solidFill>
              </a:rPr>
              <a:t>с воспитанниками по экспериментированию</a:t>
            </a:r>
            <a:br>
              <a:rPr lang="ru-RU" altLang="ru-RU" sz="2000" b="1" dirty="0">
                <a:solidFill>
                  <a:srgbClr val="7030A0"/>
                </a:solidFill>
              </a:rPr>
            </a:br>
            <a:r>
              <a:rPr lang="ru-RU" altLang="ru-RU" sz="2000" b="1" dirty="0">
                <a:solidFill>
                  <a:srgbClr val="7030A0"/>
                </a:solidFill>
              </a:rPr>
              <a:t>в разных </a:t>
            </a:r>
            <a:br>
              <a:rPr lang="ru-RU" altLang="ru-RU" sz="2000" b="1" dirty="0">
                <a:solidFill>
                  <a:srgbClr val="7030A0"/>
                </a:solidFill>
              </a:rPr>
            </a:br>
            <a:r>
              <a:rPr lang="ru-RU" altLang="ru-RU" sz="2000" b="1" dirty="0">
                <a:solidFill>
                  <a:srgbClr val="7030A0"/>
                </a:solidFill>
              </a:rPr>
              <a:t>возрастных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группах</a:t>
            </a:r>
            <a:endParaRPr lang="ru-RU" sz="4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952" y="1916832"/>
            <a:ext cx="2881817" cy="483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00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812</TotalTime>
  <Words>448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Салют</vt:lpstr>
      <vt:lpstr>Круги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Объекты неживой природы для исследования  :</vt:lpstr>
      <vt:lpstr>Презентация PowerPoint</vt:lpstr>
      <vt:lpstr>Презентация PowerPoint</vt:lpstr>
      <vt:lpstr>   Особенности организации  работы  с воспитанниками по экспериментированию в разных  возрастных группах</vt:lpstr>
      <vt:lpstr>1 младшая группа</vt:lpstr>
      <vt:lpstr>2 младшая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GordeevAV</cp:lastModifiedBy>
  <cp:revision>24</cp:revision>
  <dcterms:created xsi:type="dcterms:W3CDTF">2011-10-09T07:21:49Z</dcterms:created>
  <dcterms:modified xsi:type="dcterms:W3CDTF">2019-02-04T07:48:46Z</dcterms:modified>
</cp:coreProperties>
</file>