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4" r:id="rId6"/>
    <p:sldId id="276" r:id="rId7"/>
    <p:sldId id="265" r:id="rId8"/>
    <p:sldId id="266" r:id="rId9"/>
    <p:sldId id="270" r:id="rId10"/>
    <p:sldId id="271" r:id="rId11"/>
    <p:sldId id="278" r:id="rId12"/>
    <p:sldId id="280" r:id="rId13"/>
    <p:sldId id="279" r:id="rId14"/>
    <p:sldId id="273" r:id="rId15"/>
    <p:sldId id="272" r:id="rId16"/>
    <p:sldId id="268" r:id="rId17"/>
    <p:sldId id="274" r:id="rId18"/>
    <p:sldId id="269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A72968-A0CA-4AE1-AA65-E2049694D2A6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B6EB3-711D-4953-8153-B6229D82AC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528641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</a:rPr>
              <a:t/>
            </a:r>
            <a:br>
              <a:rPr lang="ru-RU" sz="7200" dirty="0" smtClean="0">
                <a:solidFill>
                  <a:srgbClr val="7030A0"/>
                </a:solidFill>
              </a:rPr>
            </a:br>
            <a:r>
              <a:rPr lang="ru-RU" sz="7200" dirty="0" smtClean="0">
                <a:solidFill>
                  <a:srgbClr val="7030A0"/>
                </a:solidFill>
              </a:rPr>
              <a:t/>
            </a:r>
            <a:br>
              <a:rPr lang="ru-RU" sz="7200" dirty="0" smtClean="0">
                <a:solidFill>
                  <a:srgbClr val="7030A0"/>
                </a:solidFill>
              </a:rPr>
            </a:br>
            <a:r>
              <a:rPr lang="ru-RU" sz="7200" dirty="0" smtClean="0">
                <a:solidFill>
                  <a:srgbClr val="7030A0"/>
                </a:solidFill>
              </a:rPr>
              <a:t>Методика проведения артикуляционной гимнастики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 smtClean="0"/>
              <a:t>Использование коротких стихотворений. </a:t>
            </a:r>
          </a:p>
          <a:p>
            <a:r>
              <a:rPr lang="ru-RU" dirty="0" smtClean="0"/>
              <a:t>Специальные сказки: « Сказка о Веселом Язычке».</a:t>
            </a:r>
          </a:p>
          <a:p>
            <a:pPr>
              <a:buNone/>
            </a:pPr>
            <a:r>
              <a:rPr lang="ru-RU" dirty="0" smtClean="0"/>
              <a:t>(истории о путешествиях Язычка)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Нетрадиционные упражнения артикуляционной гимнастики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err="1" smtClean="0"/>
              <a:t>Биоэнергопластика</a:t>
            </a:r>
            <a:endParaRPr lang="ru-RU" sz="3200" b="1" dirty="0" smtClean="0"/>
          </a:p>
          <a:p>
            <a:pPr algn="ctr"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– это соединение движений артикуляционного аппарата с движениями кисти руки.</a:t>
            </a:r>
            <a:endParaRPr lang="ru-RU" sz="3200" dirty="0" smtClean="0"/>
          </a:p>
          <a:p>
            <a:pPr algn="ctr">
              <a:buNone/>
            </a:pPr>
            <a:endParaRPr lang="ru-RU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Особенности работы с применением </a:t>
            </a:r>
            <a:r>
              <a:rPr lang="ru-RU" sz="4000" b="1" dirty="0" err="1" smtClean="0"/>
              <a:t>биоэнергопластики</a:t>
            </a:r>
            <a:r>
              <a:rPr lang="ru-RU" sz="40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Знакомство с артикуляционным упражнением по стандартной методике. Отработка его перед зеркалом. Рука в упражнение не вовлекается. Педагог, демонстрирующий упражнение, сопровождает показ одной рукой.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К артикуляционному упражнению присоединяется ведущая рука.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b="1" dirty="0" smtClean="0"/>
              <a:t>    Движения кисти руки должны стать раскрепощенными, плавными.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Постепенно подключается вторая рука. Таким образом, ребёнок выполняет артикуляционное упражнение или удерживает позу с одновременными движениями обеих рук, которые имитируют движения артикуляционного аппарата.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pic>
        <p:nvPicPr>
          <p:cNvPr id="6145" name="Рисунок 1" descr="slide-15"/>
          <p:cNvPicPr>
            <a:picLocks noChangeAspect="1" noChangeArrowheads="1"/>
          </p:cNvPicPr>
          <p:nvPr/>
        </p:nvPicPr>
        <p:blipFill>
          <a:blip r:embed="rId2"/>
          <a:srcRect t="23143"/>
          <a:stretch>
            <a:fillRect/>
          </a:stretch>
        </p:blipFill>
        <p:spPr bwMode="auto">
          <a:xfrm>
            <a:off x="642911" y="1142984"/>
            <a:ext cx="7723706" cy="4491051"/>
          </a:xfrm>
          <a:prstGeom prst="rect">
            <a:avLst/>
          </a:prstGeom>
          <a:noFill/>
        </p:spPr>
      </p:pic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28596" y="1000108"/>
            <a:ext cx="5286412" cy="4071966"/>
          </a:xfrm>
          <a:prstGeom prst="cloudCallout">
            <a:avLst>
              <a:gd name="adj1" fmla="val -44694"/>
              <a:gd name="adj2" fmla="val 6625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omic Sans MS" pitchFamily="66" charset="0"/>
                <a:ea typeface="Calibri" pitchFamily="34" charset="0"/>
                <a:cs typeface="Angsana New" pitchFamily="18" charset="-34"/>
              </a:rPr>
              <a:t>Упражнения</a:t>
            </a:r>
            <a:r>
              <a:rPr lang="ru-RU" sz="3200" dirty="0" smtClean="0">
                <a:latin typeface="Arial" pitchFamily="34" charset="0"/>
                <a:cs typeface="Angsana New" pitchFamily="18" charset="-34"/>
              </a:rPr>
              <a:t> 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omic Sans MS" pitchFamily="66" charset="0"/>
                <a:ea typeface="Calibri" pitchFamily="34" charset="0"/>
                <a:cs typeface="Angsana New" pitchFamily="18" charset="-34"/>
              </a:rPr>
              <a:t>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omic Sans MS" pitchFamily="66" charset="0"/>
                <a:ea typeface="Calibri" pitchFamily="34" charset="0"/>
                <a:cs typeface="Angsana New" pitchFamily="18" charset="-34"/>
              </a:rPr>
              <a:t>чупа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omic Sans MS" pitchFamily="66" charset="0"/>
                <a:ea typeface="Calibri" pitchFamily="34" charset="0"/>
                <a:cs typeface="Angsana New" pitchFamily="18" charset="-34"/>
              </a:rPr>
              <a:t> -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omic Sans MS" pitchFamily="66" charset="0"/>
                <a:ea typeface="Calibri" pitchFamily="34" charset="0"/>
                <a:cs typeface="Angsana New" pitchFamily="18" charset="-34"/>
              </a:rPr>
              <a:t>чупсом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 smtClean="0"/>
              <a:t>«</a:t>
            </a:r>
            <a:r>
              <a:rPr lang="ru-RU" i="1" dirty="0" smtClean="0"/>
              <a:t>Змейка»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Чупа-чупс</a:t>
            </a:r>
            <a:r>
              <a:rPr lang="ru-RU" dirty="0" smtClean="0"/>
              <a:t> помещаем над верхней губой ребенка, просим выполнить движения языком по конфете вперед-назад </a:t>
            </a:r>
            <a:r>
              <a:rPr lang="ru-RU" i="1" dirty="0" smtClean="0"/>
              <a:t>(7-10 движений)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«Хоботок»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Просим ребенка сжать </a:t>
            </a:r>
            <a:r>
              <a:rPr lang="ru-RU" dirty="0" err="1" smtClean="0"/>
              <a:t>чупа-чупс</a:t>
            </a:r>
            <a:r>
              <a:rPr lang="ru-RU" dirty="0" smtClean="0"/>
              <a:t> губами и попробуйте его удержать 5-10 секунд.</a:t>
            </a:r>
          </a:p>
          <a:p>
            <a:r>
              <a:rPr lang="ru-RU" i="1" dirty="0" smtClean="0"/>
              <a:t>«Чашечка»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Попросите ребенка приоткрыть рот, губы развести в улыбку, сделайте чашечку, положите в чашечку </a:t>
            </a:r>
            <a:r>
              <a:rPr lang="ru-RU" dirty="0" err="1" smtClean="0"/>
              <a:t>чупа-чупс</a:t>
            </a:r>
            <a:r>
              <a:rPr lang="ru-RU" dirty="0" smtClean="0"/>
              <a:t> и попробуйте удержать леденец только языком.</a:t>
            </a:r>
          </a:p>
          <a:p>
            <a:r>
              <a:rPr lang="ru-RU" i="1" dirty="0" smtClean="0"/>
              <a:t>«Грибок»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Попросите ребенка поднять широкий язык к небу, прижмите </a:t>
            </a:r>
            <a:r>
              <a:rPr lang="ru-RU" dirty="0" err="1" smtClean="0"/>
              <a:t>чупа-чупсом</a:t>
            </a:r>
            <a:r>
              <a:rPr lang="ru-RU" dirty="0" smtClean="0"/>
              <a:t> язык </a:t>
            </a:r>
            <a:r>
              <a:rPr lang="ru-RU" i="1" dirty="0" smtClean="0"/>
              <a:t>«грибок»</a:t>
            </a:r>
            <a:r>
              <a:rPr lang="ru-RU" dirty="0" smtClean="0"/>
              <a:t> к небу.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10000"/>
          </a:bodyPr>
          <a:lstStyle/>
          <a:p>
            <a:r>
              <a:rPr lang="ru-RU" sz="2800" i="1" dirty="0" smtClean="0"/>
              <a:t>«Часики»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Просим ребенка кончиком языка достать </a:t>
            </a:r>
            <a:r>
              <a:rPr lang="ru-RU" sz="2800" dirty="0" err="1" smtClean="0"/>
              <a:t>чупа-чупс</a:t>
            </a:r>
            <a:r>
              <a:rPr lang="ru-RU" sz="2800" dirty="0" smtClean="0"/>
              <a:t>, возле одной щеки, затем возле другой.</a:t>
            </a:r>
          </a:p>
          <a:p>
            <a:r>
              <a:rPr lang="ru-RU" sz="2800" i="1" dirty="0" smtClean="0"/>
              <a:t>«Заведи мотор»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Ребенок выполняет упражнение </a:t>
            </a:r>
            <a:r>
              <a:rPr lang="ru-RU" sz="2800" i="1" dirty="0" smtClean="0"/>
              <a:t>«Дятел»</a:t>
            </a:r>
            <a:r>
              <a:rPr lang="ru-RU" sz="2800" dirty="0" smtClean="0"/>
              <a:t>, взрослый в этот момент создает вибрацию кончики языка, при помощи </a:t>
            </a:r>
            <a:r>
              <a:rPr lang="ru-RU" sz="2800" dirty="0" err="1" smtClean="0"/>
              <a:t>чупа-чупса</a:t>
            </a:r>
            <a:r>
              <a:rPr lang="ru-RU" sz="2800" dirty="0" smtClean="0"/>
              <a:t>.</a:t>
            </a:r>
          </a:p>
          <a:p>
            <a:r>
              <a:rPr lang="ru-RU" sz="2800" i="1" dirty="0" smtClean="0"/>
              <a:t>«Массаж языка»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Попросите ребенка высунуть язык, водите шариком вперед-назад по средней линии, слегка постукивая делать легкие вибрационные движения.</a:t>
            </a:r>
          </a:p>
          <a:p>
            <a:r>
              <a:rPr lang="ru-RU" sz="2800" i="1" dirty="0" smtClean="0"/>
              <a:t>«Футболист»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Предложите ребенку перекатить во рту от одной щеки к другой </a:t>
            </a:r>
            <a:r>
              <a:rPr lang="ru-RU" sz="2800" dirty="0" err="1" smtClean="0"/>
              <a:t>чупа</a:t>
            </a:r>
            <a:r>
              <a:rPr lang="ru-RU" sz="2800" dirty="0" smtClean="0"/>
              <a:t>- </a:t>
            </a:r>
            <a:r>
              <a:rPr lang="ru-RU" sz="2800" dirty="0" err="1" smtClean="0"/>
              <a:t>чупс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ocuments\ш\slide-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878687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«Трубочка»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Положить палочку на середину языка ребенка и попросите поднять его боковые края.</a:t>
            </a:r>
          </a:p>
          <a:p>
            <a:r>
              <a:rPr lang="ru-RU" i="1" dirty="0" smtClean="0"/>
              <a:t>«Хоботок»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Предлагаем ребенку удержать соломинку между губами и носом, губы вытянуты в хоботок.</a:t>
            </a:r>
          </a:p>
          <a:p>
            <a:r>
              <a:rPr lang="ru-RU" i="1" dirty="0" smtClean="0"/>
              <a:t>«Лопатка»</a:t>
            </a:r>
            <a:r>
              <a:rPr lang="ru-RU" dirty="0" smtClean="0"/>
              <a:t>, </a:t>
            </a:r>
            <a:r>
              <a:rPr lang="ru-RU" i="1" dirty="0" smtClean="0"/>
              <a:t>«Ложка на тарелке»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Кладем палочку на широкий распластанный язык ребенку и предлагаем удерживаем ее.</a:t>
            </a:r>
          </a:p>
          <a:p>
            <a:r>
              <a:rPr lang="ru-RU" i="1" dirty="0" smtClean="0"/>
              <a:t>«Качели»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Предлагаем ребенку удержать соломинку, зажатую между языком и верхней губой, языком и нижней губой. Язык не касается зубов.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Упражнения с сушкой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29" r="591"/>
          <a:stretch>
            <a:fillRect/>
          </a:stretch>
        </p:blipFill>
        <p:spPr bwMode="auto">
          <a:xfrm>
            <a:off x="857224" y="1785926"/>
            <a:ext cx="757242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861328" cy="561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- </a:t>
            </a:r>
            <a:r>
              <a:rPr lang="ru-RU" sz="3200" dirty="0" smtClean="0"/>
              <a:t>это совокупность специальных упражнений, направленных на укрепление мышц артикуляционного аппарата, развитие силы, подвижности и </a:t>
            </a:r>
            <a:r>
              <a:rPr lang="ru-RU" sz="3200" dirty="0" err="1" smtClean="0"/>
              <a:t>дифференцированности</a:t>
            </a:r>
            <a:r>
              <a:rPr lang="ru-RU" sz="3200" dirty="0" smtClean="0"/>
              <a:t> движений органов, участвующих в речевом процессе.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Цель артикуляционной гимнастики: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 </a:t>
            </a:r>
            <a:r>
              <a:rPr lang="ru-RU" sz="3200" dirty="0" smtClean="0"/>
              <a:t>выработка полноценных движений и определенных положений органов артикуляционного аппарата, умение объединять простые движения в сложные, необходимые для правильного произнесения звуков.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7148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Рекомендации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по проведению упражнений артикуляционной гимнастики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dirty="0" smtClean="0">
              <a:solidFill>
                <a:schemeClr val="tx2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3116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1. Артикуляционную гимнастику выполняют сидя, так как в таком положении у ребенка прямая спина, тело не напряжено, руки и ноги находятся в спокойном положении.                                  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2. Ребенок и взрослый во время проведения артикуляционной гимнастики должны находиться перед настенным зеркалом. Также ребенок может воспользоваться небольшим ручным зеркалом (примерно 9х12 см), но тогда взрослый должен находиться напротив ребенка лицом к нему. 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3. Продолжительность на занятие этапа по подготовке артикуляционного аппарата к произношению звука длится 5-7 минут  . </a:t>
            </a:r>
          </a:p>
          <a:p>
            <a:r>
              <a:rPr lang="ru-RU" dirty="0" smtClean="0"/>
              <a:t>(проводим не более 6 упражнений).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4.Если  ребенок выполняет какое-то упражнение недостаточно хорошо, не следует вводить новых упражнений, лучше отрабатывать старый материал.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5. </a:t>
            </a:r>
            <a:r>
              <a:rPr lang="ru-RU" sz="1800" dirty="0" smtClean="0"/>
              <a:t>Упражнения для артикуляционной гимнастики нельзя подбирать произвольно по своему интересу или желанию, по принципу «нравится – не нравится». Они объединяются в комплексы по определенному принципу, от простого к сложному .</a:t>
            </a:r>
          </a:p>
          <a:p>
            <a:pPr lvl="0"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900" dirty="0" smtClean="0"/>
              <a:t> 6. В комплексе должны присутствовать 2-3 упр.статических и 2-3 упр. динамических. </a:t>
            </a:r>
            <a:r>
              <a:rPr lang="ru-RU" sz="1900" i="1" dirty="0" smtClean="0"/>
              <a:t>Начинают гимнастику со статических упражнени</a:t>
            </a:r>
            <a:r>
              <a:rPr lang="ru-RU" sz="1900" dirty="0" smtClean="0"/>
              <a:t>й, они выполняются по 10-15 секунд (удержание артикуляционной позы в одном положении), </a:t>
            </a:r>
            <a:r>
              <a:rPr lang="ru-RU" sz="1900" i="1" dirty="0" smtClean="0"/>
              <a:t>далее переходят к динамическим</a:t>
            </a:r>
            <a:r>
              <a:rPr lang="ru-RU" sz="1900" dirty="0" smtClean="0"/>
              <a:t>.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pPr>
              <a:buNone/>
            </a:pPr>
            <a:r>
              <a:rPr lang="ru-RU" sz="1900" dirty="0" smtClean="0"/>
              <a:t> 7.</a:t>
            </a:r>
            <a:r>
              <a:rPr lang="ru-RU" sz="1900" i="1" dirty="0" smtClean="0"/>
              <a:t>На первых занятиях упражнение повторяется 2-3 раза</a:t>
            </a:r>
            <a:r>
              <a:rPr lang="ru-RU" sz="1900" dirty="0" smtClean="0"/>
              <a:t> в связи с повышенной истощаемостью упражняемой мышцы, в дальнейшем каждое упражнение </a:t>
            </a:r>
            <a:r>
              <a:rPr lang="ru-RU" sz="1900" i="1" dirty="0" smtClean="0"/>
              <a:t>выполняется от 5 до 10 раз.</a:t>
            </a:r>
            <a:endParaRPr lang="ru-RU" sz="19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Виды артикуляционных упражнений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Статические упражнения</a:t>
            </a:r>
            <a:r>
              <a:rPr lang="ru-RU" dirty="0" smtClean="0"/>
              <a:t> направлены на то, чтобы ребенок научился удерживать артикуляционную позицию 5-10 секунд (Бегемот, Лопаточка, Чашечка, Иголочка, Горка, Грибок).</a:t>
            </a:r>
          </a:p>
          <a:p>
            <a:pPr lvl="0"/>
            <a:r>
              <a:rPr lang="ru-RU" b="1" dirty="0" smtClean="0"/>
              <a:t>Динамические упражнения </a:t>
            </a:r>
            <a:r>
              <a:rPr lang="ru-RU" dirty="0" smtClean="0"/>
              <a:t>(ритмичное повторение движений по 5-10 раз) вырабатывают подвижность языка и губ, их координацию и переключаемость. (Часики, Качели, Футбол, Лошадка, Маляр, Вкусное варенье, Чистим зубки).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Организация  работы логопеда с ребенком</a:t>
            </a:r>
            <a:br>
              <a:rPr lang="ru-RU" sz="3200" b="1" dirty="0" smtClean="0"/>
            </a:br>
            <a:r>
              <a:rPr lang="ru-RU" sz="3200" b="1" dirty="0" smtClean="0"/>
              <a:t> по развитию артикуляционного аппарата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Логопед  рассказывает о предстоящем упражнении, используя игровые приемы.</a:t>
            </a:r>
          </a:p>
          <a:p>
            <a:r>
              <a:rPr lang="ru-RU" dirty="0" smtClean="0"/>
              <a:t>Показывает его выполнение.</a:t>
            </a:r>
          </a:p>
          <a:p>
            <a:r>
              <a:rPr lang="ru-RU" dirty="0" smtClean="0"/>
              <a:t> Упражнение делает ребенок, а логопед контролирует выполнение.</a:t>
            </a:r>
          </a:p>
          <a:p>
            <a:r>
              <a:rPr lang="ru-RU" dirty="0" smtClean="0"/>
              <a:t>Логопед должен следить за качеством выполняемых ребенком движений: точность движения, плавность, темп выполнения, устойчивость, переход от одного движения к другому. </a:t>
            </a:r>
          </a:p>
          <a:p>
            <a:pPr>
              <a:buNone/>
            </a:pPr>
            <a:r>
              <a:rPr lang="ru-RU" dirty="0" smtClean="0"/>
              <a:t>   Также важно следить, чтобы движения каждого органа артикуляции выполнялись симметрично по отношению к правой и левой стороне лица. В противном случае артикуляционная гимнастика не достигает своей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ru-RU" sz="1800" dirty="0" smtClean="0"/>
              <a:t>Если у ребенка несмотря  не получаются движения или они выполняются несимметрично (по отношению к правой и левой половине лица), если долго не отрабатывается плавность, точность и устойчивость движений органов артикуляционного аппарата, необходимо обратиться к неврологу  за консультацией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Артикуляционная гимнастика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 должна проходить для дошкольников весело и непринуждённо, существует множество методов и приёмов и форм её проведения:</a:t>
            </a:r>
          </a:p>
          <a:p>
            <a:r>
              <a:rPr lang="ru-RU" dirty="0" smtClean="0"/>
              <a:t>Самый распространённый приём – использование </a:t>
            </a:r>
          </a:p>
          <a:p>
            <a:r>
              <a:rPr lang="ru-RU" b="1" dirty="0" smtClean="0"/>
              <a:t>картинок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Возможно использование фотографий других детей с </a:t>
            </a:r>
            <a:r>
              <a:rPr lang="ru-RU" b="1" dirty="0" smtClean="0"/>
              <a:t>правильным</a:t>
            </a:r>
            <a:r>
              <a:rPr lang="ru-RU" dirty="0" smtClean="0"/>
              <a:t> показом необходимого упражнения.</a:t>
            </a:r>
          </a:p>
          <a:p>
            <a:r>
              <a:rPr lang="ru-RU" dirty="0" smtClean="0"/>
              <a:t>Существуют специальные мягкие игрушки, у которых широко открыт рот и есть язычок. Такие игрушки </a:t>
            </a:r>
            <a:r>
              <a:rPr lang="ru-RU" b="1" dirty="0" smtClean="0"/>
              <a:t>управляются рукой педагога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303</Words>
  <Application>Microsoft Office PowerPoint</Application>
  <PresentationFormat>Экран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Angsana New</vt:lpstr>
      <vt:lpstr>Arial</vt:lpstr>
      <vt:lpstr>Calibri</vt:lpstr>
      <vt:lpstr>Comic Sans MS</vt:lpstr>
      <vt:lpstr>Constantia</vt:lpstr>
      <vt:lpstr>Wingdings 2</vt:lpstr>
      <vt:lpstr>Поток</vt:lpstr>
      <vt:lpstr>  Методика проведения артикуляционной гимнастики</vt:lpstr>
      <vt:lpstr>Артикуляционная гимнастика</vt:lpstr>
      <vt:lpstr>Цель артикуляционной гимнастики:</vt:lpstr>
      <vt:lpstr>                                                                                                     </vt:lpstr>
      <vt:lpstr>Презентация PowerPoint</vt:lpstr>
      <vt:lpstr>Виды артикуляционных упражнений </vt:lpstr>
      <vt:lpstr>Организация  работы логопеда с ребенком  по развитию артикуляционного аппарата</vt:lpstr>
      <vt:lpstr>Презентация PowerPoint</vt:lpstr>
      <vt:lpstr>Артикуляционная гимнастика </vt:lpstr>
      <vt:lpstr>Презентация PowerPoint</vt:lpstr>
      <vt:lpstr> Нетрадиционные упражнения артикуляционной гимнастики. </vt:lpstr>
      <vt:lpstr>Особенности работы с применением биоэнергопластики: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 с сушкой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user</dc:creator>
  <cp:lastModifiedBy>КО</cp:lastModifiedBy>
  <cp:revision>24</cp:revision>
  <dcterms:created xsi:type="dcterms:W3CDTF">2019-10-06T12:53:16Z</dcterms:created>
  <dcterms:modified xsi:type="dcterms:W3CDTF">2020-06-10T02:41:49Z</dcterms:modified>
</cp:coreProperties>
</file>