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notesMasterIdLst>
    <p:notesMasterId r:id="rId19"/>
  </p:notesMasterIdLst>
  <p:sldIdLst>
    <p:sldId id="256" r:id="rId2"/>
    <p:sldId id="309" r:id="rId3"/>
    <p:sldId id="316" r:id="rId4"/>
    <p:sldId id="315" r:id="rId5"/>
    <p:sldId id="302" r:id="rId6"/>
    <p:sldId id="304" r:id="rId7"/>
    <p:sldId id="317" r:id="rId8"/>
    <p:sldId id="318" r:id="rId9"/>
    <p:sldId id="325" r:id="rId10"/>
    <p:sldId id="319" r:id="rId11"/>
    <p:sldId id="320" r:id="rId12"/>
    <p:sldId id="321" r:id="rId13"/>
    <p:sldId id="322" r:id="rId14"/>
    <p:sldId id="323" r:id="rId15"/>
    <p:sldId id="324" r:id="rId16"/>
    <p:sldId id="312" r:id="rId17"/>
    <p:sldId id="314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FF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41" autoAdjust="0"/>
    <p:restoredTop sz="94555" autoAdjust="0"/>
  </p:normalViewPr>
  <p:slideViewPr>
    <p:cSldViewPr>
      <p:cViewPr>
        <p:scale>
          <a:sx n="100" d="100"/>
          <a:sy n="100" d="100"/>
        </p:scale>
        <p:origin x="-924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513C37C-0D8B-486A-AC29-A361308E6C58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D7906A4-CAB2-43A1-9D19-C6DBCBA1033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7369896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2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16.04.2019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hyperlink" Target="https://www.igrocity.ru/gift.php?kod_groop=loto-logoped&amp;kod=159972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search?q=%D0%B3%D0%B5%D0%BD%D1%80%D0%B8%D1%85+%D1%81%D0%B0%D1%83%D0%BB%D0%BE%D0%B2%D0%B8%D1%87+%D0%B0%D0%BB%D1%8C%D1%82%D1%88%D1%83%D0%BB%D0%BB%D0%B5%D1%80+%D1%80%D0%BE%D0%B4%D0%B8%D0%BB%D1%81%D1%8F&amp;stick=H4sIAAAAAAAAAOPgE-LUz9U3MDLILbDUEstOttIvSM0vyEkFUkXF-XlWSflFeYtYHS9svrD1wt6LDRd2XGxVuNh4YcPF5gu7L-y7sAko0K5wYcOF3Rd7LjZd7AAL776w9WKDAlDxvgtbLuwASjVe7AcAjvxjrGkAAAA&amp;sa=X&amp;ved=2ahUKEwjLpITn9tDhAhUQ_SoKHU8CBuUQ6BMoADAfegQIDBAG" TargetMode="Externa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google.com/search?q=%D0%B3%D0%B5%D0%BD%D1%80%D0%B8%D1%85+%D1%81%D0%B0%D1%83%D0%BB%D0%BE%D0%B2%D0%B8%D1%87+%D0%B0%D0%BB%D1%8C%D1%82%D1%88%D1%83%D0%BB%D0%BB%D0%B5%D1%80+%D1%83%D0%BC%D0%B5%D1%80&amp;stick=H4sIAAAAAAAAAOPgE-LUz9U3MDLILbDUks9OttIvSM0vyEnVT0lNTk0sTk2JL0gtKs7Ps0rJTE1ZxGp9YfOFrRf2Xmy4sONiq8LFxgsbLjZf2H1h34VNQIF2hQsbLuy-2HOx6WIHWHj3ha0XGxSAzD0gBgDAQ4wGbAAAAA&amp;sa=X&amp;ved=2ahUKEwjLpITn9tDhAhUQ_SoKHU8CBuUQ6BMoADAgegQIDBAK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computerrepairs.jpg"/>
          <p:cNvPicPr>
            <a:picLocks noChangeAspect="1" noChangeArrowheads="1"/>
          </p:cNvPicPr>
          <p:nvPr/>
        </p:nvPicPr>
        <p:blipFill>
          <a:blip r:embed="rId2" cstate="print"/>
          <a:stretch>
            <a:fillRect/>
          </a:stretch>
        </p:blipFill>
        <p:spPr bwMode="auto">
          <a:xfrm>
            <a:off x="-23752" y="-1"/>
            <a:ext cx="9167751" cy="6858001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Рисунок 5" descr="f9bb16b6f3e342c75e78c655c0f0a0d7.pn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929322" y="4393870"/>
            <a:ext cx="3214678" cy="2285198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714348" y="1533465"/>
            <a:ext cx="7572428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dirty="0" smtClean="0">
                <a:solidFill>
                  <a:srgbClr val="0000FF"/>
                </a:solidFill>
                <a:latin typeface="a_CooperBlack" pitchFamily="18" charset="-52"/>
                <a:cs typeface="Times New Roman" panose="02020603050405020304" pitchFamily="18" charset="0"/>
              </a:rPr>
              <a:t>Методический центр</a:t>
            </a:r>
          </a:p>
          <a:p>
            <a:pPr algn="ctr"/>
            <a:endParaRPr lang="ru-RU" sz="2800" b="1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 algn="ctr"/>
            <a:r>
              <a:rPr lang="ru-RU" sz="2800" b="1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Творческая мастерская для воспитателей 1-х, 2-х младших групп, реализующих программу «Детство» </a:t>
            </a:r>
          </a:p>
          <a:p>
            <a:pPr algn="ctr"/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36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ТРИЗ-технология</a:t>
            </a:r>
            <a:r>
              <a:rPr lang="ru-RU" sz="36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»</a:t>
            </a:r>
            <a:endParaRPr lang="ru-RU" sz="3600" b="1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ru-RU" sz="2000" dirty="0" smtClean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Руководитель: Анишина Ирина Сергеевна</a:t>
            </a: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Заместитель заведующей по ВМР МБДОУ № 55</a:t>
            </a:r>
          </a:p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Телефон: 33-50-59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" name="Рисунок 7" descr="vozd47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357950" y="0"/>
            <a:ext cx="2426167" cy="3156401"/>
          </a:xfrm>
          <a:prstGeom prst="rect">
            <a:avLst/>
          </a:prstGeom>
        </p:spPr>
      </p:pic>
    </p:spTree>
    <p:extLst>
      <p:ext uri="{BB962C8B-B14F-4D97-AF65-F5344CB8AC3E}">
        <p14:creationId xmlns="" xmlns:p14="http://schemas.microsoft.com/office/powerpoint/2010/main" val="39272292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1214422"/>
            <a:ext cx="7858148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00FF"/>
                </a:solidFill>
              </a:rPr>
              <a:t>«Морфологический анализ»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adaptirovannye-metody-texnologii-triz-i-rtv-kak-sredstvo-aktivizacii-rechevoj-i-myslitelnoj-deyatelnosti-detej-starshego-doshkolnogo-vozrasta-s-rechevymi-narusheniyami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2214554"/>
            <a:ext cx="3571900" cy="2723692"/>
          </a:xfrm>
        </p:spPr>
      </p:pic>
      <p:pic>
        <p:nvPicPr>
          <p:cNvPr id="5" name="Рисунок 4" descr="Screenshot_1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572000" y="3339818"/>
            <a:ext cx="3786188" cy="2840879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«Домик признаков»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Screenshot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1643050"/>
            <a:ext cx="4643470" cy="3008779"/>
          </a:xfrm>
        </p:spPr>
      </p:pic>
      <p:pic>
        <p:nvPicPr>
          <p:cNvPr id="5" name="Рисунок 4" descr="Screenshot_16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500694" y="3857628"/>
            <a:ext cx="2876545" cy="2449260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/>
          <a:lstStyle/>
          <a:p>
            <a:r>
              <a:rPr lang="ru-RU" dirty="0" smtClean="0">
                <a:solidFill>
                  <a:srgbClr val="0000FF"/>
                </a:solidFill>
              </a:rPr>
              <a:t>«Паровозик времени»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Screenshot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rcRect l="1291" t="1786"/>
          <a:stretch>
            <a:fillRect/>
          </a:stretch>
        </p:blipFill>
        <p:spPr>
          <a:xfrm>
            <a:off x="1428728" y="1857364"/>
            <a:ext cx="5460156" cy="3929090"/>
          </a:xfr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642918"/>
            <a:ext cx="8229600" cy="1143000"/>
          </a:xfrm>
        </p:spPr>
        <p:txBody>
          <a:bodyPr/>
          <a:lstStyle/>
          <a:p>
            <a:r>
              <a:rPr lang="ru-RU" dirty="0" smtClean="0">
                <a:hlinkClick r:id="rId2"/>
              </a:rPr>
              <a:t>"Волшебный поясок"</a:t>
            </a:r>
            <a:r>
              <a:rPr lang="ru-RU" dirty="0" smtClean="0"/>
              <a:t> 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Screenshot_15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428728" y="2024169"/>
            <a:ext cx="5460156" cy="3595479"/>
          </a:xfr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642918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00FF"/>
                </a:solidFill>
              </a:rPr>
              <a:t>"Сумасшедший художник"</a:t>
            </a:r>
            <a:r>
              <a:rPr lang="ru-RU" dirty="0" smtClean="0">
                <a:solidFill>
                  <a:srgbClr val="0000FF"/>
                </a:solidFill>
              </a:rPr>
              <a:t> 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Screenshot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361066" y="2024169"/>
            <a:ext cx="3976599" cy="3976599"/>
          </a:xfrm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214346" y="642918"/>
            <a:ext cx="8229600" cy="1143000"/>
          </a:xfrm>
        </p:spPr>
        <p:txBody>
          <a:bodyPr/>
          <a:lstStyle/>
          <a:p>
            <a:r>
              <a:rPr lang="ru-RU" dirty="0" smtClean="0"/>
              <a:t>«Методическое пособие </a:t>
            </a:r>
            <a:r>
              <a:rPr lang="ru-RU" dirty="0" smtClean="0">
                <a:solidFill>
                  <a:srgbClr val="0000FF"/>
                </a:solidFill>
              </a:rPr>
              <a:t> 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Screenshot_15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85786" y="1643050"/>
            <a:ext cx="2071702" cy="3197161"/>
          </a:xfrm>
        </p:spPr>
      </p:pic>
      <p:pic>
        <p:nvPicPr>
          <p:cNvPr id="5" name="Содержимое 3" descr="Screenshot_15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786050" y="1857364"/>
            <a:ext cx="2071702" cy="3003967"/>
          </a:xfrm>
          <a:prstGeom prst="rect">
            <a:avLst/>
          </a:prstGeom>
        </p:spPr>
      </p:pic>
      <p:pic>
        <p:nvPicPr>
          <p:cNvPr id="6" name="Содержимое 3" descr="Screenshot_15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4714876" y="2005480"/>
            <a:ext cx="2071702" cy="3186680"/>
          </a:xfrm>
          <a:prstGeom prst="rect">
            <a:avLst/>
          </a:prstGeom>
        </p:spPr>
      </p:pic>
      <p:pic>
        <p:nvPicPr>
          <p:cNvPr id="7" name="Содержимое 3" descr="Screenshot_15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643702" y="3714752"/>
            <a:ext cx="2330148" cy="2780939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785786" y="1214422"/>
            <a:ext cx="7286676" cy="4525963"/>
          </a:xfrm>
        </p:spPr>
        <p:txBody>
          <a:bodyPr>
            <a:normAutofit fontScale="85000" lnSpcReduction="20000"/>
          </a:bodyPr>
          <a:lstStyle/>
          <a:p>
            <a:pPr fontAlgn="t">
              <a:buNone/>
            </a:pPr>
            <a:r>
              <a:rPr lang="ru-RU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ВАЖНО!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Выслушивать каждого желающего.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Давать только положительные оценки, они раскрепощают!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Говорить: интересно, необычно, хорошо, любопытно!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Импровизировать в беседах на занятиях и идти за логикой ребёнка, подчиняясь ей, не навязывая своего мнения.</a:t>
            </a:r>
          </a:p>
          <a:p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Учить детей возражать взрослым и друг другу, но возражать аргументировано, предлагая что–то взамен или доказывая.</a:t>
            </a:r>
          </a:p>
          <a:p>
            <a:pPr fontAlgn="t"/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Спасибо за внимание!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creenshot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857224" y="1428736"/>
            <a:ext cx="6176985" cy="438596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Содержимое 8" descr="Screenshot_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247018" y="1428736"/>
            <a:ext cx="3397396" cy="4385965"/>
          </a:xfrm>
        </p:spPr>
      </p:pic>
      <p:sp>
        <p:nvSpPr>
          <p:cNvPr id="3" name="Заголовок 1"/>
          <p:cNvSpPr txBox="1">
            <a:spLocks/>
          </p:cNvSpPr>
          <p:nvPr/>
        </p:nvSpPr>
        <p:spPr>
          <a:xfrm>
            <a:off x="1714480" y="857232"/>
            <a:ext cx="4786346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Генрих </a:t>
            </a:r>
            <a:r>
              <a:rPr lang="ru-RU" sz="2800" b="1" dirty="0" err="1" smtClean="0">
                <a:solidFill>
                  <a:srgbClr val="0000FF"/>
                </a:solidFill>
              </a:rPr>
              <a:t>Саулович</a:t>
            </a:r>
            <a:r>
              <a:rPr lang="ru-RU" sz="2800" b="1" dirty="0" smtClean="0">
                <a:solidFill>
                  <a:srgbClr val="0000FF"/>
                </a:solidFill>
              </a:rPr>
              <a:t> </a:t>
            </a:r>
            <a:r>
              <a:rPr lang="ru-RU" sz="2800" b="1" dirty="0" err="1" smtClean="0">
                <a:solidFill>
                  <a:srgbClr val="0000FF"/>
                </a:solidFill>
              </a:rPr>
              <a:t>Альтшуллер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5643570" y="5072074"/>
            <a:ext cx="285752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hlinkClick r:id="rId3"/>
              </a:rPr>
              <a:t>Родился</a:t>
            </a:r>
            <a:r>
              <a:rPr lang="ru-RU" b="1" dirty="0" smtClean="0"/>
              <a:t>: </a:t>
            </a:r>
            <a:r>
              <a:rPr lang="ru-RU" dirty="0" smtClean="0"/>
              <a:t>15 октября 1926г.</a:t>
            </a:r>
          </a:p>
          <a:p>
            <a:r>
              <a:rPr lang="ru-RU" b="1" dirty="0" smtClean="0">
                <a:hlinkClick r:id="rId4"/>
              </a:rPr>
              <a:t>Умер</a:t>
            </a:r>
            <a:r>
              <a:rPr lang="ru-RU" b="1" dirty="0" smtClean="0"/>
              <a:t>: </a:t>
            </a:r>
            <a:r>
              <a:rPr lang="ru-RU" dirty="0" smtClean="0"/>
              <a:t>24 сентября 1998 г.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1"/>
          <p:cNvSpPr txBox="1">
            <a:spLocks/>
          </p:cNvSpPr>
          <p:nvPr/>
        </p:nvSpPr>
        <p:spPr>
          <a:xfrm>
            <a:off x="928662" y="1142984"/>
            <a:ext cx="4214842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i="1" dirty="0" smtClean="0">
                <a:solidFill>
                  <a:srgbClr val="FF0000"/>
                </a:solidFill>
              </a:rPr>
              <a:t>Сферы воздействия ТРИЗ</a:t>
            </a:r>
            <a:endParaRPr lang="ru-RU" sz="2800" dirty="0">
              <a:solidFill>
                <a:srgbClr val="FF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000100" y="2143116"/>
            <a:ext cx="2286016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Мышление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571868" y="2143116"/>
            <a:ext cx="2286016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Гибкость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142976" y="3143248"/>
            <a:ext cx="2286016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Память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928662" y="4071942"/>
            <a:ext cx="2286016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Подвижность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857224" y="5143512"/>
            <a:ext cx="3714776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Поисковая активность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4071934" y="3000372"/>
            <a:ext cx="4214842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Стремление к новизне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10"/>
          <p:cNvSpPr/>
          <p:nvPr/>
        </p:nvSpPr>
        <p:spPr>
          <a:xfrm>
            <a:off x="5143504" y="5143512"/>
            <a:ext cx="3214710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Развитие речи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786182" y="4000504"/>
            <a:ext cx="4357718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Творческое воображение </a:t>
            </a:r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/>
          <p:cNvSpPr txBox="1">
            <a:spLocks/>
          </p:cNvSpPr>
          <p:nvPr/>
        </p:nvSpPr>
        <p:spPr>
          <a:xfrm>
            <a:off x="857224" y="1285860"/>
            <a:ext cx="5929354" cy="714380"/>
          </a:xfrm>
          <a:prstGeom prst="rect">
            <a:avLst/>
          </a:prstGeom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/>
          <a:p>
            <a:r>
              <a:rPr lang="ru-RU" sz="2800" b="1" dirty="0" smtClean="0">
                <a:solidFill>
                  <a:srgbClr val="0000FF"/>
                </a:solidFill>
              </a:rPr>
              <a:t>ТРИЗ для дошкольников</a:t>
            </a:r>
            <a:endParaRPr lang="ru-RU" sz="2800" b="1" dirty="0">
              <a:solidFill>
                <a:srgbClr val="0000FF"/>
              </a:solidFill>
            </a:endParaRPr>
          </a:p>
        </p:txBody>
      </p:sp>
      <p:sp>
        <p:nvSpPr>
          <p:cNvPr id="5" name="Содержимое 4"/>
          <p:cNvSpPr>
            <a:spLocks noGrp="1"/>
          </p:cNvSpPr>
          <p:nvPr>
            <p:ph idx="1"/>
          </p:nvPr>
        </p:nvSpPr>
        <p:spPr>
          <a:xfrm>
            <a:off x="785786" y="1785927"/>
            <a:ext cx="7143800" cy="2643206"/>
          </a:xfrm>
        </p:spPr>
        <p:txBody>
          <a:bodyPr>
            <a:normAutofit fontScale="70000" lnSpcReduction="20000"/>
          </a:bodyPr>
          <a:lstStyle/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endParaRPr lang="ru-RU" sz="29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это система коллективных игр, занятий, призванных не изменять основную программу, а максимально увеличить её эффективность.</a:t>
            </a:r>
          </a:p>
          <a:p>
            <a:endParaRPr lang="ru-RU" sz="2800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 это «управляемый процесс создания нового, соединяющий в себе точный расчёт, логику, интуицию», так считал основатель теории </a:t>
            </a:r>
            <a:r>
              <a:rPr lang="ru-RU" sz="2800" dirty="0" err="1" smtClean="0">
                <a:latin typeface="Times New Roman" pitchFamily="18" charset="0"/>
                <a:cs typeface="Times New Roman" pitchFamily="18" charset="0"/>
              </a:rPr>
              <a:t>Г.С.Альтшуллер</a:t>
            </a:r>
            <a:r>
              <a:rPr lang="ru-RU" sz="2800" dirty="0" smtClean="0"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928662" y="4643446"/>
            <a:ext cx="750099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Применение ТРИЗ в обучении дошкольников позволяет вырастить из детей настоящих выдумщиков, которые во взрослой жизни становятся изобретателями, генераторами новых идей.</a:t>
            </a:r>
            <a:endParaRPr lang="ru-RU" sz="2000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85852" y="428604"/>
            <a:ext cx="4643470" cy="642942"/>
          </a:xfr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FF0000"/>
                </a:solidFill>
              </a:rPr>
              <a:t>Методы ТРИЗ</a:t>
            </a:r>
            <a:endParaRPr lang="ru-RU" dirty="0" smtClean="0">
              <a:solidFill>
                <a:srgbClr val="FF0000"/>
              </a:solidFill>
            </a:endParaRP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0034" y="1285860"/>
            <a:ext cx="7715304" cy="4525963"/>
          </a:xfrm>
        </p:spPr>
        <p:txBody>
          <a:bodyPr>
            <a:noAutofit/>
          </a:bodyPr>
          <a:lstStyle/>
          <a:p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 мозгового штурма.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Это оперативный метод решения проблемы на основе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 стимулирования творческой активности.</a:t>
            </a: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 каталога.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Метод позволяет в большей степени решить проблему обучения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дошкольников творческому рассказыванию. </a:t>
            </a: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 фокальных объектов.  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Сущность данного метода в перенесение свойств одного </a:t>
            </a:r>
          </a:p>
          <a:p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объекта или нескольких на другой.</a:t>
            </a: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 «Системный анализ».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 Метод помогает рассмотреть мир в системе, как совокупность связанных между собой определенным образом элементов, удобно функционирующих между собой. </a:t>
            </a: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 морфологического анализа.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Суть его заключается в комбинировании разных вариантов характеристик определённого объекта при создании нового образа этого объекта.</a:t>
            </a: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 обоснования новых идей «Золотая рыбка».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Суть метода заключается в том, чтобы разделить ситуации на составляющие (реальную и фантастическую),  с последующим нахождением реальных проявлений фантастической составляющей.</a:t>
            </a: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 системного оператора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позволяет рассмотреть объект во времени и пространстве. </a:t>
            </a: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Метод ММЧ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(моделирования маленькими человечками). Моделирование процессов, происходящих в природном и рукотворном мире между веществами (твердое – жидкое –газообразное).</a:t>
            </a: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Мышление по аналогии. 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Так как аналогия - это сходство предметов и явлений по каким-либо свойствам и признакам, надо сначала научить детей определять свойства и признаки предметов, научить их сравнивать и классифицировать</a:t>
            </a:r>
          </a:p>
          <a:p>
            <a:r>
              <a:rPr lang="ru-RU" sz="13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Типовые приёмы фантазирования (ТПФ). </a:t>
            </a:r>
            <a:r>
              <a:rPr lang="ru-RU" sz="1300" dirty="0" smtClean="0">
                <a:latin typeface="Times New Roman" pitchFamily="18" charset="0"/>
                <a:cs typeface="Times New Roman" pitchFamily="18" charset="0"/>
              </a:rPr>
              <a:t>Приёмы волшебства: увеличение-уменьшение, деление-объединение, преобразование признаков времени, оживление-окаменение, специализация-универсализация, наоборот.</a:t>
            </a:r>
            <a:endParaRPr lang="ru-RU" sz="13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00FF"/>
                </a:solidFill>
              </a:rPr>
              <a:t>«Сенсорный ящик»</a:t>
            </a:r>
            <a:r>
              <a:rPr lang="ru-RU" dirty="0" smtClean="0">
                <a:solidFill>
                  <a:srgbClr val="0000FF"/>
                </a:solidFill>
              </a:rPr>
              <a:t> 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adaptirovannye-metody-texnologii-triz-i-rtv-kak-sredstvo-aktivizacii-rechevoj-i-myslitelnoj-deyatelnosti-detej-starshego-doshkolnogo-vozrasta-s-rechevymi-narusheniyami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312" y="2310606"/>
            <a:ext cx="4143375" cy="3105150"/>
          </a:xfr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1142984"/>
            <a:ext cx="8229600" cy="1143000"/>
          </a:xfrm>
        </p:spPr>
        <p:txBody>
          <a:bodyPr/>
          <a:lstStyle/>
          <a:p>
            <a:r>
              <a:rPr lang="ru-RU" i="1" dirty="0" smtClean="0">
                <a:solidFill>
                  <a:srgbClr val="0000FF"/>
                </a:solidFill>
              </a:rPr>
              <a:t>«Кольца </a:t>
            </a:r>
            <a:r>
              <a:rPr lang="ru-RU" i="1" dirty="0" err="1" smtClean="0">
                <a:solidFill>
                  <a:srgbClr val="0000FF"/>
                </a:solidFill>
              </a:rPr>
              <a:t>Луллия</a:t>
            </a:r>
            <a:r>
              <a:rPr lang="ru-RU" i="1" dirty="0" smtClean="0">
                <a:solidFill>
                  <a:srgbClr val="0000FF"/>
                </a:solidFill>
              </a:rPr>
              <a:t>»</a:t>
            </a:r>
            <a:endParaRPr lang="ru-RU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adaptirovannye-metody-texnologii-triz-i-rtv-kak-sredstvo-aktivizacii-rechevoj-i-myslitelnoj-deyatelnosti-detej-starshego-doshkolnogo-vozrasta-s-rechevymi-narusheniyami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500312" y="2647997"/>
            <a:ext cx="4143375" cy="2430367"/>
          </a:xfr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857232"/>
            <a:ext cx="8229600" cy="1143000"/>
          </a:xfrm>
        </p:spPr>
        <p:txBody>
          <a:bodyPr>
            <a:normAutofit/>
          </a:bodyPr>
          <a:lstStyle/>
          <a:p>
            <a:r>
              <a:rPr lang="ru-RU" sz="3200" dirty="0" smtClean="0">
                <a:solidFill>
                  <a:srgbClr val="0000FF"/>
                </a:solidFill>
              </a:rPr>
              <a:t>«Волшебный экран» </a:t>
            </a:r>
            <a:br>
              <a:rPr lang="ru-RU" sz="3200" dirty="0" smtClean="0">
                <a:solidFill>
                  <a:srgbClr val="0000FF"/>
                </a:solidFill>
              </a:rPr>
            </a:br>
            <a:r>
              <a:rPr lang="ru-RU" sz="3200" dirty="0" smtClean="0">
                <a:solidFill>
                  <a:srgbClr val="0000FF"/>
                </a:solidFill>
              </a:rPr>
              <a:t>«Волшебный телевизор» </a:t>
            </a:r>
            <a:endParaRPr lang="ru-RU" sz="3200" dirty="0">
              <a:solidFill>
                <a:srgbClr val="0000FF"/>
              </a:solidFill>
            </a:endParaRPr>
          </a:p>
        </p:txBody>
      </p:sp>
      <p:pic>
        <p:nvPicPr>
          <p:cNvPr id="4" name="Содержимое 3" descr="adaptirovannye-metody-texnologii-triz-i-rtv-kak-sredstvo-aktivizacii-rechevoj-i-myslitelnoj-deyatelnosti-detej-starshego-doshkolnogo-vozrasta-s-rechevymi-narusheniyami-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714348" y="2143116"/>
            <a:ext cx="3511336" cy="2430367"/>
          </a:xfrm>
        </p:spPr>
      </p:pic>
      <p:pic>
        <p:nvPicPr>
          <p:cNvPr id="7" name="Рисунок 6" descr="Screenshot_22.jpg"/>
          <p:cNvPicPr>
            <a:picLocks noChangeAspect="1"/>
          </p:cNvPicPr>
          <p:nvPr/>
        </p:nvPicPr>
        <p:blipFill>
          <a:blip r:embed="rId3" cstate="print"/>
          <a:srcRect l="10912" r="9690"/>
          <a:stretch>
            <a:fillRect/>
          </a:stretch>
        </p:blipFill>
        <p:spPr>
          <a:xfrm>
            <a:off x="4429124" y="2000240"/>
            <a:ext cx="3265765" cy="1406781"/>
          </a:xfrm>
          <a:prstGeom prst="rect">
            <a:avLst/>
          </a:prstGeom>
        </p:spPr>
      </p:pic>
      <p:pic>
        <p:nvPicPr>
          <p:cNvPr id="8" name="Рисунок 7" descr="Screenshot_23.jpg"/>
          <p:cNvPicPr>
            <a:picLocks noChangeAspect="1"/>
          </p:cNvPicPr>
          <p:nvPr/>
        </p:nvPicPr>
        <p:blipFill>
          <a:blip r:embed="rId4" cstate="print"/>
          <a:srcRect l="2631"/>
          <a:stretch>
            <a:fillRect/>
          </a:stretch>
        </p:blipFill>
        <p:spPr>
          <a:xfrm>
            <a:off x="4572000" y="3429000"/>
            <a:ext cx="2976567" cy="293472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2904</TotalTime>
  <Words>258</Words>
  <Application>Microsoft Office PowerPoint</Application>
  <PresentationFormat>Экран (4:3)</PresentationFormat>
  <Paragraphs>57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Слайд 1</vt:lpstr>
      <vt:lpstr>Слайд 2</vt:lpstr>
      <vt:lpstr>Слайд 3</vt:lpstr>
      <vt:lpstr>Слайд 4</vt:lpstr>
      <vt:lpstr>Слайд 5</vt:lpstr>
      <vt:lpstr>Методы ТРИЗ</vt:lpstr>
      <vt:lpstr>«Сенсорный ящик» </vt:lpstr>
      <vt:lpstr>«Кольца Луллия»</vt:lpstr>
      <vt:lpstr>«Волшебный экран»  «Волшебный телевизор» </vt:lpstr>
      <vt:lpstr>«Морфологический анализ»</vt:lpstr>
      <vt:lpstr>«Домик признаков»</vt:lpstr>
      <vt:lpstr>«Паровозик времени» </vt:lpstr>
      <vt:lpstr>"Волшебный поясок" </vt:lpstr>
      <vt:lpstr>"Сумасшедший художник" </vt:lpstr>
      <vt:lpstr>«Методическое пособие  </vt:lpstr>
      <vt:lpstr>Слайд 16</vt:lpstr>
      <vt:lpstr>Спасибо за внимание!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Иванка</dc:creator>
  <cp:lastModifiedBy>User</cp:lastModifiedBy>
  <cp:revision>145</cp:revision>
  <dcterms:created xsi:type="dcterms:W3CDTF">2017-09-08T16:41:31Z</dcterms:created>
  <dcterms:modified xsi:type="dcterms:W3CDTF">2019-04-16T05:56:30Z</dcterms:modified>
</cp:coreProperties>
</file>