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56" r:id="rId9"/>
    <p:sldMasterId id="2147483780" r:id="rId10"/>
  </p:sldMasterIdLst>
  <p:notesMasterIdLst>
    <p:notesMasterId r:id="rId25"/>
  </p:notesMasterIdLst>
  <p:sldIdLst>
    <p:sldId id="256" r:id="rId11"/>
    <p:sldId id="259" r:id="rId12"/>
    <p:sldId id="258" r:id="rId13"/>
    <p:sldId id="260" r:id="rId14"/>
    <p:sldId id="262" r:id="rId15"/>
    <p:sldId id="261" r:id="rId16"/>
    <p:sldId id="263" r:id="rId17"/>
    <p:sldId id="264" r:id="rId18"/>
    <p:sldId id="266" r:id="rId19"/>
    <p:sldId id="267" r:id="rId20"/>
    <p:sldId id="269" r:id="rId21"/>
    <p:sldId id="271" r:id="rId22"/>
    <p:sldId id="272" r:id="rId23"/>
    <p:sldId id="276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7" autoAdjust="0"/>
    <p:restoredTop sz="94652" autoAdjust="0"/>
  </p:normalViewPr>
  <p:slideViewPr>
    <p:cSldViewPr>
      <p:cViewPr varScale="1">
        <p:scale>
          <a:sx n="87" d="100"/>
          <a:sy n="87" d="100"/>
        </p:scale>
        <p:origin x="7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F139F-D781-414E-842B-5CDA567A9C62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2280A-4404-4200-A0FC-ECD21F756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2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280A-4404-4200-A0FC-ECD21F756D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5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EC6294-E5A9-4F54-80BA-7AF7DCCE76EA}" type="slidenum">
              <a:rPr lang="ru-RU">
                <a:solidFill>
                  <a:prstClr val="black"/>
                </a:solidFill>
              </a:rPr>
              <a:pPr eaLnBrk="1" hangingPunct="1"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BC24-5464-4233-8F7D-754F792B7A9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7EB3-1E21-4E46-8F13-20C917B66D6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8864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492F-C111-483E-B29D-07D054F1107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C740-BF1B-497D-8D41-9B5350E521D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8806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678F-B17B-44E4-8126-ED5013CAA17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8E87-FCC2-4673-AA58-2A75E8AC98A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054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40DB-0490-4975-BFC6-40B241F4C31F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3A10-F33B-4522-A383-4C13DDCCC30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0311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0577-5E9C-49D8-BB11-0A678E1132A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D309-C5BD-4C92-89E4-A8AF732F5A3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1314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DA356-2D0E-4737-92D6-AB6FA997CDD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B537-9E25-43DE-B686-3FCEFF5E214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0369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57A6-A265-4A2D-935A-31C449874BDD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108E-91A7-490C-A3D2-57C3362A7D1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6786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9DE6-9601-44C8-859B-BB76DD9E9E0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9172-FD3A-4769-89E1-D794DC411AE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2268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8B94-D24C-4B99-8CEF-A1D60A63CA7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46E71-9D07-41A6-804F-71DFFCF8EFE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79241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F76F-9F6A-4C9A-A619-BE95C5BA43E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5E419-7A74-4AD8-9EBC-E5AEF305AC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0515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DFB0-7BEE-4C8C-83E8-4A635AA56CF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4AD7C-666D-4509-8133-C2EF79DCD0F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9029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5CF1-960C-48AA-B0E3-0131CD9DE64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A6CD-CB37-4061-B678-F2A37B90ED7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8872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F13C-48A0-4618-AAAE-4F0743606DF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95DB-7CB7-48A7-A49E-618C07B70C6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5016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F2E3-A0BF-49AB-BCB5-3E336C88BD4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7EF2-529E-4CDA-AD2C-A69B2F3557E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1023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D9F6-30A9-4EEE-855D-6C5A5BEEA4D5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955D-73C2-4E81-965F-F585148D8F7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9824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B7D3-6FB4-4671-AA0F-C32B80D02AE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6B6E-BF1D-48CF-A393-CECCC34DCF7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2964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C9FD-D28B-4255-A83A-FE115482EC7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B2A9-17D7-4A57-BD97-8343EE7BBCD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226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DBBB-7038-4679-9591-67CB2FBC757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33C0-9D23-45B4-BAA6-E4534EEDEF7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6363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3124-5DD3-4FC2-BEE2-3DCDEBBC3B6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C20B-2CCC-40BD-A163-03F20FC7650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2344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85C7-A0A3-4174-99C1-60F3153820D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2B900-B452-4B53-93D6-E322A9A8385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8075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8525-4D8E-45F3-9DEE-2EC1229CD2F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0CC3-734E-40F6-8645-177EA75B1FC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3476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1DA84-4233-4CAA-8756-ED38CD79B44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D488-8197-43B0-AEC3-F3498E63053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8559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5CF1-960C-48AA-B0E3-0131CD9DE64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A6CD-CB37-4061-B678-F2A37B90ED7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3794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F13C-48A0-4618-AAAE-4F0743606DF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95DB-7CB7-48A7-A49E-618C07B70C6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2771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F2E3-A0BF-49AB-BCB5-3E336C88BD4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7EF2-529E-4CDA-AD2C-A69B2F3557E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6928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D9F6-30A9-4EEE-855D-6C5A5BEEA4D5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955D-73C2-4E81-965F-F585148D8F7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4420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B7D3-6FB4-4671-AA0F-C32B80D02AE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6B6E-BF1D-48CF-A393-CECCC34DCF7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19571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C9FD-D28B-4255-A83A-FE115482EC7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B2A9-17D7-4A57-BD97-8343EE7BBCD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0168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DBBB-7038-4679-9591-67CB2FBC757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33C0-9D23-45B4-BAA6-E4534EEDEF7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2173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3124-5DD3-4FC2-BEE2-3DCDEBBC3B6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C20B-2CCC-40BD-A163-03F20FC7650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8159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85C7-A0A3-4174-99C1-60F3153820D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2B900-B452-4B53-93D6-E322A9A8385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54293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8525-4D8E-45F3-9DEE-2EC1229CD2F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0CC3-734E-40F6-8645-177EA75B1FC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8673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1DA84-4233-4CAA-8756-ED38CD79B44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D488-8197-43B0-AEC3-F3498E63053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7543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5CF1-960C-48AA-B0E3-0131CD9DE64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A6CD-CB37-4061-B678-F2A37B90ED7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8085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F13C-48A0-4618-AAAE-4F0743606DF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95DB-7CB7-48A7-A49E-618C07B70C6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1148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F2E3-A0BF-49AB-BCB5-3E336C88BD4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7EF2-529E-4CDA-AD2C-A69B2F3557E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4970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D9F6-30A9-4EEE-855D-6C5A5BEEA4D5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955D-73C2-4E81-965F-F585148D8F7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5545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B7D3-6FB4-4671-AA0F-C32B80D02AE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6B6E-BF1D-48CF-A393-CECCC34DCF7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48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C9FD-D28B-4255-A83A-FE115482EC7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B2A9-17D7-4A57-BD97-8343EE7BBCD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2991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DBBB-7038-4679-9591-67CB2FBC757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33C0-9D23-45B4-BAA6-E4534EEDEF7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73013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3124-5DD3-4FC2-BEE2-3DCDEBBC3B6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C20B-2CCC-40BD-A163-03F20FC7650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2363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85C7-A0A3-4174-99C1-60F3153820D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2B900-B452-4B53-93D6-E322A9A8385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470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8525-4D8E-45F3-9DEE-2EC1229CD2F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0CC3-734E-40F6-8645-177EA75B1FC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1DA84-4233-4CAA-8756-ED38CD79B44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D488-8197-43B0-AEC3-F3498E63053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2879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5CF1-960C-48AA-B0E3-0131CD9DE64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A6CD-CB37-4061-B678-F2A37B90ED7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6421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F13C-48A0-4618-AAAE-4F0743606DF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95DB-7CB7-48A7-A49E-618C07B70C6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21311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F2E3-A0BF-49AB-BCB5-3E336C88BD4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7EF2-529E-4CDA-AD2C-A69B2F3557E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3548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D9F6-30A9-4EEE-855D-6C5A5BEEA4D5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955D-73C2-4E81-965F-F585148D8F7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3951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B7D3-6FB4-4671-AA0F-C32B80D02AE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6B6E-BF1D-48CF-A393-CECCC34DCF7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8750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C9FD-D28B-4255-A83A-FE115482EC7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B2A9-17D7-4A57-BD97-8343EE7BBCD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3271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DBBB-7038-4679-9591-67CB2FBC757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33C0-9D23-45B4-BAA6-E4534EEDEF7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5839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3124-5DD3-4FC2-BEE2-3DCDEBBC3B6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C20B-2CCC-40BD-A163-03F20FC7650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1704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85C7-A0A3-4174-99C1-60F3153820D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2B900-B452-4B53-93D6-E322A9A8385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306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8525-4D8E-45F3-9DEE-2EC1229CD2F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0CC3-734E-40F6-8645-177EA75B1FC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2180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1DA84-4233-4CAA-8756-ED38CD79B44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D488-8197-43B0-AEC3-F3498E63053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1734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5CF1-960C-48AA-B0E3-0131CD9DE64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A6CD-CB37-4061-B678-F2A37B90ED7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530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F13C-48A0-4618-AAAE-4F0743606DF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95DB-7CB7-48A7-A49E-618C07B70C6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9052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F2E3-A0BF-49AB-BCB5-3E336C88BD4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7EF2-529E-4CDA-AD2C-A69B2F3557E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8705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D9F6-30A9-4EEE-855D-6C5A5BEEA4D5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955D-73C2-4E81-965F-F585148D8F7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10261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B7D3-6FB4-4671-AA0F-C32B80D02AE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6B6E-BF1D-48CF-A393-CECCC34DCF7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408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C9FD-D28B-4255-A83A-FE115482EC7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B2A9-17D7-4A57-BD97-8343EE7BBCD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6583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DBBB-7038-4679-9591-67CB2FBC757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33C0-9D23-45B4-BAA6-E4534EEDEF7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9716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3124-5DD3-4FC2-BEE2-3DCDEBBC3B6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C20B-2CCC-40BD-A163-03F20FC7650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220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85C7-A0A3-4174-99C1-60F3153820D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2B900-B452-4B53-93D6-E322A9A8385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1620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8525-4D8E-45F3-9DEE-2EC1229CD2F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0CC3-734E-40F6-8645-177EA75B1FC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9058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1DA84-4233-4CAA-8756-ED38CD79B44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D488-8197-43B0-AEC3-F3498E63053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059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BC24-5464-4233-8F7D-754F792B7A9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7EB3-1E21-4E46-8F13-20C917B66D6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5652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492F-C111-483E-B29D-07D054F1107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C740-BF1B-497D-8D41-9B5350E521D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9868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678F-B17B-44E4-8126-ED5013CAA17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8E87-FCC2-4673-AA58-2A75E8AC98A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9743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40DB-0490-4975-BFC6-40B241F4C31F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3A10-F33B-4522-A383-4C13DDCCC30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4170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0577-5E9C-49D8-BB11-0A678E1132A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D309-C5BD-4C92-89E4-A8AF732F5A3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0003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DA356-2D0E-4737-92D6-AB6FA997CDD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B537-9E25-43DE-B686-3FCEFF5E214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73803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57A6-A265-4A2D-935A-31C449874BDD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108E-91A7-490C-A3D2-57C3362A7D1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7077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9DE6-9601-44C8-859B-BB76DD9E9E0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9172-FD3A-4769-89E1-D794DC411AE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79321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8B94-D24C-4B99-8CEF-A1D60A63CA7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46E71-9D07-41A6-804F-71DFFCF8EFE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4642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F76F-9F6A-4C9A-A619-BE95C5BA43E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5E419-7A74-4AD8-9EBC-E5AEF305AC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5505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DFB0-7BEE-4C8C-83E8-4A635AA56CF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4AD7C-666D-4509-8133-C2EF79DCD0F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379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BC24-5464-4233-8F7D-754F792B7A9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7EB3-1E21-4E46-8F13-20C917B66D6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10440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492F-C111-483E-B29D-07D054F1107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C740-BF1B-497D-8D41-9B5350E521D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3406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678F-B17B-44E4-8126-ED5013CAA17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8E87-FCC2-4673-AA58-2A75E8AC98A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35323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40DB-0490-4975-BFC6-40B241F4C31F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3A10-F33B-4522-A383-4C13DDCCC30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48980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0577-5E9C-49D8-BB11-0A678E1132A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D309-C5BD-4C92-89E4-A8AF732F5A3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5696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DA356-2D0E-4737-92D6-AB6FA997CDD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B537-9E25-43DE-B686-3FCEFF5E214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7371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57A6-A265-4A2D-935A-31C449874BDD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108E-91A7-490C-A3D2-57C3362A7D1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8939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9DE6-9601-44C8-859B-BB76DD9E9E0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9172-FD3A-4769-89E1-D794DC411AE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1196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8B94-D24C-4B99-8CEF-A1D60A63CA7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46E71-9D07-41A6-804F-71DFFCF8EFE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85893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F76F-9F6A-4C9A-A619-BE95C5BA43E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5E419-7A74-4AD8-9EBC-E5AEF305AC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1023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DFB0-7BEE-4C8C-83E8-4A635AA56CF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4AD7C-666D-4509-8133-C2EF79DCD0F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2543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BC24-5464-4233-8F7D-754F792B7A9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7EB3-1E21-4E46-8F13-20C917B66D6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69171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492F-C111-483E-B29D-07D054F1107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C740-BF1B-497D-8D41-9B5350E521D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79873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678F-B17B-44E4-8126-ED5013CAA17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8E87-FCC2-4673-AA58-2A75E8AC98A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3216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40DB-0490-4975-BFC6-40B241F4C31F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3A10-F33B-4522-A383-4C13DDCCC30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7235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0577-5E9C-49D8-BB11-0A678E1132A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D309-C5BD-4C92-89E4-A8AF732F5A3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8908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DA356-2D0E-4737-92D6-AB6FA997CDD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B537-9E25-43DE-B686-3FCEFF5E214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635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57A6-A265-4A2D-935A-31C449874BDD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108E-91A7-490C-A3D2-57C3362A7D1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19610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9DE6-9601-44C8-859B-BB76DD9E9E0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9172-FD3A-4769-89E1-D794DC411AE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2303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8B94-D24C-4B99-8CEF-A1D60A63CA7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46E71-9D07-41A6-804F-71DFFCF8EFE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5932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F76F-9F6A-4C9A-A619-BE95C5BA43E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5E419-7A74-4AD8-9EBC-E5AEF305AC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1914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DFB0-7BEE-4C8C-83E8-4A635AA56CF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4AD7C-666D-4509-8133-C2EF79DCD0F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6302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0EB1A8-0BEC-4357-A242-12708736F61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CABEC2-77DD-4127-AA1E-BF3C07A454C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58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sndAc>
      <p:stSnd>
        <p:snd r:embed="rId13" name="chimes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FE2DE-2CA0-4EE7-9DA4-2CD0EA15E860}" type="datetime1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F55832-1477-4B14-8ADE-84DEC32C6231}" type="slidenum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86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ndAc>
      <p:stSnd>
        <p:snd r:embed="rId13" name="chimes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FE2DE-2CA0-4EE7-9DA4-2CD0EA15E860}" type="datetime1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F55832-1477-4B14-8ADE-84DEC32C6231}" type="slidenum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1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ndAc>
      <p:stSnd>
        <p:snd r:embed="rId13" name="chimes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FE2DE-2CA0-4EE7-9DA4-2CD0EA15E860}" type="datetime1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F55832-1477-4B14-8ADE-84DEC32C6231}" type="slidenum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15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ndAc>
      <p:stSnd>
        <p:snd r:embed="rId13" name="chimes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FE2DE-2CA0-4EE7-9DA4-2CD0EA15E860}" type="datetime1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F55832-1477-4B14-8ADE-84DEC32C6231}" type="slidenum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14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ndAc>
      <p:stSnd>
        <p:snd r:embed="rId13" name="chimes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FE2DE-2CA0-4EE7-9DA4-2CD0EA15E860}" type="datetime1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F55832-1477-4B14-8ADE-84DEC32C6231}" type="slidenum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2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sndAc>
      <p:stSnd>
        <p:snd r:embed="rId13" name="chimes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0EB1A8-0BEC-4357-A242-12708736F611}" type="datetime1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CABEC2-77DD-4127-AA1E-BF3C07A454C5}" type="slidenum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85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sndAc>
      <p:stSnd>
        <p:snd r:embed="rId13" name="chimes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0EB1A8-0BEC-4357-A242-12708736F611}" type="datetime1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CABEC2-77DD-4127-AA1E-BF3C07A454C5}" type="slidenum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11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sndAc>
      <p:stSnd>
        <p:snd r:embed="rId13" name="chimes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0EB1A8-0BEC-4357-A242-12708736F61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02.02.2019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CABEC2-77DD-4127-AA1E-BF3C07A454C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924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sndAc>
      <p:stSnd>
        <p:snd r:embed="rId13" name="chimes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07504" y="5445125"/>
            <a:ext cx="8784976" cy="6477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663300"/>
                </a:solidFill>
              </a:rPr>
              <a:t>«НЕТРАДИЦИОННЫЕ </a:t>
            </a:r>
            <a:br>
              <a:rPr lang="ru-RU" sz="2800" b="1" i="1" dirty="0" smtClean="0">
                <a:solidFill>
                  <a:srgbClr val="663300"/>
                </a:solidFill>
              </a:rPr>
            </a:br>
            <a:r>
              <a:rPr lang="ru-RU" sz="2800" b="1" i="1" dirty="0" smtClean="0">
                <a:solidFill>
                  <a:srgbClr val="663300"/>
                </a:solidFill>
              </a:rPr>
              <a:t>ТЕХНИКИ </a:t>
            </a:r>
            <a:r>
              <a:rPr lang="ru-RU" sz="2800" b="1" i="1" dirty="0">
                <a:solidFill>
                  <a:srgbClr val="663300"/>
                </a:solidFill>
              </a:rPr>
              <a:t>РИСОВАНИЯ </a:t>
            </a:r>
            <a:br>
              <a:rPr lang="ru-RU" sz="2800" b="1" i="1" dirty="0">
                <a:solidFill>
                  <a:srgbClr val="663300"/>
                </a:solidFill>
              </a:rPr>
            </a:br>
            <a:r>
              <a:rPr lang="ru-RU" sz="2800" b="1" i="1" dirty="0">
                <a:solidFill>
                  <a:srgbClr val="663300"/>
                </a:solidFill>
              </a:rPr>
              <a:t>В </a:t>
            </a:r>
            <a:r>
              <a:rPr lang="ru-RU" sz="2800" b="1" i="1" dirty="0" smtClean="0">
                <a:solidFill>
                  <a:srgbClr val="663300"/>
                </a:solidFill>
              </a:rPr>
              <a:t>РАННЕМ ВОЗРАСТЕ»</a:t>
            </a:r>
            <a:endParaRPr lang="es-ES" sz="2800" b="1" i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1031" name="Picture 7" descr="D:\рисование\i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72182"/>
            <a:ext cx="3168352" cy="24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75780" y="267494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                 </a:t>
            </a:r>
            <a:r>
              <a:rPr lang="ru-RU" sz="3200" b="1" dirty="0" smtClean="0">
                <a:solidFill>
                  <a:srgbClr val="FFFF00"/>
                </a:solidFill>
              </a:rPr>
              <a:t>Рисование вилкой</a:t>
            </a:r>
            <a:r>
              <a:rPr lang="ru-RU" sz="2800" dirty="0" smtClean="0">
                <a:solidFill>
                  <a:srgbClr val="0B5395"/>
                </a:solidFill>
              </a:rPr>
              <a:t/>
            </a:r>
            <a:br>
              <a:rPr lang="ru-RU" sz="2800" dirty="0" smtClean="0">
                <a:solidFill>
                  <a:srgbClr val="0B5395"/>
                </a:solidFill>
              </a:rPr>
            </a:br>
            <a:endParaRPr lang="ru-RU" sz="2800" dirty="0" smtClean="0">
              <a:solidFill>
                <a:srgbClr val="0B5395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88024" y="1127273"/>
            <a:ext cx="3829050" cy="5140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/>
          </a:p>
          <a:p>
            <a:pPr marL="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950AF-4D94-4F0A-A306-470DD06B7A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074" name="Picture 2" descr="D:\Downloads\netradicionnoe-risovanie-dlya-detej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6" y="908720"/>
            <a:ext cx="3096344" cy="23566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5247506" y="4509120"/>
            <a:ext cx="3814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Необычные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кисточки для малыша - пластиковая вилка, которой идеально рисовать лесного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ежа, цветы, ёлку и т.д.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фото рисование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2376264" cy="273630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099" name="Picture 3" descr="G:\фото рисование\маг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08" y="3573016"/>
            <a:ext cx="2664296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0612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72008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Рисование на крупах</a:t>
            </a:r>
            <a:endParaRPr lang="ru-RU" sz="3200" dirty="0" smtClean="0">
              <a:solidFill>
                <a:srgbClr val="0B5395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4008" y="1074861"/>
            <a:ext cx="3829050" cy="5140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/>
          </a:p>
          <a:p>
            <a:pPr marL="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950AF-4D94-4F0A-A306-470DD06B7A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124" name="Picture 4" descr="D:\рисование\i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48" y="2671745"/>
            <a:ext cx="2628292" cy="24242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6" name="Picture 6" descr="D:\рисование\igri_s_krupam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2" y="3883888"/>
            <a:ext cx="3098656" cy="26937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8" name="Picture 8" descr="D:\рисование\elka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88" y="1196752"/>
            <a:ext cx="2880320" cy="24792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4044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56921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Рисование ластиком</a:t>
            </a:r>
            <a:endParaRPr lang="ru-RU" sz="3200" dirty="0" smtClean="0">
              <a:solidFill>
                <a:srgbClr val="0B5395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77322" y="836711"/>
            <a:ext cx="2964954" cy="5644381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800" dirty="0" smtClean="0">
                <a:latin typeface="Calibri"/>
                <a:ea typeface="Times New Roman"/>
              </a:rPr>
              <a:t>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промокнуть губку краской и окунуть в нее ластик от карандаша, то можно нарисовать идеально ровные кружочки. Это может быть точечный рисунок по заранее созданному контуру или листики дерева на нарисованном обычной кисточкой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стволе - все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подскажет фантазия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маленькому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художнику.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950AF-4D94-4F0A-A306-470DD06B7A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9218" name="Picture 2" descr="G:\рисование\neobychnye_sposoby_risovaniya_dlya_detey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024336" cy="273630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6" name="Picture 2" descr="G:\фото рисование\f2d4e702d9af66033b82d908217bc7ab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8" y="3979892"/>
            <a:ext cx="3739842" cy="24764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8892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648072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Рисование пластиковой бутылкой</a:t>
            </a:r>
            <a:endParaRPr lang="ru-RU" sz="3200" dirty="0" smtClean="0">
              <a:solidFill>
                <a:srgbClr val="0B5395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857750" y="1214438"/>
            <a:ext cx="3829050" cy="5140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/>
          </a:p>
          <a:p>
            <a:pPr marL="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950AF-4D94-4F0A-A306-470DD06B7A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47971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Нарисовать дерево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или цветок можно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помощью пластиковой бутылки, окуная её основание в краску и затем отпечатывая на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листе.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фото рисование\i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76826"/>
            <a:ext cx="2304256" cy="23180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2" name="Picture 4" descr="G:\фото рисование\i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2016224" cy="23180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7706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kern="0" dirty="0">
                <a:solidFill>
                  <a:srgbClr val="C00000"/>
                </a:solidFill>
                <a:ea typeface="+mn-ea"/>
                <a:cs typeface="Arial"/>
              </a:rPr>
              <a:t>Рекомендации педагогам:</a:t>
            </a:r>
            <a:r>
              <a:rPr lang="ru-RU" sz="3200" i="1" kern="0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3200" i="1" kern="0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2B537-9E25-43DE-B686-3FCEFF5E214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844824"/>
            <a:ext cx="66967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планировании занятий по изобразительной деятельности соблюдайте систему и преемственность использования нетрадиционных изобразительных техник, учитывая возрастные и индивидуальные способности детей;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используйте разные формы художественной деятельности: коллективное творчество, самостоятельную и игровую деятельность детей по освоению нетрадиционных техник изображения;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повышайте свой профессиональный уровень и мастерство через ознакомление, и овладение новыми нетрадиционными способами и приемами изображения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55746707"/>
      </p:ext>
    </p:extLst>
  </p:cSld>
  <p:clrMapOvr>
    <a:masterClrMapping/>
  </p:clrMapOvr>
  <p:transition spd="med"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765175"/>
            <a:ext cx="8032750" cy="3660775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ru-RU" sz="1800" b="1" dirty="0" smtClean="0"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ru-RU" sz="1800" b="1" dirty="0" smtClean="0"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ru-RU" sz="1800" b="1" dirty="0" smtClean="0"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endParaRPr lang="ru-RU" sz="1800" b="1" dirty="0" smtClean="0"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CC3399"/>
                </a:solidFill>
                <a:cs typeface="Times New Roman" pitchFamily="18" charset="0"/>
              </a:rPr>
              <a:t>Нетрадиционные изобразительные техники </a:t>
            </a:r>
            <a:r>
              <a:rPr lang="ru-RU" sz="2400" b="1" dirty="0" smtClean="0">
                <a:solidFill>
                  <a:srgbClr val="892EA2"/>
                </a:solidFill>
                <a:cs typeface="Times New Roman" pitchFamily="18" charset="0"/>
              </a:rPr>
              <a:t>- это эффективное средство изображения, включающее новые художественно-выразительные приемы создания художественного образа, композиции и колорита, позволяющие обеспечить наибольшую выразительность образа в творческой работе, </a:t>
            </a:r>
          </a:p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892EA2"/>
                </a:solidFill>
                <a:cs typeface="Times New Roman" pitchFamily="18" charset="0"/>
              </a:rPr>
              <a:t>чтобы у детей не создавалось шаблона.</a:t>
            </a:r>
            <a:endParaRPr lang="ru-RU" sz="2400" dirty="0" smtClean="0">
              <a:solidFill>
                <a:srgbClr val="892EA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E6ED6-20B8-4370-95DD-01231BF0B10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8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60350"/>
            <a:ext cx="8229600" cy="11064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Рисование ладошкой</a:t>
            </a:r>
            <a:b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</a:br>
            <a:endParaRPr lang="ru-RU" sz="3600" b="1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21509" name="Picture 5" descr="G:\Фото Для презентации\Изображение 00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/>
          <a:srcRect r="36208"/>
          <a:stretch/>
        </p:blipFill>
        <p:spPr>
          <a:xfrm>
            <a:off x="642720" y="1268760"/>
            <a:ext cx="2370137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6913" y="2204864"/>
            <a:ext cx="3857625" cy="5591175"/>
          </a:xfr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  <a:cs typeface="Times New Roman" pitchFamily="18" charset="0"/>
              </a:rPr>
              <a:t>Средства выразительности:</a:t>
            </a:r>
            <a:r>
              <a:rPr lang="ru-RU" sz="18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dirty="0" smtClean="0"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пятно, цвет, фантастический силуэт.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  <a:cs typeface="Times New Roman" pitchFamily="18" charset="0"/>
              </a:rPr>
              <a:t>Материалы: 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широкие блюдечки с гуашью, кисть, плотная бумага любого цвета, листы большого формата, салфетки.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dirty="0" smtClean="0"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FFFF00"/>
                </a:solidFill>
                <a:cs typeface="Times New Roman" pitchFamily="18" charset="0"/>
              </a:rPr>
              <a:t>Способ получения изображения: 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ребенок опускает в гуашь ладошку (всю кисть) или окрашивает ее с помощью кисточки (с пяти лет) и делает отпечаток на бумаге. Рисуют и правой и левой руками, окрашенными разными цветами. После работы руки вытираются салфеткой, затем гуашь легко смывается.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075DE-3CB0-43AB-92F6-215E9A3CCF8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1508" name="Picture 4" descr="G:\Фото Для презентации\Изображение 097.jpg"/>
          <p:cNvPicPr>
            <a:picLocks noChangeAspect="1" noChangeArrowheads="1"/>
          </p:cNvPicPr>
          <p:nvPr/>
        </p:nvPicPr>
        <p:blipFill>
          <a:blip r:embed="rId4">
            <a:lum bright="16000" contrast="6000"/>
          </a:blip>
          <a:srcRect/>
          <a:stretch>
            <a:fillRect/>
          </a:stretch>
        </p:blipFill>
        <p:spPr bwMode="auto">
          <a:xfrm>
            <a:off x="1676976" y="4303464"/>
            <a:ext cx="2671762" cy="189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34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00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Рисование пальчиками</a:t>
            </a:r>
            <a:r>
              <a:rPr lang="ru-RU" sz="31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sz="31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64088" y="1359594"/>
            <a:ext cx="3641030" cy="4896544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  <a:cs typeface="Times New Roman" pitchFamily="18" charset="0"/>
              </a:rPr>
              <a:t>Средства выразительности: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пятно, точка, короткая линия, цвет.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  <a:cs typeface="Times New Roman" pitchFamily="18" charset="0"/>
              </a:rPr>
              <a:t>Материалы: 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мисочки с гуашью, плотная бумага любого цвета, небольшие листы, салфетки.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  <a:cs typeface="Times New Roman" pitchFamily="18" charset="0"/>
              </a:rPr>
              <a:t>Способ получения изображения: 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ребенок опускает в гуашь пальчик и наносит точки, пятнышки на бумагу. На каждый пальчик набирается краска разного цвета. После работы пальчики вытираются салфеткой, затем гуашь легко смывается.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6DE4C-A004-4955-893C-D4DD197C052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2531" name="Picture 3" descr="G:\Фото Для презентации\Изображение 099.jpg"/>
          <p:cNvPicPr>
            <a:picLocks noChangeAspect="1" noChangeArrowheads="1"/>
          </p:cNvPicPr>
          <p:nvPr/>
        </p:nvPicPr>
        <p:blipFill rotWithShape="1">
          <a:blip r:embed="rId2"/>
          <a:srcRect t="240" r="32513" b="1"/>
          <a:stretch/>
        </p:blipFill>
        <p:spPr bwMode="auto">
          <a:xfrm>
            <a:off x="179512" y="764704"/>
            <a:ext cx="241267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рисование\i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2155304" cy="24243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8" descr="C:\Documents and Settings\Admin\Рабочий стол\маринко\89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851" y="3933056"/>
            <a:ext cx="187635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88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Рисование печатками из овощей</a:t>
            </a:r>
            <a:endParaRPr lang="ru-RU" sz="2800" dirty="0" smtClean="0">
              <a:solidFill>
                <a:srgbClr val="0B5395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24128" y="692696"/>
            <a:ext cx="3250704" cy="6092825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300" b="1" i="1" dirty="0" smtClean="0">
                <a:solidFill>
                  <a:srgbClr val="FFFF00"/>
                </a:solidFill>
              </a:rPr>
              <a:t>Средства выразительности:</a:t>
            </a:r>
            <a:r>
              <a:rPr lang="ru-RU" sz="3300" dirty="0" smtClean="0">
                <a:solidFill>
                  <a:srgbClr val="FFFF00"/>
                </a:solidFill>
              </a:rPr>
              <a:t>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300" dirty="0" smtClean="0">
                <a:solidFill>
                  <a:schemeClr val="bg1"/>
                </a:solidFill>
              </a:rPr>
              <a:t>фактура, цвет.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300" b="1" i="1" dirty="0" smtClean="0">
                <a:solidFill>
                  <a:srgbClr val="FFFF00"/>
                </a:solidFill>
              </a:rPr>
              <a:t>Материалы:</a:t>
            </a:r>
            <a:r>
              <a:rPr lang="ru-RU" sz="3300" dirty="0" smtClean="0">
                <a:solidFill>
                  <a:srgbClr val="FFFF00"/>
                </a:solidFill>
              </a:rPr>
              <a:t> </a:t>
            </a:r>
            <a:r>
              <a:rPr lang="ru-RU" sz="3300" dirty="0" smtClean="0">
                <a:solidFill>
                  <a:schemeClr val="bg1"/>
                </a:solidFill>
              </a:rPr>
              <a:t>блюдце либо пластиковая коробочка, в которую вложена штемпельная подушка из тонкого поролона, пропитанного гуашью, плотная бумага любого цвета и размера, печатки из овощей.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300" b="1" i="1" dirty="0" smtClean="0">
                <a:solidFill>
                  <a:srgbClr val="FFFF00"/>
                </a:solidFill>
              </a:rPr>
              <a:t>Способ получения изображения: </a:t>
            </a:r>
            <a:r>
              <a:rPr lang="ru-RU" sz="3300" dirty="0" smtClean="0">
                <a:solidFill>
                  <a:schemeClr val="bg1"/>
                </a:solidFill>
              </a:rPr>
              <a:t>Ребенок </a:t>
            </a:r>
            <a:r>
              <a:rPr lang="ru-RU" sz="3300" dirty="0">
                <a:solidFill>
                  <a:schemeClr val="bg1"/>
                </a:solidFill>
              </a:rPr>
              <a:t>прижимает печатку к подушечке с краской и наносит оттиск на лист бумаги. </a:t>
            </a:r>
            <a:r>
              <a:rPr lang="ru-RU" sz="3300" dirty="0" smtClean="0">
                <a:solidFill>
                  <a:schemeClr val="bg1"/>
                </a:solidFill>
              </a:rPr>
              <a:t>Эта </a:t>
            </a:r>
            <a:r>
              <a:rPr lang="ru-RU" sz="3300" dirty="0">
                <a:solidFill>
                  <a:schemeClr val="bg1"/>
                </a:solidFill>
              </a:rPr>
              <a:t>техника позволяет многократно изображать один и тот же предмет, составляя из его отпечатков самые разные композиции, украшая ими открытки, салфетки, платки и т.д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9D4FE-E2FA-4D77-85E5-C8742A5529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074" name="Picture 2" descr="D:\Downloads\3bc2ab2416e50cc88470d987863d29ea.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27516"/>
            <a:ext cx="2782441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5" name="Picture 3" descr="D:\Downloads\30476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880318" cy="204364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7" name="Picture 5" descr="D:\Downloads\chtampik3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83" y="4846270"/>
            <a:ext cx="2448273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6" name="Picture 2" descr="G:\рисование\neobychnye_sposoby_risovaniya_dlya_detey_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4" y="739383"/>
            <a:ext cx="2489249" cy="20775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30182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  <a:t>Оттиск поролоновыми штампами</a:t>
            </a:r>
            <a:b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</a:br>
            <a:endParaRPr lang="ru-RU" sz="2800" b="1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23554" name="Picture 2" descr="G:\Фото Для презентации\Изображение 00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/>
          <a:srcRect r="15972"/>
          <a:stretch/>
        </p:blipFill>
        <p:spPr>
          <a:xfrm>
            <a:off x="1331640" y="2492896"/>
            <a:ext cx="2576512" cy="230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1714500"/>
            <a:ext cx="4038600" cy="485775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</a:rPr>
              <a:t>Средства выразительности</a:t>
            </a:r>
            <a:r>
              <a:rPr lang="ru-RU" sz="1800" dirty="0" smtClean="0">
                <a:solidFill>
                  <a:srgbClr val="FFFF00"/>
                </a:solidFill>
              </a:rPr>
              <a:t>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пятно, фактура, цвет.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</a:rPr>
              <a:t>Материалы: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мисочка либо пластиковая коробочка, в которую вложена штемпельная подушка из тонкого поролона, пропитанного гуашью, плотная бумага любого цвета и размера, различные штампы из поролона.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</a:rPr>
              <a:t>Способ   получения   изображения:   </a:t>
            </a:r>
            <a:r>
              <a:rPr lang="ru-RU" sz="1800" dirty="0" smtClean="0">
                <a:solidFill>
                  <a:schemeClr val="bg1"/>
                </a:solidFill>
              </a:rPr>
              <a:t>ребенок   прижимает  штамп из  поролон   к штемпельной подушке с краской и наносит оттиск на бумагу. Для изменения цвета берутся другие мисочка и штамп.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11C40-2F7C-41F0-8101-B636EB0DB2B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4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Рисование ватной палочкой</a:t>
            </a:r>
            <a:r>
              <a:rPr lang="ru-RU" sz="2800" dirty="0" smtClean="0">
                <a:solidFill>
                  <a:srgbClr val="0B5395"/>
                </a:solidFill>
              </a:rPr>
              <a:t/>
            </a:r>
            <a:br>
              <a:rPr lang="ru-RU" sz="2800" dirty="0" smtClean="0">
                <a:solidFill>
                  <a:srgbClr val="0B5395"/>
                </a:solidFill>
              </a:rPr>
            </a:br>
            <a:endParaRPr lang="ru-RU" sz="2800" dirty="0" smtClean="0">
              <a:solidFill>
                <a:srgbClr val="0B5395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24128" y="1322417"/>
            <a:ext cx="3322712" cy="514032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Средства выразительности: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пятно, точка, короткая линия, цвет.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Материалы: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гуашь, бумага любого цвета и размера, ватная палочка.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Способ получения изображения: </a:t>
            </a:r>
            <a:r>
              <a:rPr lang="ru-RU" dirty="0" smtClean="0">
                <a:solidFill>
                  <a:schemeClr val="bg1"/>
                </a:solidFill>
              </a:rPr>
              <a:t>ребенок опускает ватную палочку в баночку, набирает  краску и наносит точки, пятнышки на бумагу. Чтобы получить другой цвет, меняется ватная палочка.</a:t>
            </a:r>
          </a:p>
          <a:p>
            <a:pPr marL="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950AF-4D94-4F0A-A306-470DD06B7A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7170" name="Picture 2" descr="G:\рисование\neobychnye_sposoby_risovaniya_dlya_detey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171" y="1844824"/>
            <a:ext cx="3017515" cy="24657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6" name="Picture 2" descr="G:\фото рисование\6a00d8341cc08553ef0167655c173a970b-800wi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1505"/>
            <a:ext cx="309634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 descr="G:\фото рисование\podelki-iz-vatnyh-palochek-kak-masterit-risovanie_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3583523" cy="25202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4908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34988" y="549275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Оттиск мятой бумагой</a:t>
            </a:r>
            <a:r>
              <a:rPr lang="ru-RU" sz="2800" dirty="0" smtClean="0">
                <a:solidFill>
                  <a:srgbClr val="0B5395"/>
                </a:solidFill>
              </a:rPr>
              <a:t/>
            </a:r>
            <a:br>
              <a:rPr lang="ru-RU" sz="2800" dirty="0" smtClean="0">
                <a:solidFill>
                  <a:srgbClr val="0B5395"/>
                </a:solidFill>
              </a:rPr>
            </a:br>
            <a:endParaRPr lang="ru-RU" sz="2800" dirty="0" smtClean="0">
              <a:solidFill>
                <a:srgbClr val="0B5395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24128" y="908721"/>
            <a:ext cx="3386698" cy="54680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Возраст: </a:t>
            </a:r>
            <a:r>
              <a:rPr lang="ru-RU" dirty="0" smtClean="0">
                <a:solidFill>
                  <a:schemeClr val="bg1"/>
                </a:solidFill>
              </a:rPr>
              <a:t>от трех лет.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Средства выразительности: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пятно, фактура, цвет.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Материалы: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блюдце либо пластиковая коробочка, в которую вложена штемпельная подушка из тонкого поролона, пропитанного гуашью, плотная бумага любого цвета и размера, смятая бумага.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Способ получения изображения: </a:t>
            </a:r>
            <a:r>
              <a:rPr lang="ru-RU" dirty="0" smtClean="0">
                <a:solidFill>
                  <a:schemeClr val="bg1"/>
                </a:solidFill>
              </a:rPr>
              <a:t>ребенок прижимает смятую бумагу к штемпельной подушке с краской и наносит оттиск на бумагу. Чтобы получить другой цвет, меняются и блюдце и смятая бумага. </a:t>
            </a:r>
          </a:p>
          <a:p>
            <a:pPr marL="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0D61F-8DCA-4BE8-8983-A60D27567D5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50" name="Picture 2" descr="G:\фото рисование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809750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G:\фото рисование\i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64085"/>
            <a:ext cx="2232248" cy="28178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3" name="Picture 5" descr="G:\фото рисование\i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769865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10303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                       Рисование кубиками льда</a:t>
            </a:r>
            <a:r>
              <a:rPr lang="ru-RU" sz="2800" dirty="0" smtClean="0">
                <a:solidFill>
                  <a:srgbClr val="0B5395"/>
                </a:solidFill>
              </a:rPr>
              <a:t/>
            </a:r>
            <a:br>
              <a:rPr lang="ru-RU" sz="2800" dirty="0" smtClean="0">
                <a:solidFill>
                  <a:srgbClr val="0B5395"/>
                </a:solidFill>
              </a:rPr>
            </a:br>
            <a:endParaRPr lang="ru-RU" sz="2800" dirty="0" smtClean="0">
              <a:solidFill>
                <a:srgbClr val="0B5395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868144" y="827614"/>
            <a:ext cx="3397002" cy="5449144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       Материал:</a:t>
            </a:r>
            <a:endParaRPr lang="ru-RU" dirty="0">
              <a:solidFill>
                <a:srgbClr val="FFFF00"/>
              </a:solidFill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- Толстая </a:t>
            </a:r>
            <a:r>
              <a:rPr lang="ru-RU" dirty="0" smtClean="0">
                <a:solidFill>
                  <a:schemeClr val="bg1"/>
                </a:solidFill>
              </a:rPr>
              <a:t>бумага</a:t>
            </a:r>
            <a:endParaRPr lang="ru-RU" dirty="0">
              <a:solidFill>
                <a:schemeClr val="bg1"/>
              </a:solidFill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Гуашь </a:t>
            </a:r>
            <a:r>
              <a:rPr lang="ru-RU" dirty="0">
                <a:solidFill>
                  <a:schemeClr val="bg1"/>
                </a:solidFill>
              </a:rPr>
              <a:t>(либо акварель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- Форма для </a:t>
            </a:r>
            <a:r>
              <a:rPr lang="ru-RU" dirty="0" smtClean="0">
                <a:solidFill>
                  <a:schemeClr val="bg1"/>
                </a:solidFill>
              </a:rPr>
              <a:t>льда</a:t>
            </a:r>
            <a:endParaRPr lang="ru-RU" dirty="0">
              <a:solidFill>
                <a:schemeClr val="bg1"/>
              </a:solidFill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- Зубочистки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dirty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 Для приготовления кубиков льда </a:t>
            </a:r>
            <a:r>
              <a:rPr lang="ru-RU" dirty="0">
                <a:solidFill>
                  <a:schemeClr val="bg1"/>
                </a:solidFill>
              </a:rPr>
              <a:t>н</a:t>
            </a:r>
            <a:r>
              <a:rPr lang="ru-RU" dirty="0" smtClean="0">
                <a:solidFill>
                  <a:schemeClr val="bg1"/>
                </a:solidFill>
              </a:rPr>
              <a:t>аливается вода </a:t>
            </a:r>
            <a:r>
              <a:rPr lang="ru-RU" dirty="0">
                <a:solidFill>
                  <a:schemeClr val="bg1"/>
                </a:solidFill>
              </a:rPr>
              <a:t>в форму и </a:t>
            </a:r>
            <a:r>
              <a:rPr lang="ru-RU" dirty="0" smtClean="0">
                <a:solidFill>
                  <a:schemeClr val="bg1"/>
                </a:solidFill>
              </a:rPr>
              <a:t>ставится </a:t>
            </a:r>
            <a:r>
              <a:rPr lang="ru-RU" dirty="0">
                <a:solidFill>
                  <a:schemeClr val="bg1"/>
                </a:solidFill>
              </a:rPr>
              <a:t>в морозильник. Когда вода наполовину замерзнет,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 каждый кубик </a:t>
            </a:r>
            <a:r>
              <a:rPr lang="ru-RU" dirty="0" smtClean="0">
                <a:solidFill>
                  <a:schemeClr val="bg1"/>
                </a:solidFill>
              </a:rPr>
              <a:t> вставляется зубочистка . Когда вода окончательно замёрзнет, достаётся </a:t>
            </a:r>
            <a:r>
              <a:rPr lang="ru-RU" dirty="0">
                <a:solidFill>
                  <a:schemeClr val="bg1"/>
                </a:solidFill>
              </a:rPr>
              <a:t>лед. </a:t>
            </a:r>
            <a:r>
              <a:rPr lang="ru-RU" dirty="0" smtClean="0">
                <a:solidFill>
                  <a:schemeClr val="bg1"/>
                </a:solidFill>
              </a:rPr>
              <a:t>Дети используют </a:t>
            </a:r>
            <a:r>
              <a:rPr lang="ru-RU" dirty="0">
                <a:solidFill>
                  <a:schemeClr val="bg1"/>
                </a:solidFill>
              </a:rPr>
              <a:t>кубики как кисти, держа их за зубочистки.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950AF-4D94-4F0A-A306-470DD06B7A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51" name="Picture 3" descr="D:\Downloads\161a31a308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09030"/>
            <a:ext cx="2678808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6" name="Picture 2" descr="D:\Downloads\4bf2c969fe1d7e751b5c98c2686157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8162"/>
            <a:ext cx="317748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98990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4" grpId="0" build="p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Поток">
  <a:themeElements>
    <a:clrScheme name="Другая 1">
      <a:dk1>
        <a:srgbClr val="7030A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Другая 1">
      <a:dk1>
        <a:srgbClr val="7030A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Другая 1">
      <a:dk1>
        <a:srgbClr val="7030A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Поток">
  <a:themeElements>
    <a:clrScheme name="Другая 1">
      <a:dk1>
        <a:srgbClr val="7030A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Поток">
  <a:themeElements>
    <a:clrScheme name="Другая 1">
      <a:dk1>
        <a:srgbClr val="7030A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Поток">
  <a:themeElements>
    <a:clrScheme name="Другая 1">
      <a:dk1>
        <a:srgbClr val="7030A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Поток">
  <a:themeElements>
    <a:clrScheme name="Другая 1">
      <a:dk1>
        <a:srgbClr val="7030A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Поток">
  <a:themeElements>
    <a:clrScheme name="Другая 1">
      <a:dk1>
        <a:srgbClr val="7030A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Поток">
  <a:themeElements>
    <a:clrScheme name="Другая 1">
      <a:dk1>
        <a:srgbClr val="7030A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5088</TotalTime>
  <Words>699</Words>
  <Application>Microsoft Office PowerPoint</Application>
  <PresentationFormat>Экран (4:3)</PresentationFormat>
  <Paragraphs>78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Wingdings 2</vt:lpstr>
      <vt:lpstr>Diseño predeterminado</vt:lpstr>
      <vt:lpstr>Поток</vt:lpstr>
      <vt:lpstr>1_Поток</vt:lpstr>
      <vt:lpstr>2_Поток</vt:lpstr>
      <vt:lpstr>3_Поток</vt:lpstr>
      <vt:lpstr>4_Поток</vt:lpstr>
      <vt:lpstr>5_Поток</vt:lpstr>
      <vt:lpstr>6_Поток</vt:lpstr>
      <vt:lpstr>8_Поток</vt:lpstr>
      <vt:lpstr>10_Поток</vt:lpstr>
      <vt:lpstr>«НЕТРАДИЦИОННЫЕ  ТЕХНИКИ РИСОВАНИЯ  В РАННЕМ ВОЗРАСТЕ»</vt:lpstr>
      <vt:lpstr>Презентация PowerPoint</vt:lpstr>
      <vt:lpstr> Рисование ладошкой </vt:lpstr>
      <vt:lpstr>           Рисование пальчиками </vt:lpstr>
      <vt:lpstr> Рисование печатками из овощей</vt:lpstr>
      <vt:lpstr>Оттиск поролоновыми штампами </vt:lpstr>
      <vt:lpstr> Рисование ватной палочкой </vt:lpstr>
      <vt:lpstr> Оттиск мятой бумагой </vt:lpstr>
      <vt:lpstr>                        Рисование кубиками льда </vt:lpstr>
      <vt:lpstr>                  Рисование вилкой </vt:lpstr>
      <vt:lpstr> Рисование на крупах</vt:lpstr>
      <vt:lpstr> Рисование ластиком</vt:lpstr>
      <vt:lpstr> Рисование пластиковой бутылкой</vt:lpstr>
      <vt:lpstr>Рекомендации педагогам: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Оксана</cp:lastModifiedBy>
  <cp:revision>758</cp:revision>
  <dcterms:created xsi:type="dcterms:W3CDTF">2010-05-23T14:28:12Z</dcterms:created>
  <dcterms:modified xsi:type="dcterms:W3CDTF">2019-02-02T07:21:43Z</dcterms:modified>
</cp:coreProperties>
</file>