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9" r:id="rId6"/>
    <p:sldId id="272" r:id="rId7"/>
    <p:sldId id="274" r:id="rId8"/>
    <p:sldId id="276" r:id="rId9"/>
    <p:sldId id="275" r:id="rId10"/>
    <p:sldId id="277" r:id="rId11"/>
    <p:sldId id="279" r:id="rId12"/>
    <p:sldId id="278" r:id="rId13"/>
    <p:sldId id="273" r:id="rId14"/>
    <p:sldId id="270" r:id="rId15"/>
    <p:sldId id="281" r:id="rId16"/>
    <p:sldId id="271" r:id="rId17"/>
    <p:sldId id="282" r:id="rId18"/>
    <p:sldId id="283" r:id="rId19"/>
    <p:sldId id="284" r:id="rId20"/>
    <p:sldId id="286" r:id="rId21"/>
    <p:sldId id="287" r:id="rId22"/>
    <p:sldId id="280" r:id="rId23"/>
    <p:sldId id="288" r:id="rId24"/>
    <p:sldId id="260" r:id="rId25"/>
    <p:sldId id="267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30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ОПЫТНО ЭКСПЕРИМЕНТАЛЬНАЯ   РАБОТА</a:t>
            </a:r>
            <a:br>
              <a:rPr lang="ru-RU" dirty="0" smtClean="0"/>
            </a:br>
            <a:r>
              <a:rPr lang="ru-RU" dirty="0" smtClean="0"/>
              <a:t>В СРЕДНЕЙ ГРУППЕ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Олина папка\опытная рабта с детьми в ДОУ\эксперементирование\8d718da0f30e6ab321a97afcf82ed01b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8"/>
          <a:stretch>
            <a:fillRect/>
          </a:stretch>
        </p:blipFill>
        <p:spPr bwMode="auto">
          <a:xfrm>
            <a:off x="857224" y="142852"/>
            <a:ext cx="7390138" cy="3143272"/>
          </a:xfrm>
          <a:prstGeom prst="rect">
            <a:avLst/>
          </a:prstGeom>
          <a:noFill/>
        </p:spPr>
      </p:pic>
      <p:pic>
        <p:nvPicPr>
          <p:cNvPr id="5" name="Picture 2" descr="F:\Олина папка\опытная рабта с детьми в ДОУ\эксперементирование\8d718da0f30e6ab321a97afcf82ed01b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714752"/>
            <a:ext cx="7215238" cy="29145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286124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.. При растворении веществ, свойства воды меняются: изменяется цвет, или вкус воды.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еще вода становится плотнее и предметы, которые раньше в ней тонули, смогут плавать. </a:t>
            </a:r>
            <a:endParaRPr lang="ru-RU" dirty="0"/>
          </a:p>
        </p:txBody>
      </p:sp>
      <p:pic>
        <p:nvPicPr>
          <p:cNvPr id="3" name="Picture 2" descr="F:\Олина папка\опытная рабта с детьми в ДОУ\эксперементирование\8d718da0f30e6ab321a97afcf82ed01b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428736"/>
            <a:ext cx="4500562" cy="3143272"/>
          </a:xfrm>
          <a:prstGeom prst="rect">
            <a:avLst/>
          </a:prstGeom>
          <a:noFill/>
        </p:spPr>
      </p:pic>
      <p:pic>
        <p:nvPicPr>
          <p:cNvPr id="4" name="Picture 2" descr="F:\Олина папка\опытная рабта с детьми в ДОУ\эксперементирование\8d718da0f30e6ab321a97afcf82ed01b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3357586" cy="3143272"/>
          </a:xfrm>
          <a:prstGeom prst="rect">
            <a:avLst/>
          </a:prstGeom>
          <a:noFill/>
        </p:spPr>
      </p:pic>
      <p:pic>
        <p:nvPicPr>
          <p:cNvPr id="36866" name="Picture 2" descr="https://cdn1.ozone.ru/multimedia/10124305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286512" y="3357562"/>
            <a:ext cx="571504" cy="571504"/>
          </a:xfrm>
          <a:prstGeom prst="rect">
            <a:avLst/>
          </a:prstGeom>
          <a:noFill/>
        </p:spPr>
      </p:pic>
      <p:pic>
        <p:nvPicPr>
          <p:cNvPr id="6" name="Picture 2" descr="https://cdn1.ozone.ru/multimedia/10124305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429520" y="235743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Олина папка\опытная рабта с детьми в ДОУ\эксперементирование\8d718da0f30e6ab321a97afcf82ed01b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71876"/>
            <a:ext cx="7215238" cy="2914581"/>
          </a:xfrm>
          <a:prstGeom prst="rect">
            <a:avLst/>
          </a:prstGeom>
          <a:noFill/>
        </p:spPr>
      </p:pic>
      <p:pic>
        <p:nvPicPr>
          <p:cNvPr id="4" name="Picture 2" descr="F:\Олина папка\опытная рабта с детьми в ДОУ\эксперементирование\8d718da0f30e6ab321a97afcf82ed01b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7215238" cy="2914581"/>
          </a:xfrm>
          <a:prstGeom prst="rect">
            <a:avLst/>
          </a:prstGeom>
          <a:noFill/>
        </p:spPr>
      </p:pic>
      <p:pic>
        <p:nvPicPr>
          <p:cNvPr id="34818" name="Picture 2" descr="https://st5.stblizko.ru/images/product/284/854/312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214422"/>
            <a:ext cx="1785950" cy="1643074"/>
          </a:xfrm>
          <a:prstGeom prst="rect">
            <a:avLst/>
          </a:prstGeom>
          <a:noFill/>
        </p:spPr>
      </p:pic>
      <p:pic>
        <p:nvPicPr>
          <p:cNvPr id="34820" name="Picture 4" descr="https://image.jimcdn.com/app/cms/image/transf/none/path/se40b5223aa2eeaed/image/i207c0e855b1bf251/version/1485942790/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286256"/>
            <a:ext cx="1785950" cy="1752332"/>
          </a:xfrm>
          <a:prstGeom prst="rect">
            <a:avLst/>
          </a:prstGeom>
          <a:noFill/>
        </p:spPr>
      </p:pic>
      <p:pic>
        <p:nvPicPr>
          <p:cNvPr id="34822" name="Picture 6" descr="https://bildix.mmcloud.se/bildix/api/images/IFd-ZS4aYs6mRmUhmx_hF8isdFg.jpeg?fit=crop&amp;w=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4643446"/>
            <a:ext cx="500066" cy="285752"/>
          </a:xfrm>
          <a:prstGeom prst="rect">
            <a:avLst/>
          </a:prstGeom>
          <a:noFill/>
        </p:spPr>
      </p:pic>
      <p:pic>
        <p:nvPicPr>
          <p:cNvPr id="8" name="Picture 2" descr="https://st5.stblizko.ru/images/product/284/854/312_origin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214554"/>
            <a:ext cx="500066" cy="20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762" y="428604"/>
            <a:ext cx="488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КРАТКОСРОЧНАЯ ОБРАЗОВАТЕЛЬНАЯ ПРАКТИКА</a:t>
            </a: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0298" y="1000108"/>
            <a:ext cx="3071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 Приключения с лучом света»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8" descr="https://img11.postila.ru/data/2f/f0/3e/ad/2ff03ead07330dbc336efa8ca985b14e2f758fb1d263090a48c908b1a314e7f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119274" cy="2119274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500694" y="1142984"/>
            <a:ext cx="328611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интереса 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экспериментированию.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представлений о свойствах света,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 свойствах предметов окружающего мира; - формировать умение делать выводы на основе наблюдений и опытов;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286124"/>
            <a:ext cx="41433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Прикрепим фонарик к дну коробки и проделаем отверстие в стенке напротив лампочки. Включим фонарик и закроем коробку. Выключим свет в комнате и увидим,  как через отверстие проходит ровный луч света. Это доказывает, что свет движется по прямой линии. Что свет движется по прямой линии видно, если использовать лазерную указку. Особенно , если пропустить луч через мутную воду.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3857628"/>
            <a:ext cx="257176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4572008"/>
            <a:ext cx="3643338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https://www.gorodsveta.su/upload/iblock/98b/98bf6ee63be125539b4b31a0a6c9d0c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50595" y="4179099"/>
            <a:ext cx="6429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www.gorodsveta.su/upload/iblock/98b/98bf6ee63be125539b4b31a0a6c9d0c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80467" y="705426"/>
            <a:ext cx="910835" cy="1214446"/>
          </a:xfrm>
          <a:prstGeom prst="rect">
            <a:avLst/>
          </a:prstGeom>
          <a:noFill/>
        </p:spPr>
      </p:pic>
      <p:pic>
        <p:nvPicPr>
          <p:cNvPr id="3" name="Picture 3" descr="https://www.gorodsveta.su/upload/iblock/98b/98bf6ee63be125539b4b31a0a6c9d0c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80467" y="1491245"/>
            <a:ext cx="910835" cy="1214446"/>
          </a:xfrm>
          <a:prstGeom prst="rect">
            <a:avLst/>
          </a:prstGeom>
          <a:noFill/>
        </p:spPr>
      </p:pic>
      <p:sp>
        <p:nvSpPr>
          <p:cNvPr id="5" name="Трапеция 4"/>
          <p:cNvSpPr/>
          <p:nvPr/>
        </p:nvSpPr>
        <p:spPr>
          <a:xfrm rot="16200000">
            <a:off x="3656326" y="-584548"/>
            <a:ext cx="474027" cy="378621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 rot="16200000">
            <a:off x="2504281" y="1281878"/>
            <a:ext cx="474027" cy="162500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714488"/>
            <a:ext cx="428628" cy="8572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https://www.gorodsveta.su/upload/iblock/98b/98bf6ee63be125539b4b31a0a6c9d0c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23343" y="2491375"/>
            <a:ext cx="910835" cy="1214446"/>
          </a:xfrm>
          <a:prstGeom prst="rect">
            <a:avLst/>
          </a:prstGeom>
          <a:noFill/>
        </p:spPr>
      </p:pic>
      <p:sp>
        <p:nvSpPr>
          <p:cNvPr id="9" name="Трапеция 8"/>
          <p:cNvSpPr/>
          <p:nvPr/>
        </p:nvSpPr>
        <p:spPr>
          <a:xfrm rot="16200000">
            <a:off x="2656194" y="2272972"/>
            <a:ext cx="474027" cy="1643076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2714620"/>
            <a:ext cx="428628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6200000">
            <a:off x="4286249" y="2285991"/>
            <a:ext cx="785818" cy="164307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www.gorodsveta.su/upload/iblock/98b/98bf6ee63be125539b4b31a0a6c9d0c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53678" y="160712"/>
            <a:ext cx="1178728" cy="1571636"/>
          </a:xfrm>
          <a:prstGeom prst="rect">
            <a:avLst/>
          </a:prstGeom>
          <a:noFill/>
        </p:spPr>
      </p:pic>
      <p:sp>
        <p:nvSpPr>
          <p:cNvPr id="5" name="Трапеция 4"/>
          <p:cNvSpPr/>
          <p:nvPr/>
        </p:nvSpPr>
        <p:spPr>
          <a:xfrm rot="16200000">
            <a:off x="3964776" y="-1178750"/>
            <a:ext cx="785819" cy="4143404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https://www.gorodsveta.su/upload/iblock/98b/98bf6ee63be125539b4b31a0a6c9d0c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6488" y="2732480"/>
            <a:ext cx="1178728" cy="1571636"/>
          </a:xfrm>
          <a:prstGeom prst="rect">
            <a:avLst/>
          </a:prstGeom>
          <a:noFill/>
        </p:spPr>
      </p:pic>
      <p:pic>
        <p:nvPicPr>
          <p:cNvPr id="13" name="Picture 3" descr="https://www.gorodsveta.su/upload/iblock/98b/98bf6ee63be125539b4b31a0a6c9d0c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9364" y="1303720"/>
            <a:ext cx="1178728" cy="1571636"/>
          </a:xfrm>
          <a:prstGeom prst="rect">
            <a:avLst/>
          </a:prstGeom>
          <a:noFill/>
        </p:spPr>
      </p:pic>
      <p:sp>
        <p:nvSpPr>
          <p:cNvPr id="14" name="Трапеция 13"/>
          <p:cNvSpPr/>
          <p:nvPr/>
        </p:nvSpPr>
        <p:spPr>
          <a:xfrm rot="16200000">
            <a:off x="2607457" y="2393149"/>
            <a:ext cx="785819" cy="228601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 rot="16200000">
            <a:off x="3643307" y="71415"/>
            <a:ext cx="857259" cy="4143406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 rot="16200000">
            <a:off x="6679423" y="964388"/>
            <a:ext cx="1285884" cy="2357457"/>
          </a:xfrm>
          <a:prstGeom prst="trapezoid">
            <a:avLst>
              <a:gd name="adj" fmla="val 182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15074" y="1857364"/>
            <a:ext cx="4286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01024" y="1714488"/>
            <a:ext cx="500066" cy="78581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апеция 19"/>
          <p:cNvSpPr/>
          <p:nvPr/>
        </p:nvSpPr>
        <p:spPr>
          <a:xfrm rot="16200000">
            <a:off x="5572134" y="1500174"/>
            <a:ext cx="1285884" cy="4143405"/>
          </a:xfrm>
          <a:prstGeom prst="trapezoid">
            <a:avLst>
              <a:gd name="adj" fmla="val 182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14810" y="3286124"/>
            <a:ext cx="4286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01024" y="2928934"/>
            <a:ext cx="642942" cy="114300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Новый рисунок (9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929066"/>
            <a:ext cx="21501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Новый рисунок (7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38514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Новый рисуно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00107"/>
            <a:ext cx="3571900" cy="48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Новый рисунок (9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928670"/>
            <a:ext cx="337716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https://opt-1438998.ssl.1c-bitrix-cdn.ru/upload/iblock/039/03916d8bdb882e9c15f7106c2f4f7435.jpg?1569127715302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55293">
            <a:off x="1276238" y="2975899"/>
            <a:ext cx="966788" cy="1377950"/>
          </a:xfrm>
          <a:prstGeom prst="rect">
            <a:avLst/>
          </a:prstGeom>
          <a:noFill/>
        </p:spPr>
      </p:pic>
      <p:pic>
        <p:nvPicPr>
          <p:cNvPr id="5" name="Рисунок 1" descr="https://lh5.ggpht.com/nyyxSVhmtbsUsfsXZGqEBAKal_Zixyxi2JCm4IDlbirw2MU1utZDBLKLLjabsRrm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44471">
            <a:off x="303497" y="4119575"/>
            <a:ext cx="1684338" cy="1208088"/>
          </a:xfrm>
          <a:prstGeom prst="rect">
            <a:avLst/>
          </a:prstGeom>
          <a:noFill/>
        </p:spPr>
      </p:pic>
      <p:pic>
        <p:nvPicPr>
          <p:cNvPr id="6" name="Рисунок 7" descr="https://cdn.photosight.ru/img/8/663/4231437_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8918">
            <a:off x="1794638" y="880215"/>
            <a:ext cx="2049463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Новый рисунок (7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857231"/>
            <a:ext cx="2714644" cy="4999995"/>
          </a:xfrm>
          <a:prstGeom prst="rect">
            <a:avLst/>
          </a:prstGeom>
          <a:noFill/>
        </p:spPr>
      </p:pic>
      <p:pic>
        <p:nvPicPr>
          <p:cNvPr id="39937" name="Picture 1" descr="Новый рисуно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5" y="857232"/>
            <a:ext cx="3113192" cy="4929222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Новый рисунок (7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500594" cy="311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Новый рисуно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571875"/>
            <a:ext cx="4429156" cy="31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85860"/>
            <a:ext cx="75724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Дошкольники – прирожденные исследователи.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49263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«Чем больше ребенок видел, слышал и переживал, чем больше он знает, и усвоил, чем большим количеством элементов действительности он располагает в своем опыте, тем значительнее и продуктивнее при других равных условиях будет его творческая, исследовательская деятельность» </a:t>
            </a:r>
          </a:p>
          <a:p>
            <a:pPr indent="449263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Лев Семенович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Выготский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9263"/>
            <a:endParaRPr lang="ru-RU" sz="2000" dirty="0">
              <a:solidFill>
                <a:srgbClr val="00206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66890" y="500042"/>
            <a:ext cx="88771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Таблицы- алгоритмы для обследования веществ и предметов.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таблицы помогают ребёнку составить связный рассказ о веществе (песок, глина),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материале (дерево, металл..),  предмете или природном объекте,  используя опорные слова: цвет, размер, форма,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прозрачность, вес ит.д.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 descr="Новый рисун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4810125" cy="3257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Что это? Твёрдое, сыпучее. Какого цвета? Тяжёлое или лёгкое? Тяжелее или легче воды? Прозрачное или не прозрачное? Есть ли блеск? Как можно использовать?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Новый рисун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785794"/>
            <a:ext cx="6143636" cy="41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Новый рисунок (8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47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Новый рисунок (22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500438"/>
            <a:ext cx="4997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072034" y="3143248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обследования жидкости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Новый рисунок (8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29340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Новый рисунок (9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57166"/>
            <a:ext cx="2668588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Новый рисунок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85728"/>
            <a:ext cx="26797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 descr="Пергамент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73"/>
          <a:stretch>
            <a:fillRect/>
          </a:stretch>
        </p:blipFill>
        <p:spPr bwMode="auto">
          <a:xfrm>
            <a:off x="4714876" y="714356"/>
            <a:ext cx="3612128" cy="5112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ject 2" descr="Пергамент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75" t="1515"/>
          <a:stretch>
            <a:fillRect/>
          </a:stretch>
        </p:blipFill>
        <p:spPr bwMode="auto">
          <a:xfrm>
            <a:off x="642910" y="714356"/>
            <a:ext cx="3571900" cy="5143536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0298" y="1000108"/>
          <a:ext cx="4303410" cy="4681745"/>
        </p:xfrm>
        <a:graphic>
          <a:graphicData uri="http://schemas.openxmlformats.org/drawingml/2006/table">
            <a:tbl>
              <a:tblPr/>
              <a:tblGrid>
                <a:gridCol w="2062525"/>
                <a:gridCol w="2240885"/>
              </a:tblGrid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ru-RU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84" name="Рисунок 1" descr="https://main-cdn.goods.ru/big1/hlr-system/15772041219/600000937939b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3219438" y="709596"/>
            <a:ext cx="428625" cy="1295401"/>
          </a:xfrm>
          <a:prstGeom prst="rect">
            <a:avLst/>
          </a:prstGeom>
          <a:noFill/>
        </p:spPr>
      </p:pic>
      <p:pic>
        <p:nvPicPr>
          <p:cNvPr id="19483" name="Рисунок 4" descr="https://slavstar.by/pics/items/63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1190624" cy="612321"/>
          </a:xfrm>
          <a:prstGeom prst="rect">
            <a:avLst/>
          </a:prstGeom>
          <a:noFill/>
        </p:spPr>
      </p:pic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2357422" y="456988"/>
            <a:ext cx="485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Приложение Таблица « Свойства дерева и металла»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285720" y="1714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1500174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88" name="Рисунок 10" descr="https://avatars.mds.yandex.net/get-pdb/1245924/93f50bfe-e198-4325-aa75-67462b007f73/s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642942" cy="65339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00034" y="2500306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87" name="Рисунок 13" descr="https://avatars.mds.yandex.net/get-pdb/1530302/b67c71c8-c43c-441c-8087-db29132f326f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500306"/>
            <a:ext cx="642942" cy="580882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357158" y="3500438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348" y="4429132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91" name="Рисунок 16" descr="https://st3.depositphotos.com/1010050/18115/i/950/depositphotos_181150750-stock-photo-broken-bread-sti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BEDE8"/>
              </a:clrFrom>
              <a:clrTo>
                <a:srgbClr val="EBED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1090903" cy="4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2" name="Rectangle 36"/>
          <p:cNvSpPr>
            <a:spLocks noChangeArrowheads="1"/>
          </p:cNvSpPr>
          <p:nvPr/>
        </p:nvSpPr>
        <p:spPr bwMode="auto">
          <a:xfrm rot="-621536" flipV="1">
            <a:off x="782683" y="4798918"/>
            <a:ext cx="939248" cy="50628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8596" y="5715016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928794" y="6000768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 rot="-2895652">
            <a:off x="2160907" y="5886654"/>
            <a:ext cx="607347" cy="894197"/>
          </a:xfrm>
          <a:prstGeom prst="lightningBol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428596" y="6072206"/>
            <a:ext cx="1071570" cy="714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3" y="428625"/>
            <a:ext cx="7286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мастер – класса для родителей 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детскому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экспериментированию, проведению наблюдений.</a:t>
            </a:r>
            <a:r>
              <a:rPr lang="ru-RU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Домашняя лаборатория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 на кухне</a:t>
            </a:r>
          </a:p>
        </p:txBody>
      </p:sp>
      <p:pic>
        <p:nvPicPr>
          <p:cNvPr id="44035" name="Picture 2" descr="F:\Олина папка\опытная рабта с детьми в ДОУ\лаборатория в ДОУ\оформление лаборатории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62722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502313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Задачи: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работу по сенсорному развитию в разных видах деятельности. Обогащать сенсорный опыт, знакомя детей с широким кругом предметов и объектов, с новыми способами их обследования. Закреплять полученные ранее навыки обследования предметов и объектов.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Совершенствовать восприятие детей путем активного использования всех органов чувств (осязание, зрение, слух, вкус, обоняние). Обогащать чувственный опыт и умение фиксировать полученные впечатления в речи.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осязание. Знакомить с различными материалами на ощупь, путем прикосновения, поглаживания (характеризуя ощущения: гладкое, холодное, пушистое, жесткое, колючее и др.).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Закреплять полученные ранее навыки обследования предметов и объектов. Совершенствовать восприятие детей путем активного использования всех органов чувств (осязание, зрение, слух, вкус, обоняние). 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Обогащать чувственный опыт и умение. Продолжать знакомить с различными материалами на ощупь, путем прикосновения, поглаживания (характеризуя ощущения: гладкое, холодное, твёрдое и др. 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Побуждать детей устанавливать связь между назначением предмета и материалом, из которого он изготовлен.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Помочь детям понимать и использовать в познавательно-исследовательской деятельности схемы, предложенные взрослым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Фиксировать полученные впечатления в речи. Активизировать употребление в речи названий предметов, их частей, материалов, из которых они изготовлены, видимых и некоторых скрытых свойств материалов (мнется, бьется, ломается, крошится).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Продолжать учить играть в дидактические игры, направленные на закрепление представлений о свойствах предметов, совершенствуя умение сравнивать предметы по внешним признакам, группировать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Поддерживать проявление детской инициативы, Способствовать формированию готовности детей к совместной деятельности, продолжать учить работать в парах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Воспитывать аккуратность. Формирование первичных представлений о безопасном поведении в быту.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0"/>
            <a:ext cx="36433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ОПЫТНО-ЭКСПЕРИМЕНТАЛЬНАЯ РАБОТА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535428">
            <a:off x="2257143" y="94737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714612" y="2786058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150017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624706">
            <a:off x="6217910" y="95724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57232"/>
            <a:ext cx="2143108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ОРГАНИЗОВАННАЯ ОБРАЗОВАТЕЛЬНАЯ ДЕЯТЕЛЬНОСТЬ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876"/>
            <a:ext cx="2071702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КРАТКАЯ ОБРАЗОВАТЕЛЬНАЯ ПРАКТИКА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4143380"/>
            <a:ext cx="192882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СОВМЕСТНАЯ ДЕЯТЕЛЬНОСТЬ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357166"/>
            <a:ext cx="192882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РАЗВЛЕЧЕНИЯ С ИСПОЛЬЗОВАНИЕМ ОПЫТОВ, ЭКСПЕРИМЕНТОВ</a:t>
            </a:r>
            <a:endParaRPr lang="ru-RU" sz="1600" dirty="0"/>
          </a:p>
        </p:txBody>
      </p:sp>
      <p:sp>
        <p:nvSpPr>
          <p:cNvPr id="14" name="Стрелка вниз 13"/>
          <p:cNvSpPr/>
          <p:nvPr/>
        </p:nvSpPr>
        <p:spPr>
          <a:xfrm rot="20624706">
            <a:off x="6575100" y="345757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2143116"/>
            <a:ext cx="228601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САМОСТОЯТЕЛЬНАЯ ДЕЯТЕЛЬНОСТЬ </a:t>
            </a:r>
          </a:p>
          <a:p>
            <a:pPr algn="ctr"/>
            <a:r>
              <a:rPr lang="ru-RU" sz="1400" dirty="0" smtClean="0"/>
              <a:t>В УГОЛКЕ НАУКИ</a:t>
            </a:r>
          </a:p>
          <a:p>
            <a:pPr algn="ctr"/>
            <a:r>
              <a:rPr lang="ru-RU" sz="1400" dirty="0" smtClean="0"/>
              <a:t>И  ЕСТЕСТВОЗНАНИЯ</a:t>
            </a:r>
            <a:endParaRPr lang="ru-RU" sz="1400" dirty="0"/>
          </a:p>
        </p:txBody>
      </p:sp>
      <p:pic>
        <p:nvPicPr>
          <p:cNvPr id="16" name="Рисунок 15" descr="F:\Олина папка\Фото\группа №3\коп\20191016_1024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8"/>
            <a:ext cx="271464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Олина папка\Фото\группа №3\группа №3\МЛАДШАЯ\лето\Новая папка\в лаборатории воды\20190618_092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286124"/>
            <a:ext cx="2646998" cy="1785926"/>
          </a:xfrm>
          <a:prstGeom prst="rect">
            <a:avLst/>
          </a:prstGeom>
          <a:noFill/>
        </p:spPr>
      </p:pic>
      <p:pic>
        <p:nvPicPr>
          <p:cNvPr id="17" name="Рисунок 16" descr="F:\Олина папка\Фото\группа №3\группа №3\МЛАДШАЯ\ЗИМА\мы занимаемся\IMG_203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1714488"/>
            <a:ext cx="23002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Олина папка\Фото\группа №3\группа №3\СРЕДНЯЯ\ОСЕНЬ\3ГР ОСЕНЬ\Новая папка\IMG-22fce0b6bdad707a3cb5df54376e0420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571612"/>
            <a:ext cx="2933721" cy="1500198"/>
          </a:xfrm>
          <a:prstGeom prst="rect">
            <a:avLst/>
          </a:prstGeom>
          <a:noFill/>
        </p:spPr>
      </p:pic>
      <p:pic>
        <p:nvPicPr>
          <p:cNvPr id="2053" name="Picture 5" descr="F:\Олина папка\Фото\группа №3\группа №3\СРЕДНЯЯ\ОСЕНЬ\3ГР ОСЕНЬ\проект овощи\20190909_1526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5214944"/>
            <a:ext cx="2920988" cy="1643056"/>
          </a:xfrm>
          <a:prstGeom prst="rect">
            <a:avLst/>
          </a:prstGeom>
          <a:noFill/>
        </p:spPr>
      </p:pic>
      <p:pic>
        <p:nvPicPr>
          <p:cNvPr id="2054" name="Picture 6" descr="F:\Олина папка\Фото\группа №3\группа №3\СРЕДНЯЯ\ЗИМА\огород\20200204_1543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1" y="5000636"/>
            <a:ext cx="3047989" cy="171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488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КРАТКОСРОЧНАЯ ОБРАЗОВАТЕЛЬНАЯ ПРАКТИКА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практико-ориентированная законченная образовательная деятельность для групп до 10 человек, продолжительностью до 8 академических часов, выбираемая участниками образовательного процесса(воспитателем, родителями и детьми) в соответствии со своими интересами.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714488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 Удивительная вода»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929190" y="1500174"/>
            <a:ext cx="3071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 Приключения с лучом света»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s://avatars.mds.yandex.net/get-pdb/2019823/51b74854-5135-48ee-9281-ff7d5dc3d06c/s1200?webp=fals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571612"/>
            <a:ext cx="785818" cy="1112494"/>
          </a:xfrm>
          <a:prstGeom prst="rect">
            <a:avLst/>
          </a:prstGeom>
          <a:noFill/>
        </p:spPr>
      </p:pic>
      <p:pic>
        <p:nvPicPr>
          <p:cNvPr id="17416" name="Picture 8" descr="https://img11.postila.ru/data/2f/f0/3e/ad/2ff03ead07330dbc336efa8ca985b14e2f758fb1d263090a48c908b1a314e7f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1428736"/>
            <a:ext cx="1357322" cy="1357322"/>
          </a:xfrm>
          <a:prstGeom prst="rect">
            <a:avLst/>
          </a:prstGeom>
          <a:noFill/>
        </p:spPr>
      </p:pic>
      <p:pic>
        <p:nvPicPr>
          <p:cNvPr id="1026" name="Picture 2" descr="F:\Олина папка\Фото\группа №3\группа №3\СРЕДНЯЯ\ЗИМА\коп\20191113_1040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4357718" cy="2316265"/>
          </a:xfrm>
          <a:prstGeom prst="rect">
            <a:avLst/>
          </a:prstGeom>
          <a:noFill/>
        </p:spPr>
      </p:pic>
      <p:pic>
        <p:nvPicPr>
          <p:cNvPr id="1027" name="Picture 3" descr="F:\Олина папка\Фото\группа №3\группа №3\СРЕДНЯЯ\ЗИМА\коп\20200203_1028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52" y="2786058"/>
            <a:ext cx="3286148" cy="2357454"/>
          </a:xfrm>
          <a:prstGeom prst="rect">
            <a:avLst/>
          </a:prstGeom>
          <a:noFill/>
        </p:spPr>
      </p:pic>
      <p:pic>
        <p:nvPicPr>
          <p:cNvPr id="1028" name="Picture 4" descr="F:\Олина папка\Фото\группа №3\коп\20191010_1045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143380"/>
            <a:ext cx="2930211" cy="256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762" y="428604"/>
            <a:ext cx="488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КРАТКОСРОЧНАЯ ОБРАЗОВАТЕЛЬНАЯ ПРАКТИКА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00298" y="928670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 Удивительная вода»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s://avatars.mds.yandex.net/get-pdb/2019823/51b74854-5135-48ee-9281-ff7d5dc3d06c/s1200?webp=fals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94" y="357166"/>
            <a:ext cx="1564283" cy="2214578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00562" y="1000108"/>
            <a:ext cx="38576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интереса 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экспериментированию.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представлений о свойствах воды,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 свойствах предметов окружающего мира; - формировать умение делать выводы на основе наблюдений и опытов;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F:\Олина папка\опытная рабта с детьми в ДОУ\эксперементирование\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8680">
            <a:off x="566197" y="3707369"/>
            <a:ext cx="3541222" cy="1993177"/>
          </a:xfrm>
          <a:prstGeom prst="rect">
            <a:avLst/>
          </a:prstGeom>
          <a:noFill/>
        </p:spPr>
      </p:pic>
      <p:pic>
        <p:nvPicPr>
          <p:cNvPr id="28675" name="Picture 3" descr="F:\Олина папка\опытная рабта с детьми в ДОУ\эксперементирование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929066"/>
            <a:ext cx="3541222" cy="203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Есть ли у воды цвет? Какого она цвета? ( для сравнения жидкости разного цвета, молоко): Она белая? Как молоко? Нет. ( Путем рассуждения дети выясняют, что у воды нет цвета). Она бесцветная.</a:t>
            </a:r>
            <a:endParaRPr lang="ru-RU" dirty="0"/>
          </a:p>
        </p:txBody>
      </p:sp>
      <p:sp>
        <p:nvSpPr>
          <p:cNvPr id="21" name="Трапеция 20"/>
          <p:cNvSpPr/>
          <p:nvPr/>
        </p:nvSpPr>
        <p:spPr>
          <a:xfrm rot="10800000">
            <a:off x="714348" y="3500438"/>
            <a:ext cx="1428760" cy="178595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 rot="10800000">
            <a:off x="2428860" y="3500438"/>
            <a:ext cx="1428760" cy="1613118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 rot="10800000">
            <a:off x="4214810" y="3500438"/>
            <a:ext cx="1428760" cy="1613118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 rot="10800000">
            <a:off x="6286512" y="3571876"/>
            <a:ext cx="1428760" cy="1613118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ия 24"/>
          <p:cNvSpPr/>
          <p:nvPr/>
        </p:nvSpPr>
        <p:spPr>
          <a:xfrm rot="10800000">
            <a:off x="857224" y="4071942"/>
            <a:ext cx="1143008" cy="118449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 rot="10800000">
            <a:off x="2571736" y="4143380"/>
            <a:ext cx="1143008" cy="1214446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 rot="10800000">
            <a:off x="4357686" y="4143380"/>
            <a:ext cx="1143008" cy="121444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апеция 28"/>
          <p:cNvSpPr/>
          <p:nvPr/>
        </p:nvSpPr>
        <p:spPr>
          <a:xfrm rot="10800000">
            <a:off x="6357950" y="4143380"/>
            <a:ext cx="1214446" cy="1214446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Детям предлагают рассмотреть картинку через молоко, а затем через воду. Видно? Почему? Через воду видно картинку. Вода просвечивает. Ученые говорят. Что вода прозрачная</a:t>
            </a:r>
            <a:endParaRPr lang="ru-RU" dirty="0"/>
          </a:p>
        </p:txBody>
      </p:sp>
      <p:pic>
        <p:nvPicPr>
          <p:cNvPr id="33794" name="Picture 2" descr="F:\Олина папка\опытная рабта с детьми в ДОУ\эксперементирование\750ae3337d52efb666bda0bb0c3b1de7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14"/>
          <a:stretch>
            <a:fillRect/>
          </a:stretch>
        </p:blipFill>
        <p:spPr bwMode="auto">
          <a:xfrm>
            <a:off x="714348" y="1285860"/>
            <a:ext cx="7740263" cy="2873784"/>
          </a:xfrm>
          <a:prstGeom prst="rect">
            <a:avLst/>
          </a:prstGeom>
          <a:noFill/>
        </p:spPr>
      </p:pic>
      <p:pic>
        <p:nvPicPr>
          <p:cNvPr id="33796" name="Picture 4" descr="http://www.bookin.org.ru/book/469441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857628"/>
            <a:ext cx="3286148" cy="3286148"/>
          </a:xfrm>
          <a:prstGeom prst="rect">
            <a:avLst/>
          </a:prstGeom>
          <a:noFill/>
        </p:spPr>
      </p:pic>
      <p:pic>
        <p:nvPicPr>
          <p:cNvPr id="33798" name="Picture 6" descr="https://res.cloudinary.com/fleetnation/image/private/c_fit,w_1120/g_south,l_text:style_gothic2:%C2%A9%20Vasily%20Pindyurin,o_20,y_10/g_center,l_watermark4,o_25,y_50/v1449138607/zsjlevqo9llfqraqzai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214314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 rot="10800000">
            <a:off x="1357290" y="1714488"/>
            <a:ext cx="1700218" cy="21431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 rot="10800000">
            <a:off x="4357686" y="1071546"/>
            <a:ext cx="1200152" cy="14287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10800000">
            <a:off x="4500562" y="3357562"/>
            <a:ext cx="842962" cy="85725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86116" y="2000240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71802" y="3500438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29322" y="3429000"/>
            <a:ext cx="89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64305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?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620</Words>
  <Application>Microsoft Office PowerPoint</Application>
  <PresentationFormat>Экран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ОПЫТНО ЭКСПЕРИМЕНТАЛЬНАЯ   РАБОТА В СРЕДНЕЙ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 ЭКСПЕРИМЕНТАЛЬНАЯ   РАБОТА В СРЕДНЕЙ ГРУППЕ</dc:title>
  <dc:creator>Галя</dc:creator>
  <cp:lastModifiedBy>GordeevAV</cp:lastModifiedBy>
  <cp:revision>96</cp:revision>
  <dcterms:created xsi:type="dcterms:W3CDTF">2020-03-10T02:03:04Z</dcterms:created>
  <dcterms:modified xsi:type="dcterms:W3CDTF">2020-06-15T04:16:32Z</dcterms:modified>
</cp:coreProperties>
</file>