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2"/>
  </p:notesMasterIdLst>
  <p:sldIdLst>
    <p:sldId id="257" r:id="rId7"/>
    <p:sldId id="262" r:id="rId8"/>
    <p:sldId id="263" r:id="rId9"/>
    <p:sldId id="264" r:id="rId10"/>
    <p:sldId id="266" r:id="rId11"/>
    <p:sldId id="267" r:id="rId12"/>
    <p:sldId id="270" r:id="rId13"/>
    <p:sldId id="268" r:id="rId14"/>
    <p:sldId id="271" r:id="rId15"/>
    <p:sldId id="265" r:id="rId16"/>
    <p:sldId id="269" r:id="rId17"/>
    <p:sldId id="274" r:id="rId18"/>
    <p:sldId id="276" r:id="rId19"/>
    <p:sldId id="27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7348B-7696-40F7-BD76-5DB7733C9235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3AB92-C7B0-444F-90FA-CC6EF066C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AB92-C7B0-444F-90FA-CC6EF066C6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3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2012-72CF-4283-AF11-358569886933}" type="datetime1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08EA-0F20-4CC6-B90A-D4122FE611D9}" type="datetime1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DFE9-3C02-4745-8481-DF639EB3F6AF}" type="datetime1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BE07-1F13-4955-9688-BE03CCB07D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7B2A-E34D-4EE6-A9BB-955C6D9DAA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2B5D-D8B2-4FF4-8E27-4F60CDC5FD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3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F3DF-D08F-492A-91F1-BB146D7D2E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D92C-CEAE-4659-A208-AD7B16F840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9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BED7-8213-498A-B475-C888DBCE58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D968-6530-490C-9802-D9A6C3D981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9F08-87DC-4911-8654-F7924CDF72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4B58-C74C-4EF0-81C5-5699BC471EA2}" type="datetime1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A5F8-C5B5-4FB1-A9CF-B5DE43B51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168C-637F-4D56-B179-401ED1E20A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D100-497E-4E06-9C1E-47A30A0CA8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4799-EF51-4028-9F35-61CBC1F054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567F-ACF7-405B-A627-536A95A881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80E8-72F1-4712-BFF0-6FBC241312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8A3E-4CAF-4265-AACE-794DBAE02B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4942-E518-4E4F-9861-DA119B3E29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ACF8-A5E0-40D9-8249-3CF9871890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C7E-6D0E-4D66-978E-92D8F69393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97BF-B656-4679-B3F7-50BB9095014F}" type="datetime1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0C7B-B8C0-4550-A38F-0B699A23F3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2597-24CD-4D4B-893C-6775BDAF40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8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8ACC-EADA-4D64-99D6-04541DEB3A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8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30A0-10FC-4A69-9A05-20DC15036B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4696-2AB1-4DBA-BCE0-886F9E3EC4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0ACB-4C52-4585-BD19-D395F797AB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6F1A-4A30-43F8-A694-F716B7D6F5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FBEA-E8DA-4D1C-8B8A-0BC6E5DE56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33A0-03AA-47E1-AE29-5589C6D8A6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4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7EAB-277C-45F4-9E4F-CD20C03D54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FDB3-7F75-49F6-B614-BA671B79D5F2}" type="datetime1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9B61-8444-42ED-A759-C40765AAED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C84E-E348-4B88-A5B8-1AC6B4B10D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D443-7ED9-4848-BE1D-7769619021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BC0E-68AF-43D6-A05F-0D6EA183EA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C2D7-0629-4D45-AE7F-57FBB84A14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0AD3-F7F1-4629-8741-EC9934F272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8FCA-3037-4BC9-9FD6-4AACAE77A0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A3C-31F4-497A-BE64-BF49EB61AA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2A16-F0EC-466A-B7BF-2CDA7ED706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6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A81D-3AED-4918-A3EF-376B4BD233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F538-18F7-49F7-B689-27F19895E946}" type="datetime1">
              <a:rPr lang="ru-RU" smtClean="0"/>
              <a:t>08.05.2019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04B7-CE97-4ADC-A6B3-C674286B45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D05-21B1-43CB-8AF4-BFC772B267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CBF4-DBA8-4DE2-A051-7CC9CC8F8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9836-C83E-4FF1-A36D-E451DE62DC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EA55-DDB8-492F-8FD7-57FEF0AF7F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4016-59C2-44CE-8291-422505945E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DC40-9BF5-4574-BC66-7BE960E6D0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02AF-DA28-4A07-99D2-DC50633416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3071-4B3B-4D6F-A353-D35A1C3AF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4E3A-9A22-4FCE-90F3-36CBEE75ED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B85-3161-49B9-ACFF-E72537EC9E84}" type="datetime1">
              <a:rPr lang="ru-RU" smtClean="0"/>
              <a:t>08.05.2019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BAB-EFB7-46CD-81E3-AD7DB39C11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17AE-FA90-4845-974A-BAA01249DF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120F-3CF6-43D4-BA74-CE1F23FBDB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5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5763-F0DE-4BB2-8930-E2F038620E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28DF-A193-4423-8F10-AB2CEBB56B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FB31-3DD1-4E89-81F5-E135ECC089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33CE-F6DC-4391-84A1-7C1B1E93B0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702E-7D77-4A9E-A55F-2E351194F2C3}" type="datetime1">
              <a:rPr lang="ru-RU" smtClean="0"/>
              <a:t>08.05.2019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1920-7A63-4D08-824D-E39340EE0A85}" type="datetime1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DBB7-21C2-4B68-99B8-1C43847C1417}" type="datetime1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0A4EF-38B2-444A-836B-4D0E6BD4C3E9}" type="datetime1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705F-C146-411F-AD6E-7C2D9C8EC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50706-81B7-4FF3-9B23-842964DC1F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5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14EB4-E66B-49D5-AF68-1D190ABAD0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8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0EF8D-13E9-4975-A0BF-FBA0839F87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0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F3C0-7DF7-452F-93CF-ACCB4AD462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90"/>
            <a:ext cx="9144000" cy="70785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0369" y="1314166"/>
            <a:ext cx="7378700" cy="187660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Образовательная </a:t>
            </a:r>
            <a:br>
              <a:rPr lang="ru-RU" sz="48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технология </a:t>
            </a:r>
            <a:br>
              <a:rPr lang="ru-RU" sz="48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ТРИЗ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4296" y="6156945"/>
            <a:ext cx="5150224" cy="4858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b="1" dirty="0" smtClean="0">
              <a:solidFill>
                <a:srgbClr val="00009A"/>
              </a:solidFill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Муниципальное бюджетное дошкольное образовательное учреждение  "Детский сад комбинированного вида №74»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7" y="4960592"/>
            <a:ext cx="6624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МО Педагогический поиск для воспитателей средних групп, май 2019г.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5" b="-324"/>
          <a:stretch/>
        </p:blipFill>
        <p:spPr bwMode="auto">
          <a:xfrm>
            <a:off x="4357686" y="260648"/>
            <a:ext cx="4318770" cy="333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7"/>
            <a:ext cx="3962720" cy="379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2" y="764276"/>
            <a:ext cx="83251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/>
            <a:r>
              <a:rPr lang="ru-RU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папа\Desktop\фото 23 ф\DSC07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45" y="2538117"/>
            <a:ext cx="4575077" cy="34317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6624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Использование приема «системный оператор» с детьми дошкольного возраста.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C:\Users\Светин\Desktop\DSC07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6323" y="1739043"/>
            <a:ext cx="4887133" cy="36658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2" y="764276"/>
            <a:ext cx="83251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/>
            <a:r>
              <a:rPr lang="ru-RU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D:\мама\триз картинки\0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4" t="19892" r="6832" b="3822"/>
          <a:stretch/>
        </p:blipFill>
        <p:spPr bwMode="auto">
          <a:xfrm>
            <a:off x="422610" y="3183841"/>
            <a:ext cx="4690515" cy="347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ама\триз картинки\slide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18848" r="8546" b="14000"/>
          <a:stretch/>
        </p:blipFill>
        <p:spPr bwMode="auto">
          <a:xfrm>
            <a:off x="3851920" y="332656"/>
            <a:ext cx="4806870" cy="285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821306"/>
            <a:ext cx="2008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«Что – то»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3492029"/>
            <a:ext cx="3366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Если мы рассмотрим что-то.</a:t>
            </a:r>
          </a:p>
          <a:p>
            <a:r>
              <a:rPr lang="ru-RU" sz="2000" b="1" dirty="0"/>
              <a:t>Это что-то для чего-то.</a:t>
            </a:r>
          </a:p>
          <a:p>
            <a:r>
              <a:rPr lang="ru-RU" sz="2000" b="1" dirty="0"/>
              <a:t>Это что-то из чего-то.</a:t>
            </a:r>
          </a:p>
          <a:p>
            <a:r>
              <a:rPr lang="ru-RU" sz="2000" b="1" dirty="0"/>
              <a:t>Это что-то часть чего-то.</a:t>
            </a:r>
          </a:p>
          <a:p>
            <a:r>
              <a:rPr lang="ru-RU" sz="2000" b="1" dirty="0"/>
              <a:t>Чем-то было это что-то.</a:t>
            </a:r>
          </a:p>
          <a:p>
            <a:r>
              <a:rPr lang="ru-RU" sz="2000" b="1" dirty="0"/>
              <a:t>Что-то будет с этим что-то.</a:t>
            </a:r>
          </a:p>
          <a:p>
            <a:r>
              <a:rPr lang="ru-RU" sz="2000" b="1" dirty="0"/>
              <a:t>Что-то ты сейчас возьми, на экранах рассмотри!</a:t>
            </a:r>
          </a:p>
          <a:p>
            <a:r>
              <a:rPr lang="ru-RU" sz="2000" b="1" dirty="0"/>
              <a:t>автор: М. С. </a:t>
            </a:r>
            <a:r>
              <a:rPr lang="ru-RU" sz="2000" b="1" dirty="0" err="1"/>
              <a:t>Гафитулин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0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08720"/>
            <a:ext cx="7560840" cy="5245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3600" b="1" dirty="0" smtClean="0">
                <a:solidFill>
                  <a:srgbClr val="111111"/>
                </a:solidFill>
                <a:latin typeface="Arial"/>
                <a:ea typeface="Times New Roman"/>
              </a:rPr>
              <a:t>      Практическое задание: Сочинить сказку</a:t>
            </a:r>
          </a:p>
          <a:p>
            <a:pPr indent="228600">
              <a:spcAft>
                <a:spcPts val="0"/>
              </a:spcAft>
            </a:pPr>
            <a:endParaRPr lang="ru-RU" b="1" dirty="0" smtClean="0">
              <a:solidFill>
                <a:srgbClr val="111111"/>
              </a:solidFill>
              <a:latin typeface="Arial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Arial"/>
                <a:ea typeface="Times New Roman"/>
              </a:rPr>
              <a:t>Последовательность </a:t>
            </a:r>
            <a:r>
              <a:rPr lang="ru-RU" b="1" dirty="0">
                <a:solidFill>
                  <a:srgbClr val="111111"/>
                </a:solidFill>
                <a:latin typeface="Arial"/>
                <a:ea typeface="Times New Roman"/>
              </a:rPr>
              <a:t>вопросов может быть </a:t>
            </a:r>
            <a:r>
              <a:rPr lang="ru-RU" b="1" u="sng" dirty="0">
                <a:solidFill>
                  <a:srgbClr val="111111"/>
                </a:solidFill>
                <a:latin typeface="Arial"/>
                <a:ea typeface="Times New Roman"/>
              </a:rPr>
              <a:t>следующей</a:t>
            </a:r>
            <a:r>
              <a:rPr lang="ru-RU" b="1" dirty="0">
                <a:solidFill>
                  <a:srgbClr val="111111"/>
                </a:solidFill>
                <a:latin typeface="Arial"/>
                <a:ea typeface="Times New Roman"/>
              </a:rPr>
              <a:t>:</a:t>
            </a:r>
            <a:endParaRPr lang="ru-RU" sz="1600" b="1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• О ком сочиняем сказку?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• Он добрый или злой герой?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• Какое добро </a:t>
            </a:r>
            <a:r>
              <a:rPr lang="ru-RU" i="1" dirty="0">
                <a:solidFill>
                  <a:srgbClr val="111111"/>
                </a:solidFill>
                <a:latin typeface="Arial"/>
                <a:ea typeface="Times New Roman"/>
              </a:rPr>
              <a:t>(зло)</a:t>
            </a: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 он делал?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• С кем он дружил?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• Кто им мешал? Каким образом?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• Как добрый герой боролся со злом?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• Чем всё закончилось</a:t>
            </a:r>
            <a:r>
              <a:rPr lang="ru-RU" dirty="0" smtClean="0">
                <a:solidFill>
                  <a:srgbClr val="111111"/>
                </a:solidFill>
                <a:latin typeface="Arial"/>
                <a:ea typeface="Times New Roman"/>
              </a:rPr>
              <a:t>?</a:t>
            </a:r>
            <a:endParaRPr lang="ru-RU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018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798793"/>
            <a:ext cx="5382344" cy="526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/>
            <a:r>
              <a:rPr lang="ru-RU" b="1" dirty="0">
                <a:solidFill>
                  <a:srgbClr val="111111"/>
                </a:solidFill>
                <a:latin typeface="Arial"/>
                <a:ea typeface="Times New Roman"/>
              </a:rPr>
              <a:t>Предполагаемый ход действия </a:t>
            </a:r>
            <a:r>
              <a:rPr lang="ru-RU" b="1" u="sng" dirty="0">
                <a:solidFill>
                  <a:srgbClr val="111111"/>
                </a:solidFill>
                <a:latin typeface="Arial"/>
                <a:ea typeface="Times New Roman"/>
              </a:rPr>
              <a:t>сказки</a:t>
            </a:r>
            <a:r>
              <a:rPr lang="ru-RU" b="1" dirty="0">
                <a:solidFill>
                  <a:srgbClr val="111111"/>
                </a:solidFill>
                <a:latin typeface="Arial"/>
                <a:ea typeface="Times New Roman"/>
              </a:rPr>
              <a:t>:</a:t>
            </a:r>
            <a:endParaRPr lang="ru-RU" sz="1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1. Жил-был…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2. И был он какой?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3. Умел делать что?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4. Делал он это, потому что…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5. Но в это время жила-была…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6. Она была…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7. Однажды между ними случилось…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8. Им помогла…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9. Сделала она это, чтобы… и т. д.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5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268760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4809D"/>
                </a:solidFill>
                <a:latin typeface="Helios"/>
                <a:cs typeface="Arial" pitchFamily="34" charset="0"/>
              </a:rPr>
              <a:t>Благодарю всех за плодотворную работу!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4809D"/>
                </a:solidFill>
                <a:latin typeface="Helios"/>
                <a:cs typeface="Arial" pitchFamily="34" charset="0"/>
              </a:rPr>
              <a:t>Желаю всем здоровья, вдохновения, </a:t>
            </a:r>
            <a:r>
              <a:rPr lang="ru-RU" sz="4400" b="1" dirty="0">
                <a:solidFill>
                  <a:srgbClr val="04809D"/>
                </a:solidFill>
                <a:latin typeface="Helios"/>
                <a:cs typeface="Arial" pitchFamily="34" charset="0"/>
              </a:rPr>
              <a:t>т</a:t>
            </a:r>
            <a:r>
              <a:rPr lang="ru-RU" sz="4400" b="1" dirty="0" smtClean="0">
                <a:solidFill>
                  <a:srgbClr val="04809D"/>
                </a:solidFill>
                <a:latin typeface="Helios"/>
                <a:cs typeface="Arial" pitchFamily="34" charset="0"/>
              </a:rPr>
              <a:t>ворческих успехов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4809D"/>
                </a:solidFill>
                <a:latin typeface="Helios"/>
                <a:cs typeface="Arial" pitchFamily="34" charset="0"/>
              </a:rPr>
              <a:t>и удачи!</a:t>
            </a:r>
            <a:endParaRPr lang="ru-RU" sz="4400" dirty="0">
              <a:solidFill>
                <a:srgbClr val="231F20"/>
              </a:solidFill>
              <a:latin typeface="Helio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4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021" y="457200"/>
            <a:ext cx="6918158" cy="122722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Теория решения изобретательных задач</a:t>
            </a:r>
            <a:endParaRPr lang="ru-RU" sz="4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806114" y="2574759"/>
            <a:ext cx="3308685" cy="251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cs typeface="Times New Roman" pitchFamily="18" charset="0"/>
              </a:rPr>
              <a:t>Основателем является Генрих Саулович Альтшуллер</a:t>
            </a:r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64" y="1737985"/>
            <a:ext cx="3182358" cy="47822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448" y="497473"/>
            <a:ext cx="62420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+mn-lt"/>
                <a:ea typeface="Cambria Math" pitchFamily="18" charset="0"/>
                <a:cs typeface="Times New Roman" pitchFamily="18" charset="0"/>
              </a:rPr>
              <a:t>Цель использования </a:t>
            </a:r>
            <a:br>
              <a:rPr lang="ru-RU" sz="4400" b="1" dirty="0" smtClean="0">
                <a:solidFill>
                  <a:srgbClr val="7030A0"/>
                </a:solidFill>
                <a:latin typeface="+mn-lt"/>
                <a:ea typeface="Cambria Math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+mn-lt"/>
                <a:ea typeface="Cambria Math" pitchFamily="18" charset="0"/>
                <a:cs typeface="Times New Roman" pitchFamily="18" charset="0"/>
              </a:rPr>
              <a:t>ТРИЗ </a:t>
            </a:r>
            <a:r>
              <a:rPr lang="ru-RU" sz="4400" b="1" dirty="0">
                <a:solidFill>
                  <a:srgbClr val="7030A0"/>
                </a:solidFill>
                <a:latin typeface="+mn-lt"/>
                <a:ea typeface="Cambria Math" pitchFamily="18" charset="0"/>
                <a:cs typeface="Times New Roman" pitchFamily="18" charset="0"/>
              </a:rPr>
              <a:t>– технологии в детском </a:t>
            </a:r>
            <a:r>
              <a:rPr lang="ru-RU" sz="4400" b="1" dirty="0" smtClean="0">
                <a:solidFill>
                  <a:srgbClr val="7030A0"/>
                </a:solidFill>
                <a:latin typeface="+mn-lt"/>
                <a:ea typeface="Cambria Math" pitchFamily="18" charset="0"/>
                <a:cs typeface="Times New Roman" pitchFamily="18" charset="0"/>
              </a:rPr>
              <a:t>саду</a:t>
            </a:r>
            <a:endParaRPr lang="ru-RU" sz="4400" b="1" dirty="0">
              <a:solidFill>
                <a:srgbClr val="7030A0"/>
              </a:solidFill>
              <a:latin typeface="+mn-lt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485190"/>
            <a:ext cx="7511716" cy="25440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dirty="0" smtClean="0"/>
              <a:t>Развитие </a:t>
            </a:r>
            <a:r>
              <a:rPr lang="ru-RU" sz="3600" dirty="0"/>
              <a:t>с одной стороны таких качеств мышления, как гибкость, подвижность, системность, диалектичность, а с другой стороны поисковой активности, стремления к новизне, развитие речи и творческого воображения.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448" y="497473"/>
            <a:ext cx="62420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+mn-lt"/>
                <a:ea typeface="Cambria Math" pitchFamily="18" charset="0"/>
                <a:cs typeface="Times New Roman" pitchFamily="18" charset="0"/>
              </a:rPr>
              <a:t>Отличие ТРИЗ </a:t>
            </a:r>
            <a:br>
              <a:rPr lang="ru-RU" sz="4400" b="1" dirty="0" smtClean="0">
                <a:solidFill>
                  <a:srgbClr val="7030A0"/>
                </a:solidFill>
                <a:latin typeface="+mn-lt"/>
                <a:ea typeface="Cambria Math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+mn-lt"/>
                <a:ea typeface="Cambria Math" pitchFamily="18" charset="0"/>
                <a:cs typeface="Times New Roman" pitchFamily="18" charset="0"/>
              </a:rPr>
              <a:t>от классического подхода:</a:t>
            </a:r>
            <a:endParaRPr lang="ru-RU" sz="4400" b="1" dirty="0">
              <a:solidFill>
                <a:srgbClr val="7030A0"/>
              </a:solidFill>
              <a:latin typeface="+mn-lt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485190"/>
            <a:ext cx="7511716" cy="2544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Возможность детей самостоятельно находить ответы на вопросы, решать задачи, анализировать, а не повторять сказанное взрослыми.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84016" y="365126"/>
            <a:ext cx="616585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Методы ТРИЗ технологии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1" cy="4860620"/>
          </a:xfrm>
        </p:spPr>
        <p:txBody>
          <a:bodyPr>
            <a:normAutofit lnSpcReduction="10000"/>
          </a:bodyPr>
          <a:lstStyle/>
          <a:p>
            <a:pPr marL="0" indent="723900">
              <a:buFont typeface="Wingdings" pitchFamily="2" charset="2"/>
              <a:buChar char="Ø"/>
            </a:pPr>
            <a:r>
              <a:rPr lang="ru-RU" sz="3600" dirty="0" smtClean="0"/>
              <a:t>Метод Мозгового штурма</a:t>
            </a:r>
          </a:p>
          <a:p>
            <a:pPr marL="0" indent="723900">
              <a:buFont typeface="Wingdings" pitchFamily="2" charset="2"/>
              <a:buChar char="Ø"/>
            </a:pPr>
            <a:r>
              <a:rPr lang="ru-RU" sz="3600" dirty="0"/>
              <a:t>Метод каталога</a:t>
            </a:r>
          </a:p>
          <a:p>
            <a:pPr marL="0" indent="723900">
              <a:buFont typeface="Wingdings" pitchFamily="2" charset="2"/>
              <a:buChar char="Ø"/>
            </a:pPr>
            <a:r>
              <a:rPr lang="ru-RU" sz="3600" dirty="0" smtClean="0"/>
              <a:t>Метод фокальных объектов</a:t>
            </a:r>
          </a:p>
          <a:p>
            <a:pPr marL="0" indent="723900">
              <a:buFont typeface="Wingdings" pitchFamily="2" charset="2"/>
              <a:buChar char="Ø"/>
            </a:pPr>
            <a:r>
              <a:rPr lang="ru-RU" sz="3600" dirty="0" smtClean="0"/>
              <a:t>Метод морфологического анализа</a:t>
            </a:r>
          </a:p>
          <a:p>
            <a:pPr marL="0" indent="723900">
              <a:buFont typeface="Wingdings" pitchFamily="2" charset="2"/>
              <a:buChar char="Ø"/>
            </a:pPr>
            <a:r>
              <a:rPr lang="ru-RU" sz="3600" dirty="0"/>
              <a:t>Мышление по аналогии</a:t>
            </a:r>
            <a:endParaRPr lang="ru-RU" sz="3600" dirty="0" smtClean="0"/>
          </a:p>
          <a:p>
            <a:pPr marL="0" indent="723900">
              <a:buFont typeface="Wingdings" pitchFamily="2" charset="2"/>
              <a:buChar char="Ø"/>
            </a:pPr>
            <a:r>
              <a:rPr lang="ru-RU" sz="3600" dirty="0"/>
              <a:t>Кольца </a:t>
            </a:r>
            <a:r>
              <a:rPr lang="ru-RU" sz="3600" dirty="0" err="1"/>
              <a:t>Луллия</a:t>
            </a:r>
            <a:endParaRPr lang="ru-RU" sz="3600" dirty="0"/>
          </a:p>
          <a:p>
            <a:pPr marL="0" indent="723900">
              <a:buFont typeface="Wingdings" pitchFamily="2" charset="2"/>
              <a:buChar char="Ø"/>
            </a:pPr>
            <a:r>
              <a:rPr lang="ru-RU" sz="3600" dirty="0"/>
              <a:t>Метод моделирования </a:t>
            </a:r>
          </a:p>
          <a:p>
            <a:pPr marL="0" indent="723900">
              <a:buNone/>
            </a:pPr>
            <a:r>
              <a:rPr lang="ru-RU" sz="3600" dirty="0"/>
              <a:t>маленькими человечками</a:t>
            </a:r>
          </a:p>
          <a:p>
            <a:pPr marL="0" indent="723900">
              <a:buFont typeface="Wingdings" pitchFamily="2" charset="2"/>
              <a:buChar char="Ø"/>
            </a:pPr>
            <a:r>
              <a:rPr lang="ru-RU" sz="3600" dirty="0" smtClean="0"/>
              <a:t>Системный оператор</a:t>
            </a:r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2" y="764276"/>
            <a:ext cx="832513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/>
            <a:r>
              <a:rPr lang="ru-RU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«Системный оператор»</a:t>
            </a:r>
            <a:endParaRPr lang="ru-RU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algn="ctr"/>
            <a:r>
              <a:rPr lang="ru-RU" sz="3200" dirty="0" smtClean="0">
                <a:solidFill>
                  <a:prstClr val="black"/>
                </a:solidFill>
              </a:rPr>
              <a:t>одно из первых упражнений развития системного логического мышления, это видение единства всего, что нас окружает, мира в котором мы живем</a:t>
            </a:r>
          </a:p>
          <a:p>
            <a:pPr marL="177800" algn="just"/>
            <a:endParaRPr lang="ru-RU" sz="3200" dirty="0" smtClean="0">
              <a:solidFill>
                <a:prstClr val="black"/>
              </a:solidFill>
            </a:endParaRPr>
          </a:p>
          <a:p>
            <a:pPr marL="177800" algn="just"/>
            <a:endParaRPr lang="ru-RU" sz="3200" dirty="0" smtClean="0">
              <a:solidFill>
                <a:prstClr val="black"/>
              </a:solidFill>
            </a:endParaRPr>
          </a:p>
          <a:p>
            <a:pPr marL="177800"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«Многоэкранная схема талантливого мышления»</a:t>
            </a:r>
          </a:p>
          <a:p>
            <a:pPr marL="531813" indent="-531813" algn="just"/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64087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/>
            <a:r>
              <a:rPr lang="ru-RU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«Системный оператор»</a:t>
            </a:r>
            <a:endParaRPr lang="ru-RU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1813" indent="-531813" algn="just"/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37" y="1340768"/>
            <a:ext cx="6280627" cy="497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-3.jpg"/>
          <p:cNvPicPr>
            <a:picLocks noChangeAspect="1"/>
          </p:cNvPicPr>
          <p:nvPr/>
        </p:nvPicPr>
        <p:blipFill>
          <a:blip r:embed="rId2"/>
          <a:srcRect l="9622" t="3900" r="8001" b="6649"/>
          <a:stretch>
            <a:fillRect/>
          </a:stretch>
        </p:blipFill>
        <p:spPr>
          <a:xfrm>
            <a:off x="4544705" y="818867"/>
            <a:ext cx="4421874" cy="5353696"/>
          </a:xfrm>
          <a:prstGeom prst="rect">
            <a:avLst/>
          </a:prstGeom>
        </p:spPr>
      </p:pic>
      <p:pic>
        <p:nvPicPr>
          <p:cNvPr id="3" name="Рисунок 2" descr="СО-лук.jpg"/>
          <p:cNvPicPr>
            <a:picLocks noChangeAspect="1"/>
          </p:cNvPicPr>
          <p:nvPr/>
        </p:nvPicPr>
        <p:blipFill>
          <a:blip r:embed="rId3"/>
          <a:srcRect l="2215" t="5133" r="2877" b="4610"/>
          <a:stretch>
            <a:fillRect/>
          </a:stretch>
        </p:blipFill>
        <p:spPr>
          <a:xfrm>
            <a:off x="204716" y="2634018"/>
            <a:ext cx="5459105" cy="218364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41665"/>
              </p:ext>
            </p:extLst>
          </p:nvPr>
        </p:nvGraphicFramePr>
        <p:xfrm>
          <a:off x="1547664" y="908720"/>
          <a:ext cx="6096000" cy="525658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32000"/>
                <a:gridCol w="2032000"/>
                <a:gridCol w="2032000"/>
              </a:tblGrid>
              <a:tr h="17521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521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521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428868"/>
            <a:ext cx="20304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60713"/>
            <a:ext cx="7127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88" y="1771650"/>
            <a:ext cx="549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60713"/>
            <a:ext cx="6762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87" y="4416425"/>
            <a:ext cx="549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642606"/>
            <a:ext cx="1736947" cy="160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01" y="5381622"/>
            <a:ext cx="86449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87" y="4672868"/>
            <a:ext cx="793926" cy="83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86" y="2740795"/>
            <a:ext cx="1042740" cy="13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921">
            <a:off x="6297534" y="2526579"/>
            <a:ext cx="1046863" cy="102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160">
            <a:off x="6434755" y="3356992"/>
            <a:ext cx="1279098" cy="120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01" y="877888"/>
            <a:ext cx="1064377" cy="9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68" y="877888"/>
            <a:ext cx="881427" cy="9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9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266</Words>
  <Application>Microsoft Office PowerPoint</Application>
  <PresentationFormat>Экран (4:3)</PresentationFormat>
  <Paragraphs>77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 Образовательная  технология  ТРИЗ</vt:lpstr>
      <vt:lpstr>Теория решения изобретательных задач</vt:lpstr>
      <vt:lpstr>Цель использования  ТРИЗ – технологии в детском саду</vt:lpstr>
      <vt:lpstr>Отличие ТРИЗ  от классического подхода:</vt:lpstr>
      <vt:lpstr>Методы ТРИЗ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 технология  ТРИЗ</dc:title>
  <dc:creator>Светин</dc:creator>
  <cp:lastModifiedBy>ADMIN</cp:lastModifiedBy>
  <cp:revision>29</cp:revision>
  <dcterms:created xsi:type="dcterms:W3CDTF">2018-02-11T08:35:52Z</dcterms:created>
  <dcterms:modified xsi:type="dcterms:W3CDTF">2019-05-07T23:36:43Z</dcterms:modified>
</cp:coreProperties>
</file>