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303" r:id="rId2"/>
    <p:sldId id="290" r:id="rId3"/>
    <p:sldId id="259" r:id="rId4"/>
    <p:sldId id="266" r:id="rId5"/>
    <p:sldId id="304" r:id="rId6"/>
    <p:sldId id="313" r:id="rId7"/>
    <p:sldId id="314" r:id="rId8"/>
    <p:sldId id="291" r:id="rId9"/>
    <p:sldId id="270" r:id="rId10"/>
    <p:sldId id="292" r:id="rId11"/>
    <p:sldId id="293" r:id="rId12"/>
    <p:sldId id="271" r:id="rId13"/>
    <p:sldId id="269" r:id="rId14"/>
    <p:sldId id="296" r:id="rId15"/>
    <p:sldId id="297" r:id="rId16"/>
    <p:sldId id="277" r:id="rId17"/>
    <p:sldId id="298" r:id="rId18"/>
    <p:sldId id="280" r:id="rId19"/>
    <p:sldId id="279" r:id="rId20"/>
    <p:sldId id="278" r:id="rId21"/>
    <p:sldId id="317" r:id="rId22"/>
    <p:sldId id="312" r:id="rId23"/>
    <p:sldId id="315" r:id="rId24"/>
    <p:sldId id="318" r:id="rId25"/>
    <p:sldId id="306" r:id="rId26"/>
    <p:sldId id="307" r:id="rId27"/>
    <p:sldId id="308" r:id="rId28"/>
    <p:sldId id="309" r:id="rId29"/>
    <p:sldId id="310" r:id="rId30"/>
    <p:sldId id="311" r:id="rId31"/>
    <p:sldId id="316" r:id="rId32"/>
    <p:sldId id="295" r:id="rId33"/>
    <p:sldId id="319" r:id="rId34"/>
    <p:sldId id="302" r:id="rId35"/>
    <p:sldId id="26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BE4"/>
    <a:srgbClr val="85B2F6"/>
    <a:srgbClr val="64BC68"/>
    <a:srgbClr val="4A6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6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DD19C-418C-46E7-A8ED-971629CAA52B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3B6160-988C-4E29-99B1-B87B498DFCD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4DC7F-509C-4DA8-AA0F-82197F7D99F7}" type="par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133D7-5EB8-4304-88BB-DB851FCBC4CA}" type="sib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0417A-5AEC-4D0F-B826-C1DD6555DC28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2023 году продолжают действовать страницы городской организации Профсоюза в социальных сетях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ВКонтакте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Telegram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-канале, на которых оперативно размещалась информация о деятельности.</a:t>
          </a:r>
        </a:p>
      </dgm:t>
    </dgm:pt>
    <dgm:pt modelId="{67D54B81-D173-4D97-A45A-5BF04FC4769A}" type="par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54DF6-6D47-43E4-A5A4-99999645C08F}" type="sib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73225-272B-4C40-AFD8-B85B7BC679D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6334F-E16F-4D17-ABB4-1212E30FAAFF}" type="sib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57AE8-CEB3-4DB0-AD8E-70D46851A792}" type="par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66245-99BC-4537-8B7B-7A71BF27DCB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B21B6-0C58-4289-92D8-8154ACD0067C}" type="par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52DF9-B002-40AA-B09D-46FEE8E3523E}" type="sib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BB680-BB3D-4B0C-ABF0-1C875B32DAE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7A40A-6C7C-478A-8823-3B1404457406}" type="par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877DB-36B8-4696-A959-D6011538769D}" type="sib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8DE54-C308-4D6E-BCBB-E3D126A9B2FF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D608C-CDB3-4708-A28B-529698A0AE22}" type="par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AEF1F-55C9-487C-8A35-4BF1271D48D9}" type="sib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1DB99-58E1-4E81-AC7E-357B5F9B3858}">
      <dgm:prSet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28 первичных профсоюзных организаций выписывали  газету «Мой профсоюз»</a:t>
          </a:r>
        </a:p>
      </dgm:t>
    </dgm:pt>
    <dgm:pt modelId="{7D65F691-3346-48C9-B46C-20F429B37EAB}" type="par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12911-E8F6-46D4-9951-B840DD854CA2}" type="sib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62BED-580B-4BED-BF90-15D9B2D3CD1B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материалы направлялись через электронные почты, группы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Viber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социальных сетях. Всего размещено более 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276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публикаций и постов.</a:t>
          </a:r>
        </a:p>
      </dgm:t>
    </dgm:pt>
    <dgm:pt modelId="{514804F0-21E2-4062-9338-C2F6BA3D70B7}" type="sib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4F12F-6DBD-4023-A524-D6C94EECF092}" type="par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02C6E-1CC3-49CA-8D1D-2D86C327149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60 первичных профсоюзных организаций - журнал «GNMC.ru».</a:t>
          </a:r>
        </a:p>
      </dgm:t>
    </dgm:pt>
    <dgm:pt modelId="{817ABA97-44DE-475B-A7F9-47152F675CD0}" type="par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AADB8-9D9F-48B7-A283-257A01634DD1}" type="sib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A2738-CF86-499D-B2CC-389B9010D1AC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подготовлено и опубликовано 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статей в журнале «GNMC.ru»</a:t>
          </a:r>
        </a:p>
      </dgm:t>
    </dgm:pt>
    <dgm:pt modelId="{17008647-B3D4-4E9A-9343-0A3979BBB9AF}" type="par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0AE7F-8EE8-4402-A347-B22E34784CBF}" type="sib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248BC-F3AE-4DA3-BC60-662BF73D521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выпущено 5 информационных бюллетеней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D0A5C-CE8A-4948-9718-D55884E8E067}" type="par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10EA3-1374-4800-8FE8-3C188BAA0C66}" type="sib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B970C-4925-470D-9970-CE5360F007E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8A1AB-0657-4154-A1DE-1ADAAB64A6E3}" type="sib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0BBF4-B657-4846-97F4-3BD4BED67447}" type="par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922E9B-B738-4D13-8364-701BCE4CFD34}">
      <dgm:prSet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A5C9E-A087-4020-BE36-F2591B94E473}" type="parTrans" cxnId="{36C19125-3CB7-40BC-8B0D-69C6D140047D}">
      <dgm:prSet/>
      <dgm:spPr/>
      <dgm:t>
        <a:bodyPr/>
        <a:lstStyle/>
        <a:p>
          <a:endParaRPr lang="ru-RU"/>
        </a:p>
      </dgm:t>
    </dgm:pt>
    <dgm:pt modelId="{6C2B8A0B-7A4D-4D09-8418-446D26C17DAA}" type="sibTrans" cxnId="{36C19125-3CB7-40BC-8B0D-69C6D140047D}">
      <dgm:prSet/>
      <dgm:spPr/>
      <dgm:t>
        <a:bodyPr/>
        <a:lstStyle/>
        <a:p>
          <a:endParaRPr lang="ru-RU"/>
        </a:p>
      </dgm:t>
    </dgm:pt>
    <dgm:pt modelId="{2E3F2D91-DD41-47C9-81E5-8B25068CA351}" type="pres">
      <dgm:prSet presAssocID="{F7FDD19C-418C-46E7-A8ED-971629CAA52B}" presName="linearFlow" presStyleCnt="0">
        <dgm:presLayoutVars>
          <dgm:dir/>
          <dgm:animLvl val="lvl"/>
          <dgm:resizeHandles val="exact"/>
        </dgm:presLayoutVars>
      </dgm:prSet>
      <dgm:spPr/>
    </dgm:pt>
    <dgm:pt modelId="{FCA8445B-C8A2-496F-93AC-792FB86A047F}" type="pres">
      <dgm:prSet presAssocID="{193B6160-988C-4E29-99B1-B87B498DFCDD}" presName="composite" presStyleCnt="0"/>
      <dgm:spPr/>
    </dgm:pt>
    <dgm:pt modelId="{185B54E9-D977-4E3D-8AC2-48AA5CE97C82}" type="pres">
      <dgm:prSet presAssocID="{193B6160-988C-4E29-99B1-B87B498DFCDD}" presName="parentText" presStyleLbl="alignNode1" presStyleIdx="0" presStyleCnt="6" custLinFactNeighborX="101" custLinFactNeighborY="-15899">
        <dgm:presLayoutVars>
          <dgm:chMax val="1"/>
          <dgm:bulletEnabled val="1"/>
        </dgm:presLayoutVars>
      </dgm:prSet>
      <dgm:spPr/>
    </dgm:pt>
    <dgm:pt modelId="{4D0CCE62-3FC0-45BF-B0C5-9922BD09D203}" type="pres">
      <dgm:prSet presAssocID="{193B6160-988C-4E29-99B1-B87B498DFCDD}" presName="descendantText" presStyleLbl="alignAcc1" presStyleIdx="0" presStyleCnt="6" custScaleY="136245">
        <dgm:presLayoutVars>
          <dgm:bulletEnabled val="1"/>
        </dgm:presLayoutVars>
      </dgm:prSet>
      <dgm:spPr/>
    </dgm:pt>
    <dgm:pt modelId="{F799CF57-80F6-4B79-93DF-41DD5E96609A}" type="pres">
      <dgm:prSet presAssocID="{12F133D7-5EB8-4304-88BB-DB851FCBC4CA}" presName="sp" presStyleCnt="0"/>
      <dgm:spPr/>
    </dgm:pt>
    <dgm:pt modelId="{759B63C6-089F-4438-9B3B-4FAA8470C9CE}" type="pres">
      <dgm:prSet presAssocID="{97C73225-272B-4C40-AFD8-B85B7BC679D2}" presName="composite" presStyleCnt="0"/>
      <dgm:spPr/>
    </dgm:pt>
    <dgm:pt modelId="{745977D6-84B4-477A-A709-D24F693E1ABE}" type="pres">
      <dgm:prSet presAssocID="{97C73225-272B-4C40-AFD8-B85B7BC679D2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D49A9965-06E7-476F-B52C-E2996152FDAF}" type="pres">
      <dgm:prSet presAssocID="{97C73225-272B-4C40-AFD8-B85B7BC679D2}" presName="descendantText" presStyleLbl="alignAcc1" presStyleIdx="1" presStyleCnt="6">
        <dgm:presLayoutVars>
          <dgm:bulletEnabled val="1"/>
        </dgm:presLayoutVars>
      </dgm:prSet>
      <dgm:spPr/>
    </dgm:pt>
    <dgm:pt modelId="{54FF8742-668C-4864-9B73-0ADFB4C19ABB}" type="pres">
      <dgm:prSet presAssocID="{D6D6334F-E16F-4D17-ABB4-1212E30FAAFF}" presName="sp" presStyleCnt="0"/>
      <dgm:spPr/>
    </dgm:pt>
    <dgm:pt modelId="{BD1294E2-6D9E-4E27-9503-E6974814CD6C}" type="pres">
      <dgm:prSet presAssocID="{54266245-99BC-4537-8B7B-7A71BF27DCBC}" presName="composite" presStyleCnt="0"/>
      <dgm:spPr/>
    </dgm:pt>
    <dgm:pt modelId="{D807ABB2-9CBE-4C09-A88D-86CA3FC47BB9}" type="pres">
      <dgm:prSet presAssocID="{54266245-99BC-4537-8B7B-7A71BF27DCB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3CFE46C3-A8E9-49FA-A392-4134DF3AC810}" type="pres">
      <dgm:prSet presAssocID="{54266245-99BC-4537-8B7B-7A71BF27DCBC}" presName="descendantText" presStyleLbl="alignAcc1" presStyleIdx="2" presStyleCnt="6" custLinFactNeighborX="320" custLinFactNeighborY="4415">
        <dgm:presLayoutVars>
          <dgm:bulletEnabled val="1"/>
        </dgm:presLayoutVars>
      </dgm:prSet>
      <dgm:spPr/>
    </dgm:pt>
    <dgm:pt modelId="{973454C9-BC86-458D-BB6D-9AF3DCF7429D}" type="pres">
      <dgm:prSet presAssocID="{A1552DF9-B002-40AA-B09D-46FEE8E3523E}" presName="sp" presStyleCnt="0"/>
      <dgm:spPr/>
    </dgm:pt>
    <dgm:pt modelId="{F3002820-3080-49A8-8EC9-657E16A5A041}" type="pres">
      <dgm:prSet presAssocID="{FABBB680-BB3D-4B0C-ABF0-1C875B32DAE1}" presName="composite" presStyleCnt="0"/>
      <dgm:spPr/>
    </dgm:pt>
    <dgm:pt modelId="{D5DCF849-6612-4DF0-8C31-088010D9F7BB}" type="pres">
      <dgm:prSet presAssocID="{FABBB680-BB3D-4B0C-ABF0-1C875B32DAE1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8699DDA3-1C78-4635-9EA0-C913BA074578}" type="pres">
      <dgm:prSet presAssocID="{FABBB680-BB3D-4B0C-ABF0-1C875B32DAE1}" presName="descendantText" presStyleLbl="alignAcc1" presStyleIdx="3" presStyleCnt="6">
        <dgm:presLayoutVars>
          <dgm:bulletEnabled val="1"/>
        </dgm:presLayoutVars>
      </dgm:prSet>
      <dgm:spPr/>
    </dgm:pt>
    <dgm:pt modelId="{3A366BCF-7511-4995-98D4-27514BA2C260}" type="pres">
      <dgm:prSet presAssocID="{6D0877DB-36B8-4696-A959-D6011538769D}" presName="sp" presStyleCnt="0"/>
      <dgm:spPr/>
    </dgm:pt>
    <dgm:pt modelId="{2C03AC8F-75B5-45BC-84ED-328EC7A103BB}" type="pres">
      <dgm:prSet presAssocID="{F488DE54-C308-4D6E-BCBB-E3D126A9B2FF}" presName="composite" presStyleCnt="0"/>
      <dgm:spPr/>
    </dgm:pt>
    <dgm:pt modelId="{7718DF5E-215A-4D21-B35B-46C48CE6F5B1}" type="pres">
      <dgm:prSet presAssocID="{F488DE54-C308-4D6E-BCBB-E3D126A9B2FF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21AB12EF-68D0-4A2E-BFE5-651ECA5F627A}" type="pres">
      <dgm:prSet presAssocID="{F488DE54-C308-4D6E-BCBB-E3D126A9B2FF}" presName="descendantText" presStyleLbl="alignAcc1" presStyleIdx="4" presStyleCnt="6">
        <dgm:presLayoutVars>
          <dgm:bulletEnabled val="1"/>
        </dgm:presLayoutVars>
      </dgm:prSet>
      <dgm:spPr/>
    </dgm:pt>
    <dgm:pt modelId="{85523A7C-DC96-40C8-888E-20E729E7EDAF}" type="pres">
      <dgm:prSet presAssocID="{441AEF1F-55C9-487C-8A35-4BF1271D48D9}" presName="sp" presStyleCnt="0"/>
      <dgm:spPr/>
    </dgm:pt>
    <dgm:pt modelId="{7774307B-00F4-4B93-8C30-ACE54F03D2E6}" type="pres">
      <dgm:prSet presAssocID="{1FFB970C-4925-470D-9970-CE5360F007E0}" presName="composite" presStyleCnt="0"/>
      <dgm:spPr/>
    </dgm:pt>
    <dgm:pt modelId="{299EC92C-CCCF-4AC3-8C8C-5B9FDEE479FC}" type="pres">
      <dgm:prSet presAssocID="{1FFB970C-4925-470D-9970-CE5360F007E0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6578489E-2678-43F6-B05C-F7F9ACB923DC}" type="pres">
      <dgm:prSet presAssocID="{1FFB970C-4925-470D-9970-CE5360F007E0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C48C981F-A78E-4DE0-B9C2-5BE72938898C}" srcId="{97C73225-272B-4C40-AFD8-B85B7BC679D2}" destId="{C0E62BED-580B-4BED-BF90-15D9B2D3CD1B}" srcOrd="0" destOrd="0" parTransId="{A2E4F12F-6DBD-4023-A524-D6C94EECF092}" sibTransId="{514804F0-21E2-4062-9338-C2F6BA3D70B7}"/>
    <dgm:cxn modelId="{36C19125-3CB7-40BC-8B0D-69C6D140047D}" srcId="{54266245-99BC-4537-8B7B-7A71BF27DCBC}" destId="{B8922E9B-B738-4D13-8364-701BCE4CFD34}" srcOrd="0" destOrd="0" parTransId="{396A5C9E-A087-4020-BE36-F2591B94E473}" sibTransId="{6C2B8A0B-7A4D-4D09-8418-446D26C17DAA}"/>
    <dgm:cxn modelId="{B26F7A26-0F66-475E-A6D2-5AE0F560799C}" type="presOf" srcId="{54266245-99BC-4537-8B7B-7A71BF27DCBC}" destId="{D807ABB2-9CBE-4C09-A88D-86CA3FC47BB9}" srcOrd="0" destOrd="0" presId="urn:microsoft.com/office/officeart/2005/8/layout/chevron2"/>
    <dgm:cxn modelId="{1F393829-9944-4593-A741-2482A6D14B17}" type="presOf" srcId="{1FFB970C-4925-470D-9970-CE5360F007E0}" destId="{299EC92C-CCCF-4AC3-8C8C-5B9FDEE479FC}" srcOrd="0" destOrd="0" presId="urn:microsoft.com/office/officeart/2005/8/layout/chevron2"/>
    <dgm:cxn modelId="{22BBA72A-84A4-4121-83A2-16E2D8EF1F3F}" type="presOf" srcId="{193B6160-988C-4E29-99B1-B87B498DFCDD}" destId="{185B54E9-D977-4E3D-8AC2-48AA5CE97C82}" srcOrd="0" destOrd="0" presId="urn:microsoft.com/office/officeart/2005/8/layout/chevron2"/>
    <dgm:cxn modelId="{5D28B22D-0FA0-4933-BB7E-6B207CDC4FC3}" type="presOf" srcId="{97C73225-272B-4C40-AFD8-B85B7BC679D2}" destId="{745977D6-84B4-477A-A709-D24F693E1ABE}" srcOrd="0" destOrd="0" presId="urn:microsoft.com/office/officeart/2005/8/layout/chevron2"/>
    <dgm:cxn modelId="{A445AB67-60CB-433D-BDE6-52F2D6083403}" srcId="{F7FDD19C-418C-46E7-A8ED-971629CAA52B}" destId="{1FFB970C-4925-470D-9970-CE5360F007E0}" srcOrd="5" destOrd="0" parTransId="{7650BBF4-B657-4846-97F4-3BD4BED67447}" sibTransId="{F8F8A1AB-0657-4154-A1DE-1ADAAB64A6E3}"/>
    <dgm:cxn modelId="{04C96648-3595-4AF9-95B1-7F1CE0A77A9C}" type="presOf" srcId="{F7FDD19C-418C-46E7-A8ED-971629CAA52B}" destId="{2E3F2D91-DD41-47C9-81E5-8B25068CA351}" srcOrd="0" destOrd="0" presId="urn:microsoft.com/office/officeart/2005/8/layout/chevron2"/>
    <dgm:cxn modelId="{ACF1A14A-76CB-483F-8263-34200822F765}" type="presOf" srcId="{F488DE54-C308-4D6E-BCBB-E3D126A9B2FF}" destId="{7718DF5E-215A-4D21-B35B-46C48CE6F5B1}" srcOrd="0" destOrd="0" presId="urn:microsoft.com/office/officeart/2005/8/layout/chevron2"/>
    <dgm:cxn modelId="{88EB636D-225A-4067-BC94-F87F44A5B459}" srcId="{FABBB680-BB3D-4B0C-ABF0-1C875B32DAE1}" destId="{F1302C6E-1CC3-49CA-8D1D-2D86C327149A}" srcOrd="0" destOrd="0" parTransId="{817ABA97-44DE-475B-A7F9-47152F675CD0}" sibTransId="{820AADB8-9D9F-48B7-A283-257A01634DD1}"/>
    <dgm:cxn modelId="{76956552-B3A6-44AD-8E59-3FC968C10520}" srcId="{F7FDD19C-418C-46E7-A8ED-971629CAA52B}" destId="{97C73225-272B-4C40-AFD8-B85B7BC679D2}" srcOrd="1" destOrd="0" parTransId="{FE657AE8-CEB3-4DB0-AD8E-70D46851A792}" sibTransId="{D6D6334F-E16F-4D17-ABB4-1212E30FAAFF}"/>
    <dgm:cxn modelId="{1CC9B052-F701-4687-A526-32C636249F17}" srcId="{F7FDD19C-418C-46E7-A8ED-971629CAA52B}" destId="{193B6160-988C-4E29-99B1-B87B498DFCDD}" srcOrd="0" destOrd="0" parTransId="{6C44DC7F-509C-4DA8-AA0F-82197F7D99F7}" sibTransId="{12F133D7-5EB8-4304-88BB-DB851FCBC4CA}"/>
    <dgm:cxn modelId="{999DA977-42A2-4384-9B50-2C1494C8D775}" srcId="{F488DE54-C308-4D6E-BCBB-E3D126A9B2FF}" destId="{D91A2738-CF86-499D-B2CC-389B9010D1AC}" srcOrd="0" destOrd="0" parTransId="{17008647-B3D4-4E9A-9343-0A3979BBB9AF}" sibTransId="{8BD0AE7F-8EE8-4402-A347-B22E34784CBF}"/>
    <dgm:cxn modelId="{6FB8E177-5991-4579-BEEC-25ED6871B34E}" type="presOf" srcId="{0FB1DB99-58E1-4E81-AC7E-357B5F9B3858}" destId="{3CFE46C3-A8E9-49FA-A392-4134DF3AC810}" srcOrd="0" destOrd="1" presId="urn:microsoft.com/office/officeart/2005/8/layout/chevron2"/>
    <dgm:cxn modelId="{4435C890-2BED-45DD-BCDC-2CA5A944811C}" type="presOf" srcId="{C0E62BED-580B-4BED-BF90-15D9B2D3CD1B}" destId="{D49A9965-06E7-476F-B52C-E2996152FDAF}" srcOrd="0" destOrd="0" presId="urn:microsoft.com/office/officeart/2005/8/layout/chevron2"/>
    <dgm:cxn modelId="{A8CC4697-1A55-4089-8016-8C95BE77A048}" srcId="{1FFB970C-4925-470D-9970-CE5360F007E0}" destId="{3EC248BC-F3AE-4DA3-BC60-662BF73D521D}" srcOrd="0" destOrd="0" parTransId="{647D0A5C-CE8A-4948-9718-D55884E8E067}" sibTransId="{6FE10EA3-1374-4800-8FE8-3C188BAA0C66}"/>
    <dgm:cxn modelId="{8B803399-80E0-4D25-9C6E-D91414306927}" type="presOf" srcId="{3EC248BC-F3AE-4DA3-BC60-662BF73D521D}" destId="{6578489E-2678-43F6-B05C-F7F9ACB923DC}" srcOrd="0" destOrd="0" presId="urn:microsoft.com/office/officeart/2005/8/layout/chevron2"/>
    <dgm:cxn modelId="{6CC41AB6-9934-492E-AA3F-59BBC0FDD38D}" type="presOf" srcId="{FABBB680-BB3D-4B0C-ABF0-1C875B32DAE1}" destId="{D5DCF849-6612-4DF0-8C31-088010D9F7BB}" srcOrd="0" destOrd="0" presId="urn:microsoft.com/office/officeart/2005/8/layout/chevron2"/>
    <dgm:cxn modelId="{465248C3-A5CA-471B-9027-63CDF78ED1A2}" type="presOf" srcId="{B8922E9B-B738-4D13-8364-701BCE4CFD34}" destId="{3CFE46C3-A8E9-49FA-A392-4134DF3AC810}" srcOrd="0" destOrd="0" presId="urn:microsoft.com/office/officeart/2005/8/layout/chevron2"/>
    <dgm:cxn modelId="{D048A6CE-102B-4008-9BF8-42CE417AD1AC}" type="presOf" srcId="{F1302C6E-1CC3-49CA-8D1D-2D86C327149A}" destId="{8699DDA3-1C78-4635-9EA0-C913BA074578}" srcOrd="0" destOrd="0" presId="urn:microsoft.com/office/officeart/2005/8/layout/chevron2"/>
    <dgm:cxn modelId="{4A5D06CF-1A69-4F10-AE37-620AC5897BFC}" type="presOf" srcId="{D91A2738-CF86-499D-B2CC-389B9010D1AC}" destId="{21AB12EF-68D0-4A2E-BFE5-651ECA5F627A}" srcOrd="0" destOrd="0" presId="urn:microsoft.com/office/officeart/2005/8/layout/chevron2"/>
    <dgm:cxn modelId="{1B3B03DB-D26C-4421-B994-16C729C6635E}" srcId="{F7FDD19C-418C-46E7-A8ED-971629CAA52B}" destId="{FABBB680-BB3D-4B0C-ABF0-1C875B32DAE1}" srcOrd="3" destOrd="0" parTransId="{D7B7A40A-6C7C-478A-8823-3B1404457406}" sibTransId="{6D0877DB-36B8-4696-A959-D6011538769D}"/>
    <dgm:cxn modelId="{B96A3EDC-899F-4BFD-B951-F23B8F1FADDF}" type="presOf" srcId="{E190417A-5AEC-4D0F-B826-C1DD6555DC28}" destId="{4D0CCE62-3FC0-45BF-B0C5-9922BD09D203}" srcOrd="0" destOrd="0" presId="urn:microsoft.com/office/officeart/2005/8/layout/chevron2"/>
    <dgm:cxn modelId="{E388E4E3-3BD1-4A58-9103-FED6297AE263}" srcId="{F7FDD19C-418C-46E7-A8ED-971629CAA52B}" destId="{F488DE54-C308-4D6E-BCBB-E3D126A9B2FF}" srcOrd="4" destOrd="0" parTransId="{9C2D608C-CDB3-4708-A28B-529698A0AE22}" sibTransId="{441AEF1F-55C9-487C-8A35-4BF1271D48D9}"/>
    <dgm:cxn modelId="{606EE2EB-894A-46A0-8EB0-73E91B59CF9B}" srcId="{F7FDD19C-418C-46E7-A8ED-971629CAA52B}" destId="{54266245-99BC-4537-8B7B-7A71BF27DCBC}" srcOrd="2" destOrd="0" parTransId="{83FB21B6-0C58-4289-92D8-8154ACD0067C}" sibTransId="{A1552DF9-B002-40AA-B09D-46FEE8E3523E}"/>
    <dgm:cxn modelId="{700AB8FC-3CA1-4333-9210-797CDA721A7D}" srcId="{193B6160-988C-4E29-99B1-B87B498DFCDD}" destId="{E190417A-5AEC-4D0F-B826-C1DD6555DC28}" srcOrd="0" destOrd="0" parTransId="{67D54B81-D173-4D97-A45A-5BF04FC4769A}" sibTransId="{4CE54DF6-6D47-43E4-A5A4-99999645C08F}"/>
    <dgm:cxn modelId="{B960CBFD-D84B-4C5F-AD9C-75065F480F8B}" srcId="{54266245-99BC-4537-8B7B-7A71BF27DCBC}" destId="{0FB1DB99-58E1-4E81-AC7E-357B5F9B3858}" srcOrd="1" destOrd="0" parTransId="{7D65F691-3346-48C9-B46C-20F429B37EAB}" sibTransId="{73A12911-E8F6-46D4-9951-B840DD854CA2}"/>
    <dgm:cxn modelId="{0585A9C2-404D-4741-B8D0-B9CB5530764F}" type="presParOf" srcId="{2E3F2D91-DD41-47C9-81E5-8B25068CA351}" destId="{FCA8445B-C8A2-496F-93AC-792FB86A047F}" srcOrd="0" destOrd="0" presId="urn:microsoft.com/office/officeart/2005/8/layout/chevron2"/>
    <dgm:cxn modelId="{6A51DE85-6C4E-4BE4-8A8D-A03B206B27BE}" type="presParOf" srcId="{FCA8445B-C8A2-496F-93AC-792FB86A047F}" destId="{185B54E9-D977-4E3D-8AC2-48AA5CE97C82}" srcOrd="0" destOrd="0" presId="urn:microsoft.com/office/officeart/2005/8/layout/chevron2"/>
    <dgm:cxn modelId="{38BEFE05-18E8-42D8-A082-267A61EB3E35}" type="presParOf" srcId="{FCA8445B-C8A2-496F-93AC-792FB86A047F}" destId="{4D0CCE62-3FC0-45BF-B0C5-9922BD09D203}" srcOrd="1" destOrd="0" presId="urn:microsoft.com/office/officeart/2005/8/layout/chevron2"/>
    <dgm:cxn modelId="{F0F1084B-8EFE-407A-90A2-99DFEFBCCFF5}" type="presParOf" srcId="{2E3F2D91-DD41-47C9-81E5-8B25068CA351}" destId="{F799CF57-80F6-4B79-93DF-41DD5E96609A}" srcOrd="1" destOrd="0" presId="urn:microsoft.com/office/officeart/2005/8/layout/chevron2"/>
    <dgm:cxn modelId="{2F867A44-A4DA-4E26-B80C-F0B5E6901B19}" type="presParOf" srcId="{2E3F2D91-DD41-47C9-81E5-8B25068CA351}" destId="{759B63C6-089F-4438-9B3B-4FAA8470C9CE}" srcOrd="2" destOrd="0" presId="urn:microsoft.com/office/officeart/2005/8/layout/chevron2"/>
    <dgm:cxn modelId="{4A355CB8-1334-47BA-822C-6A62ECA8C41E}" type="presParOf" srcId="{759B63C6-089F-4438-9B3B-4FAA8470C9CE}" destId="{745977D6-84B4-477A-A709-D24F693E1ABE}" srcOrd="0" destOrd="0" presId="urn:microsoft.com/office/officeart/2005/8/layout/chevron2"/>
    <dgm:cxn modelId="{575C744F-6E1B-4A19-A80D-440CE552ED19}" type="presParOf" srcId="{759B63C6-089F-4438-9B3B-4FAA8470C9CE}" destId="{D49A9965-06E7-476F-B52C-E2996152FDAF}" srcOrd="1" destOrd="0" presId="urn:microsoft.com/office/officeart/2005/8/layout/chevron2"/>
    <dgm:cxn modelId="{08B4CB98-A02B-40F7-803A-AAEA5C6F8A31}" type="presParOf" srcId="{2E3F2D91-DD41-47C9-81E5-8B25068CA351}" destId="{54FF8742-668C-4864-9B73-0ADFB4C19ABB}" srcOrd="3" destOrd="0" presId="urn:microsoft.com/office/officeart/2005/8/layout/chevron2"/>
    <dgm:cxn modelId="{7557D5EC-823B-45D8-B70A-B5BFEABDD8FE}" type="presParOf" srcId="{2E3F2D91-DD41-47C9-81E5-8B25068CA351}" destId="{BD1294E2-6D9E-4E27-9503-E6974814CD6C}" srcOrd="4" destOrd="0" presId="urn:microsoft.com/office/officeart/2005/8/layout/chevron2"/>
    <dgm:cxn modelId="{B49D8777-18A1-4FB3-BBA5-721527332103}" type="presParOf" srcId="{BD1294E2-6D9E-4E27-9503-E6974814CD6C}" destId="{D807ABB2-9CBE-4C09-A88D-86CA3FC47BB9}" srcOrd="0" destOrd="0" presId="urn:microsoft.com/office/officeart/2005/8/layout/chevron2"/>
    <dgm:cxn modelId="{79687A2E-93E4-4FB1-9738-253383ED96C9}" type="presParOf" srcId="{BD1294E2-6D9E-4E27-9503-E6974814CD6C}" destId="{3CFE46C3-A8E9-49FA-A392-4134DF3AC810}" srcOrd="1" destOrd="0" presId="urn:microsoft.com/office/officeart/2005/8/layout/chevron2"/>
    <dgm:cxn modelId="{17F1467C-760C-48E0-9248-3AF128436A5B}" type="presParOf" srcId="{2E3F2D91-DD41-47C9-81E5-8B25068CA351}" destId="{973454C9-BC86-458D-BB6D-9AF3DCF7429D}" srcOrd="5" destOrd="0" presId="urn:microsoft.com/office/officeart/2005/8/layout/chevron2"/>
    <dgm:cxn modelId="{28136853-1F44-43BD-91CF-9149ECECC64B}" type="presParOf" srcId="{2E3F2D91-DD41-47C9-81E5-8B25068CA351}" destId="{F3002820-3080-49A8-8EC9-657E16A5A041}" srcOrd="6" destOrd="0" presId="urn:microsoft.com/office/officeart/2005/8/layout/chevron2"/>
    <dgm:cxn modelId="{BEB98C67-8E7E-45B6-8BE7-D11450C2B9D3}" type="presParOf" srcId="{F3002820-3080-49A8-8EC9-657E16A5A041}" destId="{D5DCF849-6612-4DF0-8C31-088010D9F7BB}" srcOrd="0" destOrd="0" presId="urn:microsoft.com/office/officeart/2005/8/layout/chevron2"/>
    <dgm:cxn modelId="{42F9B1A8-166F-4D07-BDFC-C6373E6D8BFA}" type="presParOf" srcId="{F3002820-3080-49A8-8EC9-657E16A5A041}" destId="{8699DDA3-1C78-4635-9EA0-C913BA074578}" srcOrd="1" destOrd="0" presId="urn:microsoft.com/office/officeart/2005/8/layout/chevron2"/>
    <dgm:cxn modelId="{9299CFC6-AC3D-4B47-B3CD-CD31BBD68B17}" type="presParOf" srcId="{2E3F2D91-DD41-47C9-81E5-8B25068CA351}" destId="{3A366BCF-7511-4995-98D4-27514BA2C260}" srcOrd="7" destOrd="0" presId="urn:microsoft.com/office/officeart/2005/8/layout/chevron2"/>
    <dgm:cxn modelId="{74E5EA4A-ECE3-497B-90B1-B382196CB376}" type="presParOf" srcId="{2E3F2D91-DD41-47C9-81E5-8B25068CA351}" destId="{2C03AC8F-75B5-45BC-84ED-328EC7A103BB}" srcOrd="8" destOrd="0" presId="urn:microsoft.com/office/officeart/2005/8/layout/chevron2"/>
    <dgm:cxn modelId="{1827F984-90EE-4A18-BFBC-3DBF836255AC}" type="presParOf" srcId="{2C03AC8F-75B5-45BC-84ED-328EC7A103BB}" destId="{7718DF5E-215A-4D21-B35B-46C48CE6F5B1}" srcOrd="0" destOrd="0" presId="urn:microsoft.com/office/officeart/2005/8/layout/chevron2"/>
    <dgm:cxn modelId="{28A98346-62B2-47D4-A12D-ADA9BBF6642A}" type="presParOf" srcId="{2C03AC8F-75B5-45BC-84ED-328EC7A103BB}" destId="{21AB12EF-68D0-4A2E-BFE5-651ECA5F627A}" srcOrd="1" destOrd="0" presId="urn:microsoft.com/office/officeart/2005/8/layout/chevron2"/>
    <dgm:cxn modelId="{E9D74998-3439-4A5A-B484-9A541D83B107}" type="presParOf" srcId="{2E3F2D91-DD41-47C9-81E5-8B25068CA351}" destId="{85523A7C-DC96-40C8-888E-20E729E7EDAF}" srcOrd="9" destOrd="0" presId="urn:microsoft.com/office/officeart/2005/8/layout/chevron2"/>
    <dgm:cxn modelId="{03DC85FC-5408-4BE2-A8F1-EE33F9F0541F}" type="presParOf" srcId="{2E3F2D91-DD41-47C9-81E5-8B25068CA351}" destId="{7774307B-00F4-4B93-8C30-ACE54F03D2E6}" srcOrd="10" destOrd="0" presId="urn:microsoft.com/office/officeart/2005/8/layout/chevron2"/>
    <dgm:cxn modelId="{3C493AA8-3B03-4E9A-BBBD-93E04CF94651}" type="presParOf" srcId="{7774307B-00F4-4B93-8C30-ACE54F03D2E6}" destId="{299EC92C-CCCF-4AC3-8C8C-5B9FDEE479FC}" srcOrd="0" destOrd="0" presId="urn:microsoft.com/office/officeart/2005/8/layout/chevron2"/>
    <dgm:cxn modelId="{316796A9-9C01-4A27-A63E-CA063650ED20}" type="presParOf" srcId="{7774307B-00F4-4B93-8C30-ACE54F03D2E6}" destId="{6578489E-2678-43F6-B05C-F7F9ACB923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FDD19C-418C-46E7-A8ED-971629CAA52B}" type="doc">
      <dgm:prSet loTypeId="urn:microsoft.com/office/officeart/2005/8/layout/chevron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3B6160-988C-4E29-99B1-B87B498DFCDD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44DC7F-509C-4DA8-AA0F-82197F7D99F7}" type="par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133D7-5EB8-4304-88BB-DB851FCBC4CA}" type="sibTrans" cxnId="{1CC9B052-F701-4687-A526-32C636249F1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266245-99BC-4537-8B7B-7A71BF27DCB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B21B6-0C58-4289-92D8-8154ACD0067C}" type="par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52DF9-B002-40AA-B09D-46FEE8E3523E}" type="sibTrans" cxnId="{606EE2EB-894A-46A0-8EB0-73E91B59CF9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BB680-BB3D-4B0C-ABF0-1C875B32DAE1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B7A40A-6C7C-478A-8823-3B1404457406}" type="par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0877DB-36B8-4696-A959-D6011538769D}" type="sibTrans" cxnId="{1B3B03DB-D26C-4421-B994-16C729C6635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88DE54-C308-4D6E-BCBB-E3D126A9B2FF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2D608C-CDB3-4708-A28B-529698A0AE22}" type="par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1AEF1F-55C9-487C-8A35-4BF1271D48D9}" type="sibTrans" cxnId="{E388E4E3-3BD1-4A58-9103-FED6297AE26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06419-4AF0-44F6-B26F-E86BB2CC10F9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0276B-4EF6-4979-8EEC-FA8BBE2E514B}" type="parTrans" cxnId="{5C52843A-A2FD-44BE-A38A-176D441165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F3567-7EEC-4915-9ABC-4753B9F276C5}" type="sibTrans" cxnId="{5C52843A-A2FD-44BE-A38A-176D441165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1DB99-58E1-4E81-AC7E-357B5F9B3858}">
      <dgm:prSet custT="1"/>
      <dgm:spPr/>
      <dgm:t>
        <a:bodyPr/>
        <a:lstStyle/>
        <a:p>
          <a:pPr algn="l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11 февраля приняли участие в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квест-игре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«Молодость, спорт, успех» для молодых педагогов  ГО «Поселок Агинское» и МР «Агинский район». </a:t>
          </a:r>
        </a:p>
      </dgm:t>
    </dgm:pt>
    <dgm:pt modelId="{7D65F691-3346-48C9-B46C-20F429B37EAB}" type="par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12911-E8F6-46D4-9951-B840DD854CA2}" type="sibTrans" cxnId="{B960CBFD-D84B-4C5F-AD9C-75065F480F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62BED-580B-4BED-BF90-15D9B2D3CD1B}">
      <dgm:prSet custT="1"/>
      <dgm:spPr/>
      <dgm:t>
        <a:bodyPr/>
        <a:lstStyle/>
        <a:p>
          <a:r>
            <a:rPr lang="ru-RU" sz="1200" dirty="0">
              <a:effectLst/>
              <a:latin typeface="Times New Roman"/>
              <a:ea typeface="Calibri"/>
            </a:rPr>
            <a:t>В феврале, при поддержке городской организации Профсоюза, состоялся ежегодный традиционный конкурс для молодых педагогов «Минута Славы».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804F0-21E2-4062-9338-C2F6BA3D70B7}" type="sib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4F12F-6DBD-4023-A524-D6C94EECF092}" type="parTrans" cxnId="{C48C981F-A78E-4DE0-B9C2-5BE72938898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02C6E-1CC3-49CA-8D1D-2D86C327149A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18 февраля команда Совета молодых педагогов приняла участие в турнире по боулингу,  посвященный 75-летию образования Федерации профсоюзов Забайкалья.</a:t>
          </a:r>
        </a:p>
      </dgm:t>
    </dgm:pt>
    <dgm:pt modelId="{817ABA97-44DE-475B-A7F9-47152F675CD0}" type="par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0AADB8-9D9F-48B7-A283-257A01634DD1}" type="sibTrans" cxnId="{88EB636D-225A-4067-BC94-F87F44A5B459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1A2738-CF86-499D-B2CC-389B9010D1AC}">
      <dgm:prSet custT="1"/>
      <dgm:spPr/>
      <dgm:t>
        <a:bodyPr/>
        <a:lstStyle/>
        <a:p>
          <a:pPr marL="114300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24 марта на базе школы № 35 состоялся финал ежегодной традиционной Спартакиады  работников образования  г. Читы</a:t>
          </a:r>
        </a:p>
      </dgm:t>
    </dgm:pt>
    <dgm:pt modelId="{17008647-B3D4-4E9A-9343-0A3979BBB9AF}" type="par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D0AE7F-8EE8-4402-A347-B22E34784CBF}" type="sibTrans" cxnId="{999DA977-42A2-4384-9B50-2C1494C8D775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73568-2CE3-4AFD-9D74-B8C78A7DEF06}">
      <dgm:prSet custT="1"/>
      <dgm:spPr/>
      <dgm:t>
        <a:bodyPr/>
        <a:lstStyle/>
        <a:p>
          <a:pPr algn="just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апреле на базе технопарка «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» прошел брифинг для молодых педагогов г. Читы «Учимся работать и отдыхать по профсоюзному». </a:t>
          </a:r>
        </a:p>
      </dgm:t>
    </dgm:pt>
    <dgm:pt modelId="{6F2AC7A8-38C3-4E24-B767-0CEAB376F533}" type="parTrans" cxnId="{AEBA2D37-842A-4DE5-9948-4DAB88FB17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135567-FECE-4B1A-9FB1-EF993CA39B12}" type="sibTrans" cxnId="{AEBA2D37-842A-4DE5-9948-4DAB88FB17E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C248BC-F3AE-4DA3-BC60-662BF73D521D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effectLst/>
              <a:latin typeface="Times New Roman"/>
            </a:rPr>
            <a:t>В рамках проведения первомайской акции, представители городской организации Профсоюза совместно с </a:t>
          </a:r>
          <a:r>
            <a:rPr lang="ru-RU" sz="1200" dirty="0" err="1">
              <a:effectLst/>
              <a:latin typeface="Times New Roman"/>
            </a:rPr>
            <a:t>Раздобреевым</a:t>
          </a:r>
          <a:r>
            <a:rPr lang="ru-RU" sz="1200" dirty="0">
              <a:effectLst/>
              <a:latin typeface="Times New Roman"/>
            </a:rPr>
            <a:t> З.Н., членом Совета молодых педагогов города приняли участие в чествовании трудовых династий. Педагогическая династия Максименко – </a:t>
          </a:r>
          <a:r>
            <a:rPr lang="ru-RU" sz="1200" dirty="0" err="1">
              <a:effectLst/>
              <a:latin typeface="Times New Roman"/>
            </a:rPr>
            <a:t>Раздобреевых</a:t>
          </a:r>
          <a:r>
            <a:rPr lang="ru-RU" sz="1200" dirty="0">
              <a:effectLst/>
              <a:latin typeface="Times New Roman"/>
            </a:rPr>
            <a:t> награждена благодарностью и ценным подарком от депутата Государственной Думы  А. </a:t>
          </a:r>
          <a:r>
            <a:rPr lang="ru-RU" sz="1200" dirty="0" err="1">
              <a:effectLst/>
              <a:latin typeface="Times New Roman"/>
            </a:rPr>
            <a:t>Скачкова</a:t>
          </a:r>
          <a:r>
            <a:rPr lang="ru-RU" sz="1200" dirty="0">
              <a:effectLst/>
              <a:latin typeface="Times New Roman"/>
            </a:rPr>
            <a:t>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D0A5C-CE8A-4948-9718-D55884E8E067}" type="par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10EA3-1374-4800-8FE8-3C188BAA0C66}" type="sibTrans" cxnId="{A8CC4697-1A55-4089-8016-8C95BE77A04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FB970C-4925-470D-9970-CE5360F007E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8A1AB-0657-4154-A1DE-1ADAAB64A6E3}" type="sib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0BBF4-B657-4846-97F4-3BD4BED67447}" type="parTrans" cxnId="{A445AB67-60CB-433D-BDE6-52F2D6083403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BCA47-A03B-4A2D-B9EE-A287F7641D70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49A7A-640A-4C12-B49C-BD617AF746B3}" type="parTrans" cxnId="{94B52341-19D3-4180-90CF-284DC30E4EE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A6535-7469-426A-996B-20BF9D6C0C8D}" type="sibTrans" cxnId="{94B52341-19D3-4180-90CF-284DC30E4EE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DB6F2-0D0D-49A4-99A1-09CC9C086D55}">
      <dgm:prSet custT="1"/>
      <dgm:spPr/>
      <dgm:t>
        <a:bodyPr/>
        <a:lstStyle/>
        <a:p>
          <a:r>
            <a:rPr lang="ru-RU" sz="1200" dirty="0">
              <a:effectLst/>
              <a:latin typeface="Times New Roman"/>
            </a:rPr>
            <a:t>В рамках Года педагога и наставника в Профсоюзе, городской организацией Профсоюза был организован выход для членов Совета молодых педагогов в </a:t>
          </a:r>
          <a:r>
            <a:rPr lang="ru-RU" sz="1200" dirty="0" err="1">
              <a:effectLst/>
              <a:latin typeface="Times New Roman"/>
            </a:rPr>
            <a:t>антикинотеатр</a:t>
          </a:r>
          <a:r>
            <a:rPr lang="ru-RU" sz="1200" dirty="0">
              <a:effectLst/>
              <a:latin typeface="Times New Roman"/>
            </a:rPr>
            <a:t> «</a:t>
          </a:r>
          <a:r>
            <a:rPr lang="en-US" sz="1200" dirty="0">
              <a:effectLst/>
              <a:latin typeface="Times New Roman"/>
            </a:rPr>
            <a:t>Lounge Cinema</a:t>
          </a:r>
          <a:r>
            <a:rPr lang="ru-RU" sz="1200" dirty="0">
              <a:effectLst/>
              <a:latin typeface="Times New Roman"/>
            </a:rPr>
            <a:t>»</a:t>
          </a:r>
          <a:r>
            <a:rPr lang="en-US" sz="1200" dirty="0">
              <a:effectLst/>
              <a:latin typeface="Times New Roman"/>
            </a:rPr>
            <a:t> </a:t>
          </a:r>
          <a:r>
            <a:rPr lang="ru-RU" sz="1200" dirty="0">
              <a:effectLst/>
              <a:latin typeface="Times New Roman"/>
            </a:rPr>
            <a:t>и книгообмен.</a:t>
          </a:r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5DD8EE-1BD2-4DA8-94C8-FF8D474DC4E9}" type="parTrans" cxnId="{2757871C-5C9C-41FA-B96E-DCBD63B757F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5C074B-1D7F-454D-89C8-90087CA3A19B}" type="sibTrans" cxnId="{2757871C-5C9C-41FA-B96E-DCBD63B757F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C73225-272B-4C40-AFD8-B85B7BC679D2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6334F-E16F-4D17-ABB4-1212E30FAAFF}" type="sib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57AE8-CEB3-4DB0-AD8E-70D46851A792}" type="parTrans" cxnId="{76956552-B3A6-44AD-8E59-3FC968C10520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90417A-5AEC-4D0F-B826-C1DD6555DC28}">
      <dgm:prSet phldrT="[Текст]" custT="1"/>
      <dgm:spPr/>
      <dgm:t>
        <a:bodyPr/>
        <a:lstStyle/>
        <a:p>
          <a:pPr algn="just"/>
          <a:r>
            <a:rPr lang="ru-RU" sz="1200" dirty="0">
              <a:effectLst/>
              <a:latin typeface="Times New Roman"/>
            </a:rPr>
            <a:t>02 февраля 2023 года городская организация, члены Совета молодых педагогов совместно с комитетом образования города провели «Педагогический </a:t>
          </a:r>
          <a:r>
            <a:rPr lang="ru-RU" sz="1200" dirty="0" err="1">
              <a:effectLst/>
              <a:latin typeface="Times New Roman"/>
            </a:rPr>
            <a:t>квартирник</a:t>
          </a:r>
          <a:r>
            <a:rPr lang="ru-RU" sz="1200" dirty="0">
              <a:effectLst/>
              <a:latin typeface="Times New Roman"/>
            </a:rPr>
            <a:t>» для участников муниципального профессионального конкурса «Педагог года-2023»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54DF6-6D47-43E4-A5A4-99999645C08F}" type="sib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D54B81-D173-4D97-A45A-5BF04FC4769A}" type="parTrans" cxnId="{700AB8FC-3CA1-4333-9210-797CDA721A7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F2D91-DD41-47C9-81E5-8B25068CA351}" type="pres">
      <dgm:prSet presAssocID="{F7FDD19C-418C-46E7-A8ED-971629CAA52B}" presName="linearFlow" presStyleCnt="0">
        <dgm:presLayoutVars>
          <dgm:dir/>
          <dgm:animLvl val="lvl"/>
          <dgm:resizeHandles val="exact"/>
        </dgm:presLayoutVars>
      </dgm:prSet>
      <dgm:spPr/>
    </dgm:pt>
    <dgm:pt modelId="{FCA8445B-C8A2-496F-93AC-792FB86A047F}" type="pres">
      <dgm:prSet presAssocID="{193B6160-988C-4E29-99B1-B87B498DFCDD}" presName="composite" presStyleCnt="0"/>
      <dgm:spPr/>
    </dgm:pt>
    <dgm:pt modelId="{185B54E9-D977-4E3D-8AC2-48AA5CE97C82}" type="pres">
      <dgm:prSet presAssocID="{193B6160-988C-4E29-99B1-B87B498DFCDD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4D0CCE62-3FC0-45BF-B0C5-9922BD09D203}" type="pres">
      <dgm:prSet presAssocID="{193B6160-988C-4E29-99B1-B87B498DFCDD}" presName="descendantText" presStyleLbl="alignAcc1" presStyleIdx="0" presStyleCnt="8">
        <dgm:presLayoutVars>
          <dgm:bulletEnabled val="1"/>
        </dgm:presLayoutVars>
      </dgm:prSet>
      <dgm:spPr/>
    </dgm:pt>
    <dgm:pt modelId="{F799CF57-80F6-4B79-93DF-41DD5E96609A}" type="pres">
      <dgm:prSet presAssocID="{12F133D7-5EB8-4304-88BB-DB851FCBC4CA}" presName="sp" presStyleCnt="0"/>
      <dgm:spPr/>
    </dgm:pt>
    <dgm:pt modelId="{759B63C6-089F-4438-9B3B-4FAA8470C9CE}" type="pres">
      <dgm:prSet presAssocID="{97C73225-272B-4C40-AFD8-B85B7BC679D2}" presName="composite" presStyleCnt="0"/>
      <dgm:spPr/>
    </dgm:pt>
    <dgm:pt modelId="{745977D6-84B4-477A-A709-D24F693E1ABE}" type="pres">
      <dgm:prSet presAssocID="{97C73225-272B-4C40-AFD8-B85B7BC679D2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D49A9965-06E7-476F-B52C-E2996152FDAF}" type="pres">
      <dgm:prSet presAssocID="{97C73225-272B-4C40-AFD8-B85B7BC679D2}" presName="descendantText" presStyleLbl="alignAcc1" presStyleIdx="1" presStyleCnt="8">
        <dgm:presLayoutVars>
          <dgm:bulletEnabled val="1"/>
        </dgm:presLayoutVars>
      </dgm:prSet>
      <dgm:spPr/>
    </dgm:pt>
    <dgm:pt modelId="{54FF8742-668C-4864-9B73-0ADFB4C19ABB}" type="pres">
      <dgm:prSet presAssocID="{D6D6334F-E16F-4D17-ABB4-1212E30FAAFF}" presName="sp" presStyleCnt="0"/>
      <dgm:spPr/>
    </dgm:pt>
    <dgm:pt modelId="{BD1294E2-6D9E-4E27-9503-E6974814CD6C}" type="pres">
      <dgm:prSet presAssocID="{54266245-99BC-4537-8B7B-7A71BF27DCBC}" presName="composite" presStyleCnt="0"/>
      <dgm:spPr/>
    </dgm:pt>
    <dgm:pt modelId="{D807ABB2-9CBE-4C09-A88D-86CA3FC47BB9}" type="pres">
      <dgm:prSet presAssocID="{54266245-99BC-4537-8B7B-7A71BF27DCBC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3CFE46C3-A8E9-49FA-A392-4134DF3AC810}" type="pres">
      <dgm:prSet presAssocID="{54266245-99BC-4537-8B7B-7A71BF27DCBC}" presName="descendantText" presStyleLbl="alignAcc1" presStyleIdx="2" presStyleCnt="8" custLinFactNeighborX="306" custLinFactNeighborY="3327">
        <dgm:presLayoutVars>
          <dgm:bulletEnabled val="1"/>
        </dgm:presLayoutVars>
      </dgm:prSet>
      <dgm:spPr/>
    </dgm:pt>
    <dgm:pt modelId="{973454C9-BC86-458D-BB6D-9AF3DCF7429D}" type="pres">
      <dgm:prSet presAssocID="{A1552DF9-B002-40AA-B09D-46FEE8E3523E}" presName="sp" presStyleCnt="0"/>
      <dgm:spPr/>
    </dgm:pt>
    <dgm:pt modelId="{F3002820-3080-49A8-8EC9-657E16A5A041}" type="pres">
      <dgm:prSet presAssocID="{FABBB680-BB3D-4B0C-ABF0-1C875B32DAE1}" presName="composite" presStyleCnt="0"/>
      <dgm:spPr/>
    </dgm:pt>
    <dgm:pt modelId="{D5DCF849-6612-4DF0-8C31-088010D9F7BB}" type="pres">
      <dgm:prSet presAssocID="{FABBB680-BB3D-4B0C-ABF0-1C875B32DAE1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8699DDA3-1C78-4635-9EA0-C913BA074578}" type="pres">
      <dgm:prSet presAssocID="{FABBB680-BB3D-4B0C-ABF0-1C875B32DAE1}" presName="descendantText" presStyleLbl="alignAcc1" presStyleIdx="3" presStyleCnt="8">
        <dgm:presLayoutVars>
          <dgm:bulletEnabled val="1"/>
        </dgm:presLayoutVars>
      </dgm:prSet>
      <dgm:spPr/>
    </dgm:pt>
    <dgm:pt modelId="{3A366BCF-7511-4995-98D4-27514BA2C260}" type="pres">
      <dgm:prSet presAssocID="{6D0877DB-36B8-4696-A959-D6011538769D}" presName="sp" presStyleCnt="0"/>
      <dgm:spPr/>
    </dgm:pt>
    <dgm:pt modelId="{2C03AC8F-75B5-45BC-84ED-328EC7A103BB}" type="pres">
      <dgm:prSet presAssocID="{F488DE54-C308-4D6E-BCBB-E3D126A9B2FF}" presName="composite" presStyleCnt="0"/>
      <dgm:spPr/>
    </dgm:pt>
    <dgm:pt modelId="{7718DF5E-215A-4D21-B35B-46C48CE6F5B1}" type="pres">
      <dgm:prSet presAssocID="{F488DE54-C308-4D6E-BCBB-E3D126A9B2FF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21AB12EF-68D0-4A2E-BFE5-651ECA5F627A}" type="pres">
      <dgm:prSet presAssocID="{F488DE54-C308-4D6E-BCBB-E3D126A9B2FF}" presName="descendantText" presStyleLbl="alignAcc1" presStyleIdx="4" presStyleCnt="8" custScaleY="134773" custLinFactNeighborX="-437" custLinFactNeighborY="-13835">
        <dgm:presLayoutVars>
          <dgm:bulletEnabled val="1"/>
        </dgm:presLayoutVars>
      </dgm:prSet>
      <dgm:spPr/>
    </dgm:pt>
    <dgm:pt modelId="{85523A7C-DC96-40C8-888E-20E729E7EDAF}" type="pres">
      <dgm:prSet presAssocID="{441AEF1F-55C9-487C-8A35-4BF1271D48D9}" presName="sp" presStyleCnt="0"/>
      <dgm:spPr/>
    </dgm:pt>
    <dgm:pt modelId="{3008B99E-6BB2-4ACE-9985-BDB3C9BC7E7B}" type="pres">
      <dgm:prSet presAssocID="{26906419-4AF0-44F6-B26F-E86BB2CC10F9}" presName="composite" presStyleCnt="0"/>
      <dgm:spPr/>
    </dgm:pt>
    <dgm:pt modelId="{2C3A2C37-596F-4BE7-ABF0-B27613CA5247}" type="pres">
      <dgm:prSet presAssocID="{26906419-4AF0-44F6-B26F-E86BB2CC10F9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638CC5C7-76F8-4DCB-B454-E5D003260A3F}" type="pres">
      <dgm:prSet presAssocID="{26906419-4AF0-44F6-B26F-E86BB2CC10F9}" presName="descendantText" presStyleLbl="alignAcc1" presStyleIdx="5" presStyleCnt="8" custScaleY="130510" custLinFactNeighborX="-449" custLinFactNeighborY="-13251">
        <dgm:presLayoutVars>
          <dgm:bulletEnabled val="1"/>
        </dgm:presLayoutVars>
      </dgm:prSet>
      <dgm:spPr/>
    </dgm:pt>
    <dgm:pt modelId="{EA26F464-DB16-473E-86F6-6DD75506C157}" type="pres">
      <dgm:prSet presAssocID="{8FFF3567-7EEC-4915-9ABC-4753B9F276C5}" presName="sp" presStyleCnt="0"/>
      <dgm:spPr/>
    </dgm:pt>
    <dgm:pt modelId="{7774307B-00F4-4B93-8C30-ACE54F03D2E6}" type="pres">
      <dgm:prSet presAssocID="{1FFB970C-4925-470D-9970-CE5360F007E0}" presName="composite" presStyleCnt="0"/>
      <dgm:spPr/>
    </dgm:pt>
    <dgm:pt modelId="{299EC92C-CCCF-4AC3-8C8C-5B9FDEE479FC}" type="pres">
      <dgm:prSet presAssocID="{1FFB970C-4925-470D-9970-CE5360F007E0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6578489E-2678-43F6-B05C-F7F9ACB923DC}" type="pres">
      <dgm:prSet presAssocID="{1FFB970C-4925-470D-9970-CE5360F007E0}" presName="descendantText" presStyleLbl="alignAcc1" presStyleIdx="6" presStyleCnt="8" custScaleY="198712" custLinFactNeighborX="720" custLinFactNeighborY="-20516">
        <dgm:presLayoutVars>
          <dgm:bulletEnabled val="1"/>
        </dgm:presLayoutVars>
      </dgm:prSet>
      <dgm:spPr/>
    </dgm:pt>
    <dgm:pt modelId="{A1A787B0-ECF2-4A5C-8364-7EC6A609269C}" type="pres">
      <dgm:prSet presAssocID="{F8F8A1AB-0657-4154-A1DE-1ADAAB64A6E3}" presName="sp" presStyleCnt="0"/>
      <dgm:spPr/>
    </dgm:pt>
    <dgm:pt modelId="{C4B34D02-2DEA-4F55-A7BC-A19EAB87C62C}" type="pres">
      <dgm:prSet presAssocID="{04ABCA47-A03B-4A2D-B9EE-A287F7641D70}" presName="composite" presStyleCnt="0"/>
      <dgm:spPr/>
    </dgm:pt>
    <dgm:pt modelId="{E0D74DED-7576-481E-8757-03FEFEAE0A13}" type="pres">
      <dgm:prSet presAssocID="{04ABCA47-A03B-4A2D-B9EE-A287F7641D70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B835F225-F26C-4233-9D1A-33BF66FEB0B6}" type="pres">
      <dgm:prSet presAssocID="{04ABCA47-A03B-4A2D-B9EE-A287F7641D70}" presName="descendantText" presStyleLbl="alignAcc1" presStyleIdx="7" presStyleCnt="8" custScaleY="122287">
        <dgm:presLayoutVars>
          <dgm:bulletEnabled val="1"/>
        </dgm:presLayoutVars>
      </dgm:prSet>
      <dgm:spPr/>
    </dgm:pt>
  </dgm:ptLst>
  <dgm:cxnLst>
    <dgm:cxn modelId="{6A9F860D-32A0-4A06-969F-49DC84487681}" type="presOf" srcId="{C0E62BED-580B-4BED-BF90-15D9B2D3CD1B}" destId="{D49A9965-06E7-476F-B52C-E2996152FDAF}" srcOrd="0" destOrd="0" presId="urn:microsoft.com/office/officeart/2005/8/layout/chevron2"/>
    <dgm:cxn modelId="{2757871C-5C9C-41FA-B96E-DCBD63B757F0}" srcId="{04ABCA47-A03B-4A2D-B9EE-A287F7641D70}" destId="{5D2DB6F2-0D0D-49A4-99A1-09CC9C086D55}" srcOrd="0" destOrd="0" parTransId="{265DD8EE-1BD2-4DA8-94C8-FF8D474DC4E9}" sibTransId="{FC5C074B-1D7F-454D-89C8-90087CA3A19B}"/>
    <dgm:cxn modelId="{C48C981F-A78E-4DE0-B9C2-5BE72938898C}" srcId="{97C73225-272B-4C40-AFD8-B85B7BC679D2}" destId="{C0E62BED-580B-4BED-BF90-15D9B2D3CD1B}" srcOrd="0" destOrd="0" parTransId="{A2E4F12F-6DBD-4023-A524-D6C94EECF092}" sibTransId="{514804F0-21E2-4062-9338-C2F6BA3D70B7}"/>
    <dgm:cxn modelId="{A2A38B23-94E7-4E99-B36D-20C78F029569}" type="presOf" srcId="{5D2DB6F2-0D0D-49A4-99A1-09CC9C086D55}" destId="{B835F225-F26C-4233-9D1A-33BF66FEB0B6}" srcOrd="0" destOrd="0" presId="urn:microsoft.com/office/officeart/2005/8/layout/chevron2"/>
    <dgm:cxn modelId="{F089F626-8581-489F-9261-F60E7C706762}" type="presOf" srcId="{E190417A-5AEC-4D0F-B826-C1DD6555DC28}" destId="{4D0CCE62-3FC0-45BF-B0C5-9922BD09D203}" srcOrd="0" destOrd="0" presId="urn:microsoft.com/office/officeart/2005/8/layout/chevron2"/>
    <dgm:cxn modelId="{AEBA2D37-842A-4DE5-9948-4DAB88FB17EB}" srcId="{26906419-4AF0-44F6-B26F-E86BB2CC10F9}" destId="{D6673568-2CE3-4AFD-9D74-B8C78A7DEF06}" srcOrd="0" destOrd="0" parTransId="{6F2AC7A8-38C3-4E24-B767-0CEAB376F533}" sibTransId="{03135567-FECE-4B1A-9FB1-EF993CA39B12}"/>
    <dgm:cxn modelId="{5C52843A-A2FD-44BE-A38A-176D4411657E}" srcId="{F7FDD19C-418C-46E7-A8ED-971629CAA52B}" destId="{26906419-4AF0-44F6-B26F-E86BB2CC10F9}" srcOrd="5" destOrd="0" parTransId="{88D0276B-4EF6-4979-8EEC-FA8BBE2E514B}" sibTransId="{8FFF3567-7EEC-4915-9ABC-4753B9F276C5}"/>
    <dgm:cxn modelId="{9A8CF55F-D648-4FF7-8B25-D3F0B8DE5910}" type="presOf" srcId="{04ABCA47-A03B-4A2D-B9EE-A287F7641D70}" destId="{E0D74DED-7576-481E-8757-03FEFEAE0A13}" srcOrd="0" destOrd="0" presId="urn:microsoft.com/office/officeart/2005/8/layout/chevron2"/>
    <dgm:cxn modelId="{94B52341-19D3-4180-90CF-284DC30E4EE6}" srcId="{F7FDD19C-418C-46E7-A8ED-971629CAA52B}" destId="{04ABCA47-A03B-4A2D-B9EE-A287F7641D70}" srcOrd="7" destOrd="0" parTransId="{16D49A7A-640A-4C12-B49C-BD617AF746B3}" sibTransId="{934A6535-7469-426A-996B-20BF9D6C0C8D}"/>
    <dgm:cxn modelId="{A04A7B42-4BEC-438C-98CD-06A73B369694}" type="presOf" srcId="{D6673568-2CE3-4AFD-9D74-B8C78A7DEF06}" destId="{638CC5C7-76F8-4DCB-B454-E5D003260A3F}" srcOrd="0" destOrd="0" presId="urn:microsoft.com/office/officeart/2005/8/layout/chevron2"/>
    <dgm:cxn modelId="{A445AB67-60CB-433D-BDE6-52F2D6083403}" srcId="{F7FDD19C-418C-46E7-A8ED-971629CAA52B}" destId="{1FFB970C-4925-470D-9970-CE5360F007E0}" srcOrd="6" destOrd="0" parTransId="{7650BBF4-B657-4846-97F4-3BD4BED67447}" sibTransId="{F8F8A1AB-0657-4154-A1DE-1ADAAB64A6E3}"/>
    <dgm:cxn modelId="{88EB636D-225A-4067-BC94-F87F44A5B459}" srcId="{FABBB680-BB3D-4B0C-ABF0-1C875B32DAE1}" destId="{F1302C6E-1CC3-49CA-8D1D-2D86C327149A}" srcOrd="0" destOrd="0" parTransId="{817ABA97-44DE-475B-A7F9-47152F675CD0}" sibTransId="{820AADB8-9D9F-48B7-A283-257A01634DD1}"/>
    <dgm:cxn modelId="{3DB4A84F-A2FB-44DF-A46F-29201CD951BD}" type="presOf" srcId="{F7FDD19C-418C-46E7-A8ED-971629CAA52B}" destId="{2E3F2D91-DD41-47C9-81E5-8B25068CA351}" srcOrd="0" destOrd="0" presId="urn:microsoft.com/office/officeart/2005/8/layout/chevron2"/>
    <dgm:cxn modelId="{76956552-B3A6-44AD-8E59-3FC968C10520}" srcId="{F7FDD19C-418C-46E7-A8ED-971629CAA52B}" destId="{97C73225-272B-4C40-AFD8-B85B7BC679D2}" srcOrd="1" destOrd="0" parTransId="{FE657AE8-CEB3-4DB0-AD8E-70D46851A792}" sibTransId="{D6D6334F-E16F-4D17-ABB4-1212E30FAAFF}"/>
    <dgm:cxn modelId="{1CC9B052-F701-4687-A526-32C636249F17}" srcId="{F7FDD19C-418C-46E7-A8ED-971629CAA52B}" destId="{193B6160-988C-4E29-99B1-B87B498DFCDD}" srcOrd="0" destOrd="0" parTransId="{6C44DC7F-509C-4DA8-AA0F-82197F7D99F7}" sibTransId="{12F133D7-5EB8-4304-88BB-DB851FCBC4CA}"/>
    <dgm:cxn modelId="{999DA977-42A2-4384-9B50-2C1494C8D775}" srcId="{F488DE54-C308-4D6E-BCBB-E3D126A9B2FF}" destId="{D91A2738-CF86-499D-B2CC-389B9010D1AC}" srcOrd="0" destOrd="0" parTransId="{17008647-B3D4-4E9A-9343-0A3979BBB9AF}" sibTransId="{8BD0AE7F-8EE8-4402-A347-B22E34784CBF}"/>
    <dgm:cxn modelId="{5741B25A-7C4B-4E7C-8129-48AF9A0CA417}" type="presOf" srcId="{0FB1DB99-58E1-4E81-AC7E-357B5F9B3858}" destId="{3CFE46C3-A8E9-49FA-A392-4134DF3AC810}" srcOrd="0" destOrd="0" presId="urn:microsoft.com/office/officeart/2005/8/layout/chevron2"/>
    <dgm:cxn modelId="{F49E9E82-6AEB-49B2-9A96-1F852F5E5D5E}" type="presOf" srcId="{26906419-4AF0-44F6-B26F-E86BB2CC10F9}" destId="{2C3A2C37-596F-4BE7-ABF0-B27613CA5247}" srcOrd="0" destOrd="0" presId="urn:microsoft.com/office/officeart/2005/8/layout/chevron2"/>
    <dgm:cxn modelId="{9278BB8F-279B-4C69-8EF7-C2CECDB0B237}" type="presOf" srcId="{F1302C6E-1CC3-49CA-8D1D-2D86C327149A}" destId="{8699DDA3-1C78-4635-9EA0-C913BA074578}" srcOrd="0" destOrd="0" presId="urn:microsoft.com/office/officeart/2005/8/layout/chevron2"/>
    <dgm:cxn modelId="{6D5E5096-3121-471A-8B43-BB4AC3B65220}" type="presOf" srcId="{D91A2738-CF86-499D-B2CC-389B9010D1AC}" destId="{21AB12EF-68D0-4A2E-BFE5-651ECA5F627A}" srcOrd="0" destOrd="0" presId="urn:microsoft.com/office/officeart/2005/8/layout/chevron2"/>
    <dgm:cxn modelId="{A8CC4697-1A55-4089-8016-8C95BE77A048}" srcId="{1FFB970C-4925-470D-9970-CE5360F007E0}" destId="{3EC248BC-F3AE-4DA3-BC60-662BF73D521D}" srcOrd="0" destOrd="0" parTransId="{647D0A5C-CE8A-4948-9718-D55884E8E067}" sibTransId="{6FE10EA3-1374-4800-8FE8-3C188BAA0C66}"/>
    <dgm:cxn modelId="{0C05A7AB-20E6-4122-9D82-584CDE103C0D}" type="presOf" srcId="{54266245-99BC-4537-8B7B-7A71BF27DCBC}" destId="{D807ABB2-9CBE-4C09-A88D-86CA3FC47BB9}" srcOrd="0" destOrd="0" presId="urn:microsoft.com/office/officeart/2005/8/layout/chevron2"/>
    <dgm:cxn modelId="{734166B4-7B1F-4D2E-B65A-32BD6B393363}" type="presOf" srcId="{F488DE54-C308-4D6E-BCBB-E3D126A9B2FF}" destId="{7718DF5E-215A-4D21-B35B-46C48CE6F5B1}" srcOrd="0" destOrd="0" presId="urn:microsoft.com/office/officeart/2005/8/layout/chevron2"/>
    <dgm:cxn modelId="{632747BD-6C69-41EC-AD59-8B673D0FB9E4}" type="presOf" srcId="{97C73225-272B-4C40-AFD8-B85B7BC679D2}" destId="{745977D6-84B4-477A-A709-D24F693E1ABE}" srcOrd="0" destOrd="0" presId="urn:microsoft.com/office/officeart/2005/8/layout/chevron2"/>
    <dgm:cxn modelId="{0E7682BF-0E21-4654-AABC-ED2C770558DD}" type="presOf" srcId="{3EC248BC-F3AE-4DA3-BC60-662BF73D521D}" destId="{6578489E-2678-43F6-B05C-F7F9ACB923DC}" srcOrd="0" destOrd="0" presId="urn:microsoft.com/office/officeart/2005/8/layout/chevron2"/>
    <dgm:cxn modelId="{9EC4C1C8-3308-4FFA-B512-722BF26161F8}" type="presOf" srcId="{FABBB680-BB3D-4B0C-ABF0-1C875B32DAE1}" destId="{D5DCF849-6612-4DF0-8C31-088010D9F7BB}" srcOrd="0" destOrd="0" presId="urn:microsoft.com/office/officeart/2005/8/layout/chevron2"/>
    <dgm:cxn modelId="{1B3B03DB-D26C-4421-B994-16C729C6635E}" srcId="{F7FDD19C-418C-46E7-A8ED-971629CAA52B}" destId="{FABBB680-BB3D-4B0C-ABF0-1C875B32DAE1}" srcOrd="3" destOrd="0" parTransId="{D7B7A40A-6C7C-478A-8823-3B1404457406}" sibTransId="{6D0877DB-36B8-4696-A959-D6011538769D}"/>
    <dgm:cxn modelId="{830774DF-8977-42C7-89A2-EF33EF481FD8}" type="presOf" srcId="{193B6160-988C-4E29-99B1-B87B498DFCDD}" destId="{185B54E9-D977-4E3D-8AC2-48AA5CE97C82}" srcOrd="0" destOrd="0" presId="urn:microsoft.com/office/officeart/2005/8/layout/chevron2"/>
    <dgm:cxn modelId="{E388E4E3-3BD1-4A58-9103-FED6297AE263}" srcId="{F7FDD19C-418C-46E7-A8ED-971629CAA52B}" destId="{F488DE54-C308-4D6E-BCBB-E3D126A9B2FF}" srcOrd="4" destOrd="0" parTransId="{9C2D608C-CDB3-4708-A28B-529698A0AE22}" sibTransId="{441AEF1F-55C9-487C-8A35-4BF1271D48D9}"/>
    <dgm:cxn modelId="{2E6E99E8-2D7B-4FD1-A6E0-668D9B752319}" type="presOf" srcId="{1FFB970C-4925-470D-9970-CE5360F007E0}" destId="{299EC92C-CCCF-4AC3-8C8C-5B9FDEE479FC}" srcOrd="0" destOrd="0" presId="urn:microsoft.com/office/officeart/2005/8/layout/chevron2"/>
    <dgm:cxn modelId="{606EE2EB-894A-46A0-8EB0-73E91B59CF9B}" srcId="{F7FDD19C-418C-46E7-A8ED-971629CAA52B}" destId="{54266245-99BC-4537-8B7B-7A71BF27DCBC}" srcOrd="2" destOrd="0" parTransId="{83FB21B6-0C58-4289-92D8-8154ACD0067C}" sibTransId="{A1552DF9-B002-40AA-B09D-46FEE8E3523E}"/>
    <dgm:cxn modelId="{700AB8FC-3CA1-4333-9210-797CDA721A7D}" srcId="{193B6160-988C-4E29-99B1-B87B498DFCDD}" destId="{E190417A-5AEC-4D0F-B826-C1DD6555DC28}" srcOrd="0" destOrd="0" parTransId="{67D54B81-D173-4D97-A45A-5BF04FC4769A}" sibTransId="{4CE54DF6-6D47-43E4-A5A4-99999645C08F}"/>
    <dgm:cxn modelId="{B960CBFD-D84B-4C5F-AD9C-75065F480F8B}" srcId="{54266245-99BC-4537-8B7B-7A71BF27DCBC}" destId="{0FB1DB99-58E1-4E81-AC7E-357B5F9B3858}" srcOrd="0" destOrd="0" parTransId="{7D65F691-3346-48C9-B46C-20F429B37EAB}" sibTransId="{73A12911-E8F6-46D4-9951-B840DD854CA2}"/>
    <dgm:cxn modelId="{53ACF7A0-609C-4EE6-9092-E87A7B660BF1}" type="presParOf" srcId="{2E3F2D91-DD41-47C9-81E5-8B25068CA351}" destId="{FCA8445B-C8A2-496F-93AC-792FB86A047F}" srcOrd="0" destOrd="0" presId="urn:microsoft.com/office/officeart/2005/8/layout/chevron2"/>
    <dgm:cxn modelId="{761ED756-6AA3-4C47-AF60-2FFF05A2409F}" type="presParOf" srcId="{FCA8445B-C8A2-496F-93AC-792FB86A047F}" destId="{185B54E9-D977-4E3D-8AC2-48AA5CE97C82}" srcOrd="0" destOrd="0" presId="urn:microsoft.com/office/officeart/2005/8/layout/chevron2"/>
    <dgm:cxn modelId="{D0ADE4AF-A6CC-4036-9BD9-6005B8521CFC}" type="presParOf" srcId="{FCA8445B-C8A2-496F-93AC-792FB86A047F}" destId="{4D0CCE62-3FC0-45BF-B0C5-9922BD09D203}" srcOrd="1" destOrd="0" presId="urn:microsoft.com/office/officeart/2005/8/layout/chevron2"/>
    <dgm:cxn modelId="{2DE62CDE-D34E-41D2-BE28-3E436424D876}" type="presParOf" srcId="{2E3F2D91-DD41-47C9-81E5-8B25068CA351}" destId="{F799CF57-80F6-4B79-93DF-41DD5E96609A}" srcOrd="1" destOrd="0" presId="urn:microsoft.com/office/officeart/2005/8/layout/chevron2"/>
    <dgm:cxn modelId="{6A53E5D2-E7F8-40ED-AE03-7337A4114A41}" type="presParOf" srcId="{2E3F2D91-DD41-47C9-81E5-8B25068CA351}" destId="{759B63C6-089F-4438-9B3B-4FAA8470C9CE}" srcOrd="2" destOrd="0" presId="urn:microsoft.com/office/officeart/2005/8/layout/chevron2"/>
    <dgm:cxn modelId="{40FAF2E0-EFB3-4830-94D3-5264155BDE1B}" type="presParOf" srcId="{759B63C6-089F-4438-9B3B-4FAA8470C9CE}" destId="{745977D6-84B4-477A-A709-D24F693E1ABE}" srcOrd="0" destOrd="0" presId="urn:microsoft.com/office/officeart/2005/8/layout/chevron2"/>
    <dgm:cxn modelId="{46DD5A6D-0BDF-4FD7-82B8-2C67932E5251}" type="presParOf" srcId="{759B63C6-089F-4438-9B3B-4FAA8470C9CE}" destId="{D49A9965-06E7-476F-B52C-E2996152FDAF}" srcOrd="1" destOrd="0" presId="urn:microsoft.com/office/officeart/2005/8/layout/chevron2"/>
    <dgm:cxn modelId="{AE569D39-C1BA-40FE-94BF-D76F7045E1D6}" type="presParOf" srcId="{2E3F2D91-DD41-47C9-81E5-8B25068CA351}" destId="{54FF8742-668C-4864-9B73-0ADFB4C19ABB}" srcOrd="3" destOrd="0" presId="urn:microsoft.com/office/officeart/2005/8/layout/chevron2"/>
    <dgm:cxn modelId="{A5340FAB-1543-4D6E-8CBF-C6C1ECBD7C09}" type="presParOf" srcId="{2E3F2D91-DD41-47C9-81E5-8B25068CA351}" destId="{BD1294E2-6D9E-4E27-9503-E6974814CD6C}" srcOrd="4" destOrd="0" presId="urn:microsoft.com/office/officeart/2005/8/layout/chevron2"/>
    <dgm:cxn modelId="{51EEE839-CAEB-4E09-90D6-D5A54A6BE1B5}" type="presParOf" srcId="{BD1294E2-6D9E-4E27-9503-E6974814CD6C}" destId="{D807ABB2-9CBE-4C09-A88D-86CA3FC47BB9}" srcOrd="0" destOrd="0" presId="urn:microsoft.com/office/officeart/2005/8/layout/chevron2"/>
    <dgm:cxn modelId="{18FE42A7-EC2D-40E3-890E-02F8E6C2934C}" type="presParOf" srcId="{BD1294E2-6D9E-4E27-9503-E6974814CD6C}" destId="{3CFE46C3-A8E9-49FA-A392-4134DF3AC810}" srcOrd="1" destOrd="0" presId="urn:microsoft.com/office/officeart/2005/8/layout/chevron2"/>
    <dgm:cxn modelId="{E6786EB0-4F8A-45A3-81B3-ACE81D42110B}" type="presParOf" srcId="{2E3F2D91-DD41-47C9-81E5-8B25068CA351}" destId="{973454C9-BC86-458D-BB6D-9AF3DCF7429D}" srcOrd="5" destOrd="0" presId="urn:microsoft.com/office/officeart/2005/8/layout/chevron2"/>
    <dgm:cxn modelId="{F53A87A4-90CC-40F4-A0C5-D0C3060D6237}" type="presParOf" srcId="{2E3F2D91-DD41-47C9-81E5-8B25068CA351}" destId="{F3002820-3080-49A8-8EC9-657E16A5A041}" srcOrd="6" destOrd="0" presId="urn:microsoft.com/office/officeart/2005/8/layout/chevron2"/>
    <dgm:cxn modelId="{932FDEA6-A83B-451C-9AB8-8633165494F5}" type="presParOf" srcId="{F3002820-3080-49A8-8EC9-657E16A5A041}" destId="{D5DCF849-6612-4DF0-8C31-088010D9F7BB}" srcOrd="0" destOrd="0" presId="urn:microsoft.com/office/officeart/2005/8/layout/chevron2"/>
    <dgm:cxn modelId="{B99CED72-010C-47F5-8BA0-2AB9B9E09742}" type="presParOf" srcId="{F3002820-3080-49A8-8EC9-657E16A5A041}" destId="{8699DDA3-1C78-4635-9EA0-C913BA074578}" srcOrd="1" destOrd="0" presId="urn:microsoft.com/office/officeart/2005/8/layout/chevron2"/>
    <dgm:cxn modelId="{0389F41C-C265-4FF4-8EE5-7293640F5990}" type="presParOf" srcId="{2E3F2D91-DD41-47C9-81E5-8B25068CA351}" destId="{3A366BCF-7511-4995-98D4-27514BA2C260}" srcOrd="7" destOrd="0" presId="urn:microsoft.com/office/officeart/2005/8/layout/chevron2"/>
    <dgm:cxn modelId="{6B47C3FB-6463-495D-BB2B-95D859AA7E2C}" type="presParOf" srcId="{2E3F2D91-DD41-47C9-81E5-8B25068CA351}" destId="{2C03AC8F-75B5-45BC-84ED-328EC7A103BB}" srcOrd="8" destOrd="0" presId="urn:microsoft.com/office/officeart/2005/8/layout/chevron2"/>
    <dgm:cxn modelId="{E3F6456B-C06B-42B0-B9BA-DB2B3BCDE253}" type="presParOf" srcId="{2C03AC8F-75B5-45BC-84ED-328EC7A103BB}" destId="{7718DF5E-215A-4D21-B35B-46C48CE6F5B1}" srcOrd="0" destOrd="0" presId="urn:microsoft.com/office/officeart/2005/8/layout/chevron2"/>
    <dgm:cxn modelId="{98AB7B56-BC34-4A57-9D7E-C7FAA72D4A13}" type="presParOf" srcId="{2C03AC8F-75B5-45BC-84ED-328EC7A103BB}" destId="{21AB12EF-68D0-4A2E-BFE5-651ECA5F627A}" srcOrd="1" destOrd="0" presId="urn:microsoft.com/office/officeart/2005/8/layout/chevron2"/>
    <dgm:cxn modelId="{34C9F928-9F27-4744-A878-A5F834EA0EC9}" type="presParOf" srcId="{2E3F2D91-DD41-47C9-81E5-8B25068CA351}" destId="{85523A7C-DC96-40C8-888E-20E729E7EDAF}" srcOrd="9" destOrd="0" presId="urn:microsoft.com/office/officeart/2005/8/layout/chevron2"/>
    <dgm:cxn modelId="{21DF5A64-3A49-4413-9603-9835BDCF33AA}" type="presParOf" srcId="{2E3F2D91-DD41-47C9-81E5-8B25068CA351}" destId="{3008B99E-6BB2-4ACE-9985-BDB3C9BC7E7B}" srcOrd="10" destOrd="0" presId="urn:microsoft.com/office/officeart/2005/8/layout/chevron2"/>
    <dgm:cxn modelId="{F3CF45FE-B946-4703-BE2C-62B01356D4C6}" type="presParOf" srcId="{3008B99E-6BB2-4ACE-9985-BDB3C9BC7E7B}" destId="{2C3A2C37-596F-4BE7-ABF0-B27613CA5247}" srcOrd="0" destOrd="0" presId="urn:microsoft.com/office/officeart/2005/8/layout/chevron2"/>
    <dgm:cxn modelId="{8091D1BD-22B8-430E-B700-BCB0C4155098}" type="presParOf" srcId="{3008B99E-6BB2-4ACE-9985-BDB3C9BC7E7B}" destId="{638CC5C7-76F8-4DCB-B454-E5D003260A3F}" srcOrd="1" destOrd="0" presId="urn:microsoft.com/office/officeart/2005/8/layout/chevron2"/>
    <dgm:cxn modelId="{337E5646-8D78-4742-A315-7D953B210137}" type="presParOf" srcId="{2E3F2D91-DD41-47C9-81E5-8B25068CA351}" destId="{EA26F464-DB16-473E-86F6-6DD75506C157}" srcOrd="11" destOrd="0" presId="urn:microsoft.com/office/officeart/2005/8/layout/chevron2"/>
    <dgm:cxn modelId="{5EA0500F-389F-4C8B-98CB-76E8AA62171B}" type="presParOf" srcId="{2E3F2D91-DD41-47C9-81E5-8B25068CA351}" destId="{7774307B-00F4-4B93-8C30-ACE54F03D2E6}" srcOrd="12" destOrd="0" presId="urn:microsoft.com/office/officeart/2005/8/layout/chevron2"/>
    <dgm:cxn modelId="{ADD37020-7FEB-4D22-BF51-A23F2F6D646D}" type="presParOf" srcId="{7774307B-00F4-4B93-8C30-ACE54F03D2E6}" destId="{299EC92C-CCCF-4AC3-8C8C-5B9FDEE479FC}" srcOrd="0" destOrd="0" presId="urn:microsoft.com/office/officeart/2005/8/layout/chevron2"/>
    <dgm:cxn modelId="{3EED2CFC-B1DE-4DA7-B132-B9801629CEF5}" type="presParOf" srcId="{7774307B-00F4-4B93-8C30-ACE54F03D2E6}" destId="{6578489E-2678-43F6-B05C-F7F9ACB923DC}" srcOrd="1" destOrd="0" presId="urn:microsoft.com/office/officeart/2005/8/layout/chevron2"/>
    <dgm:cxn modelId="{5594E5DC-2744-458D-AF40-4790A1F2FFCC}" type="presParOf" srcId="{2E3F2D91-DD41-47C9-81E5-8B25068CA351}" destId="{A1A787B0-ECF2-4A5C-8364-7EC6A609269C}" srcOrd="13" destOrd="0" presId="urn:microsoft.com/office/officeart/2005/8/layout/chevron2"/>
    <dgm:cxn modelId="{0F2ED596-10FF-484F-95A8-0C70EDE4CB39}" type="presParOf" srcId="{2E3F2D91-DD41-47C9-81E5-8B25068CA351}" destId="{C4B34D02-2DEA-4F55-A7BC-A19EAB87C62C}" srcOrd="14" destOrd="0" presId="urn:microsoft.com/office/officeart/2005/8/layout/chevron2"/>
    <dgm:cxn modelId="{F87D030A-3C4C-4FB9-8933-C10151DCE6DB}" type="presParOf" srcId="{C4B34D02-2DEA-4F55-A7BC-A19EAB87C62C}" destId="{E0D74DED-7576-481E-8757-03FEFEAE0A13}" srcOrd="0" destOrd="0" presId="urn:microsoft.com/office/officeart/2005/8/layout/chevron2"/>
    <dgm:cxn modelId="{0910E6B5-6433-4E77-8918-76714B74BDAD}" type="presParOf" srcId="{C4B34D02-2DEA-4F55-A7BC-A19EAB87C62C}" destId="{B835F225-F26C-4233-9D1A-33BF66FEB0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B54E9-D977-4E3D-8AC2-48AA5CE97C82}">
      <dsp:nvSpPr>
        <dsp:cNvPr id="0" name=""/>
        <dsp:cNvSpPr/>
      </dsp:nvSpPr>
      <dsp:spPr>
        <a:xfrm rot="5400000">
          <a:off x="-137813" y="138465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3" y="323086"/>
        <a:ext cx="646174" cy="276932"/>
      </dsp:txXfrm>
    </dsp:sp>
    <dsp:sp modelId="{4D0CCE62-3FC0-45BF-B0C5-9922BD09D203}">
      <dsp:nvSpPr>
        <dsp:cNvPr id="0" name=""/>
        <dsp:cNvSpPr/>
      </dsp:nvSpPr>
      <dsp:spPr>
        <a:xfrm rot="5400000">
          <a:off x="3874778" y="-3221562"/>
          <a:ext cx="817496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2023 году продолжают действовать страницы городской организации Профсоюза в социальных сетях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ВКонтакте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Telegram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-канале, на которых оперативно размещалась информация о деятельности.</a:t>
          </a:r>
        </a:p>
      </dsp:txBody>
      <dsp:txXfrm rot="-5400000">
        <a:off x="646175" y="46948"/>
        <a:ext cx="7234797" cy="737682"/>
      </dsp:txXfrm>
    </dsp:sp>
    <dsp:sp modelId="{745977D6-84B4-477A-A709-D24F693E1ABE}">
      <dsp:nvSpPr>
        <dsp:cNvPr id="0" name=""/>
        <dsp:cNvSpPr/>
      </dsp:nvSpPr>
      <dsp:spPr>
        <a:xfrm rot="5400000">
          <a:off x="-138465" y="1081975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266596"/>
        <a:ext cx="646174" cy="276932"/>
      </dsp:txXfrm>
    </dsp:sp>
    <dsp:sp modelId="{D49A9965-06E7-476F-B52C-E2996152FDAF}">
      <dsp:nvSpPr>
        <dsp:cNvPr id="0" name=""/>
        <dsp:cNvSpPr/>
      </dsp:nvSpPr>
      <dsp:spPr>
        <a:xfrm rot="5400000">
          <a:off x="3983517" y="-2393832"/>
          <a:ext cx="600019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материалы направлялись через электронные почты, группы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Viber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социальных сетях. Всего размещено более 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276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публикаций и постов.</a:t>
          </a:r>
        </a:p>
      </dsp:txBody>
      <dsp:txXfrm rot="-5400000">
        <a:off x="646175" y="972801"/>
        <a:ext cx="7245413" cy="541437"/>
      </dsp:txXfrm>
    </dsp:sp>
    <dsp:sp modelId="{D807ABB2-9CBE-4C09-A88D-86CA3FC47BB9}">
      <dsp:nvSpPr>
        <dsp:cNvPr id="0" name=""/>
        <dsp:cNvSpPr/>
      </dsp:nvSpPr>
      <dsp:spPr>
        <a:xfrm rot="5400000">
          <a:off x="-138465" y="1909705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094326"/>
        <a:ext cx="646174" cy="276932"/>
      </dsp:txXfrm>
    </dsp:sp>
    <dsp:sp modelId="{3CFE46C3-A8E9-49FA-A392-4134DF3AC810}">
      <dsp:nvSpPr>
        <dsp:cNvPr id="0" name=""/>
        <dsp:cNvSpPr/>
      </dsp:nvSpPr>
      <dsp:spPr>
        <a:xfrm rot="5400000">
          <a:off x="3983517" y="-1539612"/>
          <a:ext cx="600019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28 первичных профсоюзных организаций выписывали  газету «Мой профсоюз»</a:t>
          </a:r>
        </a:p>
      </dsp:txBody>
      <dsp:txXfrm rot="-5400000">
        <a:off x="646175" y="1827021"/>
        <a:ext cx="7245413" cy="541437"/>
      </dsp:txXfrm>
    </dsp:sp>
    <dsp:sp modelId="{D5DCF849-6612-4DF0-8C31-088010D9F7BB}">
      <dsp:nvSpPr>
        <dsp:cNvPr id="0" name=""/>
        <dsp:cNvSpPr/>
      </dsp:nvSpPr>
      <dsp:spPr>
        <a:xfrm rot="5400000">
          <a:off x="-138465" y="2737434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922055"/>
        <a:ext cx="646174" cy="276932"/>
      </dsp:txXfrm>
    </dsp:sp>
    <dsp:sp modelId="{8699DDA3-1C78-4635-9EA0-C913BA074578}">
      <dsp:nvSpPr>
        <dsp:cNvPr id="0" name=""/>
        <dsp:cNvSpPr/>
      </dsp:nvSpPr>
      <dsp:spPr>
        <a:xfrm rot="5400000">
          <a:off x="3983517" y="-738373"/>
          <a:ext cx="600019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60 первичных профсоюзных организаций - журнал «GNMC.ru».</a:t>
          </a:r>
        </a:p>
      </dsp:txBody>
      <dsp:txXfrm rot="-5400000">
        <a:off x="646175" y="2628260"/>
        <a:ext cx="7245413" cy="541437"/>
      </dsp:txXfrm>
    </dsp:sp>
    <dsp:sp modelId="{7718DF5E-215A-4D21-B35B-46C48CE6F5B1}">
      <dsp:nvSpPr>
        <dsp:cNvPr id="0" name=""/>
        <dsp:cNvSpPr/>
      </dsp:nvSpPr>
      <dsp:spPr>
        <a:xfrm rot="5400000">
          <a:off x="-138465" y="3565164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749785"/>
        <a:ext cx="646174" cy="276932"/>
      </dsp:txXfrm>
    </dsp:sp>
    <dsp:sp modelId="{21AB12EF-68D0-4A2E-BFE5-651ECA5F627A}">
      <dsp:nvSpPr>
        <dsp:cNvPr id="0" name=""/>
        <dsp:cNvSpPr/>
      </dsp:nvSpPr>
      <dsp:spPr>
        <a:xfrm rot="5400000">
          <a:off x="3983517" y="89355"/>
          <a:ext cx="600019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подготовлено и опубликовано 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статей в журнале «GNMC.ru»</a:t>
          </a:r>
        </a:p>
      </dsp:txBody>
      <dsp:txXfrm rot="-5400000">
        <a:off x="646175" y="3455989"/>
        <a:ext cx="7245413" cy="541437"/>
      </dsp:txXfrm>
    </dsp:sp>
    <dsp:sp modelId="{299EC92C-CCCF-4AC3-8C8C-5B9FDEE479FC}">
      <dsp:nvSpPr>
        <dsp:cNvPr id="0" name=""/>
        <dsp:cNvSpPr/>
      </dsp:nvSpPr>
      <dsp:spPr>
        <a:xfrm rot="5400000">
          <a:off x="-138465" y="4392893"/>
          <a:ext cx="923106" cy="646174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577514"/>
        <a:ext cx="646174" cy="276932"/>
      </dsp:txXfrm>
    </dsp:sp>
    <dsp:sp modelId="{6578489E-2678-43F6-B05C-F7F9ACB923DC}">
      <dsp:nvSpPr>
        <dsp:cNvPr id="0" name=""/>
        <dsp:cNvSpPr/>
      </dsp:nvSpPr>
      <dsp:spPr>
        <a:xfrm rot="5400000">
          <a:off x="3983517" y="917085"/>
          <a:ext cx="600019" cy="7274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выпущено 5 информационных бюллетеней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46175" y="4283719"/>
        <a:ext cx="7245413" cy="541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B54E9-D977-4E3D-8AC2-48AA5CE97C82}">
      <dsp:nvSpPr>
        <dsp:cNvPr id="0" name=""/>
        <dsp:cNvSpPr/>
      </dsp:nvSpPr>
      <dsp:spPr>
        <a:xfrm rot="5400000">
          <a:off x="-102137" y="147508"/>
          <a:ext cx="680917" cy="476642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83691"/>
        <a:ext cx="476642" cy="204275"/>
      </dsp:txXfrm>
    </dsp:sp>
    <dsp:sp modelId="{4D0CCE62-3FC0-45BF-B0C5-9922BD09D203}">
      <dsp:nvSpPr>
        <dsp:cNvPr id="0" name=""/>
        <dsp:cNvSpPr/>
      </dsp:nvSpPr>
      <dsp:spPr>
        <a:xfrm rot="5400000">
          <a:off x="3977462" y="-3455449"/>
          <a:ext cx="442596" cy="74442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</a:rPr>
            <a:t>02 февраля 2023 года городская организация, члены Совета молодых педагогов совместно с комитетом образования города провели «Педагогический </a:t>
          </a:r>
          <a:r>
            <a:rPr lang="ru-RU" sz="1200" kern="1200" dirty="0" err="1">
              <a:effectLst/>
              <a:latin typeface="Times New Roman"/>
            </a:rPr>
            <a:t>квартирник</a:t>
          </a:r>
          <a:r>
            <a:rPr lang="ru-RU" sz="1200" kern="1200" dirty="0">
              <a:effectLst/>
              <a:latin typeface="Times New Roman"/>
            </a:rPr>
            <a:t>» для участников муниципального профессионального конкурса «Педагог года-2023»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76642" y="66977"/>
        <a:ext cx="7422630" cy="399384"/>
      </dsp:txXfrm>
    </dsp:sp>
    <dsp:sp modelId="{745977D6-84B4-477A-A709-D24F693E1ABE}">
      <dsp:nvSpPr>
        <dsp:cNvPr id="0" name=""/>
        <dsp:cNvSpPr/>
      </dsp:nvSpPr>
      <dsp:spPr>
        <a:xfrm rot="5400000">
          <a:off x="-102137" y="761923"/>
          <a:ext cx="680917" cy="476642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898106"/>
        <a:ext cx="476642" cy="204275"/>
      </dsp:txXfrm>
    </dsp:sp>
    <dsp:sp modelId="{D49A9965-06E7-476F-B52C-E2996152FDAF}">
      <dsp:nvSpPr>
        <dsp:cNvPr id="0" name=""/>
        <dsp:cNvSpPr/>
      </dsp:nvSpPr>
      <dsp:spPr>
        <a:xfrm rot="5400000">
          <a:off x="3977462" y="-2841034"/>
          <a:ext cx="442596" cy="74442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  <a:ea typeface="Calibri"/>
            </a:rPr>
            <a:t>В феврале, при поддержке городской организации Профсоюза, состоялся ежегодный традиционный конкурс для молодых педагогов «Минута Славы».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76642" y="681392"/>
        <a:ext cx="7422630" cy="399384"/>
      </dsp:txXfrm>
    </dsp:sp>
    <dsp:sp modelId="{D807ABB2-9CBE-4C09-A88D-86CA3FC47BB9}">
      <dsp:nvSpPr>
        <dsp:cNvPr id="0" name=""/>
        <dsp:cNvSpPr/>
      </dsp:nvSpPr>
      <dsp:spPr>
        <a:xfrm rot="5400000">
          <a:off x="-102137" y="1376338"/>
          <a:ext cx="680917" cy="476642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512521"/>
        <a:ext cx="476642" cy="204275"/>
      </dsp:txXfrm>
    </dsp:sp>
    <dsp:sp modelId="{3CFE46C3-A8E9-49FA-A392-4134DF3AC810}">
      <dsp:nvSpPr>
        <dsp:cNvPr id="0" name=""/>
        <dsp:cNvSpPr/>
      </dsp:nvSpPr>
      <dsp:spPr>
        <a:xfrm rot="5400000">
          <a:off x="3977462" y="-2211894"/>
          <a:ext cx="442596" cy="74442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11 февраля приняли участие в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квест-игре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«Молодость, спорт, успех» для молодых педагогов  ГО «Поселок Агинское» и МР «Агинский район». </a:t>
          </a:r>
        </a:p>
      </dsp:txBody>
      <dsp:txXfrm rot="-5400000">
        <a:off x="476642" y="1310532"/>
        <a:ext cx="7422630" cy="399384"/>
      </dsp:txXfrm>
    </dsp:sp>
    <dsp:sp modelId="{D5DCF849-6612-4DF0-8C31-088010D9F7BB}">
      <dsp:nvSpPr>
        <dsp:cNvPr id="0" name=""/>
        <dsp:cNvSpPr/>
      </dsp:nvSpPr>
      <dsp:spPr>
        <a:xfrm rot="5400000">
          <a:off x="-102137" y="1990753"/>
          <a:ext cx="680917" cy="476642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126936"/>
        <a:ext cx="476642" cy="204275"/>
      </dsp:txXfrm>
    </dsp:sp>
    <dsp:sp modelId="{8699DDA3-1C78-4635-9EA0-C913BA074578}">
      <dsp:nvSpPr>
        <dsp:cNvPr id="0" name=""/>
        <dsp:cNvSpPr/>
      </dsp:nvSpPr>
      <dsp:spPr>
        <a:xfrm rot="5400000">
          <a:off x="3977462" y="-1612204"/>
          <a:ext cx="442596" cy="74442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18 февраля команда Совета молодых педагогов приняла участие в турнире по боулингу,  посвященный 75-летию образования Федерации профсоюзов Забайкалья.</a:t>
          </a:r>
        </a:p>
      </dsp:txBody>
      <dsp:txXfrm rot="-5400000">
        <a:off x="476642" y="1910222"/>
        <a:ext cx="7422630" cy="399384"/>
      </dsp:txXfrm>
    </dsp:sp>
    <dsp:sp modelId="{7718DF5E-215A-4D21-B35B-46C48CE6F5B1}">
      <dsp:nvSpPr>
        <dsp:cNvPr id="0" name=""/>
        <dsp:cNvSpPr/>
      </dsp:nvSpPr>
      <dsp:spPr>
        <a:xfrm rot="5400000">
          <a:off x="-102137" y="2682119"/>
          <a:ext cx="680917" cy="476642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818302"/>
        <a:ext cx="476642" cy="204275"/>
      </dsp:txXfrm>
    </dsp:sp>
    <dsp:sp modelId="{21AB12EF-68D0-4A2E-BFE5-651ECA5F627A}">
      <dsp:nvSpPr>
        <dsp:cNvPr id="0" name=""/>
        <dsp:cNvSpPr/>
      </dsp:nvSpPr>
      <dsp:spPr>
        <a:xfrm rot="5400000">
          <a:off x="3867979" y="-982071"/>
          <a:ext cx="596500" cy="74442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24 марта на базе школы № 35 состоялся финал ежегодной традиционной Спартакиады  работников образования  г. Читы</a:t>
          </a:r>
        </a:p>
      </dsp:txBody>
      <dsp:txXfrm rot="-5400000">
        <a:off x="444112" y="2470915"/>
        <a:ext cx="7415117" cy="538262"/>
      </dsp:txXfrm>
    </dsp:sp>
    <dsp:sp modelId="{2C3A2C37-596F-4BE7-ABF0-B27613CA5247}">
      <dsp:nvSpPr>
        <dsp:cNvPr id="0" name=""/>
        <dsp:cNvSpPr/>
      </dsp:nvSpPr>
      <dsp:spPr>
        <a:xfrm rot="5400000">
          <a:off x="-102137" y="3364052"/>
          <a:ext cx="680917" cy="476642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500235"/>
        <a:ext cx="476642" cy="204275"/>
      </dsp:txXfrm>
    </dsp:sp>
    <dsp:sp modelId="{638CC5C7-76F8-4DCB-B454-E5D003260A3F}">
      <dsp:nvSpPr>
        <dsp:cNvPr id="0" name=""/>
        <dsp:cNvSpPr/>
      </dsp:nvSpPr>
      <dsp:spPr>
        <a:xfrm rot="5400000">
          <a:off x="3876519" y="-297553"/>
          <a:ext cx="577632" cy="74442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апреле на базе технопарка «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прошел брифинг для молодых педагогов г. Читы «Учимся работать и отдыхать по профсоюзному». </a:t>
          </a:r>
        </a:p>
      </dsp:txBody>
      <dsp:txXfrm rot="-5400000">
        <a:off x="443217" y="3163947"/>
        <a:ext cx="7416038" cy="521236"/>
      </dsp:txXfrm>
    </dsp:sp>
    <dsp:sp modelId="{299EC92C-CCCF-4AC3-8C8C-5B9FDEE479FC}">
      <dsp:nvSpPr>
        <dsp:cNvPr id="0" name=""/>
        <dsp:cNvSpPr/>
      </dsp:nvSpPr>
      <dsp:spPr>
        <a:xfrm rot="5400000">
          <a:off x="-102137" y="4196915"/>
          <a:ext cx="680917" cy="476642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333098"/>
        <a:ext cx="476642" cy="204275"/>
      </dsp:txXfrm>
    </dsp:sp>
    <dsp:sp modelId="{6578489E-2678-43F6-B05C-F7F9ACB923DC}">
      <dsp:nvSpPr>
        <dsp:cNvPr id="0" name=""/>
        <dsp:cNvSpPr/>
      </dsp:nvSpPr>
      <dsp:spPr>
        <a:xfrm rot="5400000">
          <a:off x="3759014" y="503154"/>
          <a:ext cx="879492" cy="74442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effectLst/>
              <a:latin typeface="Times New Roman"/>
            </a:rPr>
            <a:t>В рамках проведения первомайской акции, представители городской организации Профсоюза совместно с </a:t>
          </a:r>
          <a:r>
            <a:rPr lang="ru-RU" sz="1200" kern="1200" dirty="0" err="1">
              <a:effectLst/>
              <a:latin typeface="Times New Roman"/>
            </a:rPr>
            <a:t>Раздобреевым</a:t>
          </a:r>
          <a:r>
            <a:rPr lang="ru-RU" sz="1200" kern="1200" dirty="0">
              <a:effectLst/>
              <a:latin typeface="Times New Roman"/>
            </a:rPr>
            <a:t> З.Н., членом Совета молодых педагогов города приняли участие в чествовании трудовых династий. Педагогическая династия Максименко – </a:t>
          </a:r>
          <a:r>
            <a:rPr lang="ru-RU" sz="1200" kern="1200" dirty="0" err="1">
              <a:effectLst/>
              <a:latin typeface="Times New Roman"/>
            </a:rPr>
            <a:t>Раздобреевых</a:t>
          </a:r>
          <a:r>
            <a:rPr lang="ru-RU" sz="1200" kern="1200" dirty="0">
              <a:effectLst/>
              <a:latin typeface="Times New Roman"/>
            </a:rPr>
            <a:t> награждена благодарностью и ценным подарком от депутата Государственной Думы  А. </a:t>
          </a:r>
          <a:r>
            <a:rPr lang="ru-RU" sz="1200" kern="1200" dirty="0" err="1">
              <a:effectLst/>
              <a:latin typeface="Times New Roman"/>
            </a:rPr>
            <a:t>Скачкова</a:t>
          </a:r>
          <a:r>
            <a:rPr lang="ru-RU" sz="1200" kern="1200" dirty="0">
              <a:effectLst/>
              <a:latin typeface="Times New Roman"/>
            </a:rPr>
            <a:t>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1">
            <a:spcBef>
              <a:spcPct val="0"/>
            </a:spcBef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76643" y="3828459"/>
        <a:ext cx="7401303" cy="793626"/>
      </dsp:txXfrm>
    </dsp:sp>
    <dsp:sp modelId="{E0D74DED-7576-481E-8757-03FEFEAE0A13}">
      <dsp:nvSpPr>
        <dsp:cNvPr id="0" name=""/>
        <dsp:cNvSpPr/>
      </dsp:nvSpPr>
      <dsp:spPr>
        <a:xfrm rot="5400000">
          <a:off x="-102137" y="4860651"/>
          <a:ext cx="680917" cy="476642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996834"/>
        <a:ext cx="476642" cy="204275"/>
      </dsp:txXfrm>
    </dsp:sp>
    <dsp:sp modelId="{B835F225-F26C-4233-9D1A-33BF66FEB0B6}">
      <dsp:nvSpPr>
        <dsp:cNvPr id="0" name=""/>
        <dsp:cNvSpPr/>
      </dsp:nvSpPr>
      <dsp:spPr>
        <a:xfrm rot="5400000">
          <a:off x="3928141" y="1257693"/>
          <a:ext cx="541237" cy="74442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effectLst/>
              <a:latin typeface="Times New Roman"/>
            </a:rPr>
            <a:t>В рамках Года педагога и наставника в Профсоюзе, городской организацией Профсоюза был организован выход для членов Совета молодых педагогов в </a:t>
          </a:r>
          <a:r>
            <a:rPr lang="ru-RU" sz="1200" kern="1200" dirty="0" err="1">
              <a:effectLst/>
              <a:latin typeface="Times New Roman"/>
            </a:rPr>
            <a:t>антикинотеатр</a:t>
          </a:r>
          <a:r>
            <a:rPr lang="ru-RU" sz="1200" kern="1200" dirty="0">
              <a:effectLst/>
              <a:latin typeface="Times New Roman"/>
            </a:rPr>
            <a:t> «</a:t>
          </a:r>
          <a:r>
            <a:rPr lang="en-US" sz="1200" kern="1200" dirty="0">
              <a:effectLst/>
              <a:latin typeface="Times New Roman"/>
            </a:rPr>
            <a:t>Lounge Cinema</a:t>
          </a:r>
          <a:r>
            <a:rPr lang="ru-RU" sz="1200" kern="1200" dirty="0">
              <a:effectLst/>
              <a:latin typeface="Times New Roman"/>
            </a:rPr>
            <a:t>»</a:t>
          </a:r>
          <a:r>
            <a:rPr lang="en-US" sz="1200" kern="1200" dirty="0">
              <a:effectLst/>
              <a:latin typeface="Times New Roman"/>
            </a:rPr>
            <a:t> </a:t>
          </a:r>
          <a:r>
            <a:rPr lang="ru-RU" sz="1200" kern="1200" dirty="0">
              <a:effectLst/>
              <a:latin typeface="Times New Roman"/>
            </a:rPr>
            <a:t>и книгообмен.</a:t>
          </a: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76642" y="4735614"/>
        <a:ext cx="7417815" cy="488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CE9A9-EF20-49E3-898C-3C756C59A8E1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E38E0-7445-457A-B46A-EA9C159E5D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3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38E0-7445-457A-B46A-EA9C159E5D3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1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7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4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7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2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2.png"/><Relationship Id="rId9" Type="http://schemas.microsoft.com/office/2007/relationships/diagramDrawing" Target="../diagrams/drawin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72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75465" y="303095"/>
            <a:ext cx="8545007" cy="6021033"/>
            <a:chOff x="275465" y="303095"/>
            <a:chExt cx="8545007" cy="6021033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65" y="303095"/>
              <a:ext cx="984168" cy="111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475656" y="332656"/>
              <a:ext cx="61206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ОБЩЕРОССИЙСКИЙ ПРОФСОЮЗ ОБРАЗОВАНИЯ</a:t>
              </a:r>
              <a:b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Читинская территориальная (городская) организация Профессионального союза работников народного образования и науки РФ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332656"/>
              <a:ext cx="1152128" cy="1146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одзаголовок 6"/>
            <p:cNvSpPr txBox="1">
              <a:spLocks/>
            </p:cNvSpPr>
            <p:nvPr/>
          </p:nvSpPr>
          <p:spPr>
            <a:xfrm>
              <a:off x="938923" y="2708920"/>
              <a:ext cx="7266153" cy="32403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ПУБЛИЧНЫЙ ОТЧЕТ </a:t>
              </a:r>
            </a:p>
            <a:p>
              <a:pPr marL="0" indent="0" algn="ctr">
                <a:buNone/>
              </a:pPr>
              <a:r>
                <a:rPr lang="ru-RU" sz="4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2023 год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91880" y="5862463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Чита, 2024 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86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37076" y="110535"/>
            <a:ext cx="8770605" cy="5982761"/>
            <a:chOff x="237076" y="110535"/>
            <a:chExt cx="8770605" cy="598276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37076" y="110535"/>
              <a:ext cx="8770605" cy="1008112"/>
              <a:chOff x="237076" y="110535"/>
              <a:chExt cx="8770605" cy="1008112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076" y="110535"/>
                <a:ext cx="864096" cy="979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" descr="C:\мои документы\Атрибутика\Логотип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4746" y="110535"/>
                <a:ext cx="1012935" cy="1008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Прямоугольник 17"/>
              <p:cNvSpPr/>
              <p:nvPr/>
            </p:nvSpPr>
            <p:spPr>
              <a:xfrm>
                <a:off x="1259632" y="260648"/>
                <a:ext cx="68407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Правозащитная работа</a:t>
                </a:r>
              </a:p>
              <a:p>
                <a:pPr lvl="0" algn="ctr"/>
                <a:endPara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Полилиния 9"/>
            <p:cNvSpPr/>
            <p:nvPr/>
          </p:nvSpPr>
          <p:spPr>
            <a:xfrm>
              <a:off x="1101172" y="1076741"/>
              <a:ext cx="6999220" cy="1200131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течение года в городскую организацию Профсоюза поступило </a:t>
              </a:r>
              <a:r>
                <a:rPr lang="ru-RU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1512 обращений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 членов профсоюза на нарушение трудового законодательства.</a:t>
              </a: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087279" y="2420841"/>
              <a:ext cx="6999220" cy="1542601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Состоялось </a:t>
              </a:r>
              <a:r>
                <a:rPr lang="ru-RU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 заседаний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рабочей группы в Министерстве образования ЗК, на которой рассмотрены вопросы оплаты труда, дифференциации заработной платы, вопросы введения новых квалификационных категорий «педагог-методист» и «педагог-наставник», приведение примерного положения по оплате труда в соответствие с требованиями Единых рекомендаций по оплате труда Российской трехсторонней комиссии и др. </a:t>
              </a: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1103306" y="4116653"/>
              <a:ext cx="6999220" cy="905079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Проведена правовая экспертиза 158 коллективных договоров, дополнительных соглашений к коллективному договору и локальных нормативных актов </a:t>
              </a: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088324" y="5157192"/>
              <a:ext cx="6999220" cy="936104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Прошло </a:t>
              </a:r>
              <a:r>
                <a:rPr lang="ru-RU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 заседания Президиума 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городской организации Профсоюза. На них рассмотрено </a:t>
              </a:r>
              <a:r>
                <a:rPr lang="ru-RU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 вопросов правового направления</a:t>
              </a:r>
              <a:endParaRPr lang="ru-RU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19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76" y="110535"/>
            <a:ext cx="864096" cy="97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мои документы\Атрибутика\Логотип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4746" y="110535"/>
            <a:ext cx="101293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821151" y="260648"/>
            <a:ext cx="7601621" cy="6218787"/>
            <a:chOff x="821151" y="260648"/>
            <a:chExt cx="7601621" cy="6218787"/>
          </a:xfrm>
        </p:grpSpPr>
        <p:sp>
          <p:nvSpPr>
            <p:cNvPr id="9" name="Полилиния 8"/>
            <p:cNvSpPr/>
            <p:nvPr/>
          </p:nvSpPr>
          <p:spPr>
            <a:xfrm>
              <a:off x="821151" y="5445224"/>
              <a:ext cx="7601621" cy="1034211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t" anchorCtr="0">
              <a:noAutofit/>
            </a:bodyPr>
            <a:lstStyle/>
            <a:p>
              <a:pPr marL="285750" lvl="0" indent="-28575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Экономическая эффективность от всех форм правозащитной работы за 2023 год составила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55,337 </a:t>
              </a:r>
              <a:r>
                <a:rPr lang="ru-RU" sz="20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млн.руб</a:t>
              </a:r>
              <a:r>
                <a:rPr lang="ru-RU" sz="2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.</a:t>
              </a:r>
              <a:endPara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59632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Правозащитная работа</a:t>
              </a:r>
            </a:p>
            <a:p>
              <a:pPr lvl="0" algn="ctr"/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1087279" y="1118647"/>
              <a:ext cx="6999220" cy="1542601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Работниками городской организации профсоюза с привлечением аппарата краевой организации профсоюза посещались первичные профсоюзные организации, проводились собрания в трудовых коллективах, индивидуальные встречи с членами профсоюза по укреплению и сохранению профсоюзного членства. Посещено 25 образовательных организаций.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087279" y="2780928"/>
              <a:ext cx="6999220" cy="905079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Проведена правовая экспертиза 158 коллективных договоров, дополнительных соглашений к коллективному договору и локальных нормативных актов </a:t>
              </a: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1102168" y="3803401"/>
              <a:ext cx="6999220" cy="633711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Проведено 317 проверок работодателей</a:t>
              </a: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101172" y="4589512"/>
              <a:ext cx="6999220" cy="633711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Подготовлено 276 выступлений и других публикаций по вопросам правовой защиты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86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-5263"/>
            <a:ext cx="864096" cy="97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51521" y="110535"/>
            <a:ext cx="8648172" cy="6404405"/>
            <a:chOff x="251521" y="110535"/>
            <a:chExt cx="8648172" cy="640440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259631" y="973859"/>
              <a:ext cx="7173279" cy="1329433"/>
              <a:chOff x="1255536" y="973861"/>
              <a:chExt cx="7101278" cy="1050253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1255536" y="973861"/>
                <a:ext cx="638202" cy="508605"/>
              </a:xfrm>
              <a:custGeom>
                <a:avLst/>
                <a:gdLst>
                  <a:gd name="connsiteX0" fmla="*/ 0 w 1259098"/>
                  <a:gd name="connsiteY0" fmla="*/ 0 h 959281"/>
                  <a:gd name="connsiteX1" fmla="*/ 779458 w 1259098"/>
                  <a:gd name="connsiteY1" fmla="*/ 0 h 959281"/>
                  <a:gd name="connsiteX2" fmla="*/ 1259098 w 1259098"/>
                  <a:gd name="connsiteY2" fmla="*/ 479641 h 959281"/>
                  <a:gd name="connsiteX3" fmla="*/ 779458 w 1259098"/>
                  <a:gd name="connsiteY3" fmla="*/ 959281 h 959281"/>
                  <a:gd name="connsiteX4" fmla="*/ 0 w 1259098"/>
                  <a:gd name="connsiteY4" fmla="*/ 959281 h 959281"/>
                  <a:gd name="connsiteX5" fmla="*/ 479641 w 1259098"/>
                  <a:gd name="connsiteY5" fmla="*/ 479641 h 959281"/>
                  <a:gd name="connsiteX6" fmla="*/ 0 w 1259098"/>
                  <a:gd name="connsiteY6" fmla="*/ 0 h 95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9098" h="959281">
                    <a:moveTo>
                      <a:pt x="1259097" y="0"/>
                    </a:moveTo>
                    <a:lnTo>
                      <a:pt x="1259097" y="593853"/>
                    </a:lnTo>
                    <a:lnTo>
                      <a:pt x="629548" y="959281"/>
                    </a:lnTo>
                    <a:lnTo>
                      <a:pt x="1" y="593853"/>
                    </a:lnTo>
                    <a:lnTo>
                      <a:pt x="1" y="0"/>
                    </a:lnTo>
                    <a:lnTo>
                      <a:pt x="629548" y="365429"/>
                    </a:lnTo>
                    <a:lnTo>
                      <a:pt x="125909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487262" rIns="7620" bIns="48726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Полилиния 3"/>
              <p:cNvSpPr/>
              <p:nvPr/>
            </p:nvSpPr>
            <p:spPr>
              <a:xfrm>
                <a:off x="1914880" y="973861"/>
                <a:ext cx="6420793" cy="346743"/>
              </a:xfrm>
              <a:custGeom>
                <a:avLst/>
                <a:gdLst>
                  <a:gd name="connsiteX0" fmla="*/ 160674 w 964026"/>
                  <a:gd name="connsiteY0" fmla="*/ 0 h 6385534"/>
                  <a:gd name="connsiteX1" fmla="*/ 803352 w 964026"/>
                  <a:gd name="connsiteY1" fmla="*/ 0 h 6385534"/>
                  <a:gd name="connsiteX2" fmla="*/ 964026 w 964026"/>
                  <a:gd name="connsiteY2" fmla="*/ 160674 h 6385534"/>
                  <a:gd name="connsiteX3" fmla="*/ 964026 w 964026"/>
                  <a:gd name="connsiteY3" fmla="*/ 6385534 h 6385534"/>
                  <a:gd name="connsiteX4" fmla="*/ 964026 w 964026"/>
                  <a:gd name="connsiteY4" fmla="*/ 6385534 h 6385534"/>
                  <a:gd name="connsiteX5" fmla="*/ 0 w 964026"/>
                  <a:gd name="connsiteY5" fmla="*/ 6385534 h 6385534"/>
                  <a:gd name="connsiteX6" fmla="*/ 0 w 964026"/>
                  <a:gd name="connsiteY6" fmla="*/ 6385534 h 6385534"/>
                  <a:gd name="connsiteX7" fmla="*/ 0 w 964026"/>
                  <a:gd name="connsiteY7" fmla="*/ 160674 h 6385534"/>
                  <a:gd name="connsiteX8" fmla="*/ 160674 w 964026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4026" h="6385534">
                    <a:moveTo>
                      <a:pt x="964026" y="1064278"/>
                    </a:moveTo>
                    <a:lnTo>
                      <a:pt x="964026" y="5321256"/>
                    </a:lnTo>
                    <a:cubicBezTo>
                      <a:pt x="964026" y="5909040"/>
                      <a:pt x="953166" y="6385531"/>
                      <a:pt x="939769" y="6385531"/>
                    </a:cubicBezTo>
                    <a:lnTo>
                      <a:pt x="0" y="6385531"/>
                    </a:lnTo>
                    <a:lnTo>
                      <a:pt x="0" y="638553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39769" y="3"/>
                    </a:lnTo>
                    <a:cubicBezTo>
                      <a:pt x="953166" y="3"/>
                      <a:pt x="964026" y="476494"/>
                      <a:pt x="964026" y="1064278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54680" rIns="54680" bIns="54680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13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внештатных технических инспектора и </a:t>
                </a:r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ru-RU" sz="13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уполномоченных по охране труда осуществляют контроль за соблюдением законодательства о труде</a:t>
                </a: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1914881" y="1326845"/>
                <a:ext cx="6428922" cy="327251"/>
              </a:xfrm>
              <a:custGeom>
                <a:avLst/>
                <a:gdLst>
                  <a:gd name="connsiteX0" fmla="*/ 148463 w 890761"/>
                  <a:gd name="connsiteY0" fmla="*/ 0 h 6385534"/>
                  <a:gd name="connsiteX1" fmla="*/ 742298 w 890761"/>
                  <a:gd name="connsiteY1" fmla="*/ 0 h 6385534"/>
                  <a:gd name="connsiteX2" fmla="*/ 890761 w 890761"/>
                  <a:gd name="connsiteY2" fmla="*/ 148463 h 6385534"/>
                  <a:gd name="connsiteX3" fmla="*/ 890761 w 890761"/>
                  <a:gd name="connsiteY3" fmla="*/ 6385534 h 6385534"/>
                  <a:gd name="connsiteX4" fmla="*/ 890761 w 890761"/>
                  <a:gd name="connsiteY4" fmla="*/ 6385534 h 6385534"/>
                  <a:gd name="connsiteX5" fmla="*/ 0 w 890761"/>
                  <a:gd name="connsiteY5" fmla="*/ 6385534 h 6385534"/>
                  <a:gd name="connsiteX6" fmla="*/ 0 w 890761"/>
                  <a:gd name="connsiteY6" fmla="*/ 6385534 h 6385534"/>
                  <a:gd name="connsiteX7" fmla="*/ 0 w 890761"/>
                  <a:gd name="connsiteY7" fmla="*/ 148463 h 6385534"/>
                  <a:gd name="connsiteX8" fmla="*/ 148463 w 890761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0761" h="6385534">
                    <a:moveTo>
                      <a:pt x="890761" y="1064278"/>
                    </a:moveTo>
                    <a:lnTo>
                      <a:pt x="890761" y="5321256"/>
                    </a:lnTo>
                    <a:cubicBezTo>
                      <a:pt x="890761" y="5909039"/>
                      <a:pt x="881489" y="6385530"/>
                      <a:pt x="870051" y="6385530"/>
                    </a:cubicBezTo>
                    <a:lnTo>
                      <a:pt x="0" y="6385530"/>
                    </a:lnTo>
                    <a:lnTo>
                      <a:pt x="0" y="638553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870051" y="4"/>
                    </a:lnTo>
                    <a:cubicBezTo>
                      <a:pt x="881489" y="4"/>
                      <a:pt x="890761" y="476495"/>
                      <a:pt x="890761" y="1064278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3277702"/>
                  <a:satOff val="-3888"/>
                  <a:lumOff val="-205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5" tIns="51103" rIns="51103" bIns="51104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Внештатными техническими инспекторами проведено 12 обследований  образовательных организаций по охране труда</a:t>
                </a: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1914880" y="1682796"/>
                <a:ext cx="6441934" cy="341318"/>
              </a:xfrm>
              <a:custGeom>
                <a:avLst/>
                <a:gdLst>
                  <a:gd name="connsiteX0" fmla="*/ 126828 w 760950"/>
                  <a:gd name="connsiteY0" fmla="*/ 0 h 6385534"/>
                  <a:gd name="connsiteX1" fmla="*/ 634122 w 760950"/>
                  <a:gd name="connsiteY1" fmla="*/ 0 h 6385534"/>
                  <a:gd name="connsiteX2" fmla="*/ 760950 w 760950"/>
                  <a:gd name="connsiteY2" fmla="*/ 126828 h 6385534"/>
                  <a:gd name="connsiteX3" fmla="*/ 760950 w 760950"/>
                  <a:gd name="connsiteY3" fmla="*/ 6385534 h 6385534"/>
                  <a:gd name="connsiteX4" fmla="*/ 760950 w 760950"/>
                  <a:gd name="connsiteY4" fmla="*/ 6385534 h 6385534"/>
                  <a:gd name="connsiteX5" fmla="*/ 0 w 760950"/>
                  <a:gd name="connsiteY5" fmla="*/ 6385534 h 6385534"/>
                  <a:gd name="connsiteX6" fmla="*/ 0 w 760950"/>
                  <a:gd name="connsiteY6" fmla="*/ 6385534 h 6385534"/>
                  <a:gd name="connsiteX7" fmla="*/ 0 w 760950"/>
                  <a:gd name="connsiteY7" fmla="*/ 126828 h 6385534"/>
                  <a:gd name="connsiteX8" fmla="*/ 126828 w 760950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0950" h="6385534">
                    <a:moveTo>
                      <a:pt x="760950" y="1064284"/>
                    </a:moveTo>
                    <a:lnTo>
                      <a:pt x="760950" y="5321250"/>
                    </a:lnTo>
                    <a:cubicBezTo>
                      <a:pt x="760950" y="5909034"/>
                      <a:pt x="754183" y="6385530"/>
                      <a:pt x="745836" y="6385530"/>
                    </a:cubicBezTo>
                    <a:lnTo>
                      <a:pt x="0" y="6385530"/>
                    </a:lnTo>
                    <a:lnTo>
                      <a:pt x="0" y="638553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45836" y="4"/>
                    </a:lnTo>
                    <a:cubicBezTo>
                      <a:pt x="754183" y="4"/>
                      <a:pt x="760950" y="476500"/>
                      <a:pt x="760950" y="106428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5" tIns="44766" rIns="44766" bIns="44768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Уполномоченными по охране труда от Профсоюза совместно с администрацией образовательных организаций проведено 226 обследования по вопросам охраны труда</a:t>
                </a:r>
              </a:p>
            </p:txBody>
          </p:sp>
        </p:grpSp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Защита прав членов Профсоюза на здоровые и безопасные условия труда</a:t>
              </a:r>
            </a:p>
            <a:p>
              <a:pPr lvl="0" algn="ctr"/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062239" y="4725144"/>
              <a:ext cx="7235546" cy="480767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2023 году Комитетом образования направлено </a:t>
              </a: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30254,1 </a:t>
              </a:r>
              <a:r>
                <a:rPr lang="ru-RU" sz="14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руб. на мероприятия по охране труда: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51521" y="5483328"/>
              <a:ext cx="1569227" cy="1031612"/>
            </a:xfrm>
            <a:custGeom>
              <a:avLst/>
              <a:gdLst>
                <a:gd name="connsiteX0" fmla="*/ 0 w 2161615"/>
                <a:gd name="connsiteY0" fmla="*/ 105195 h 1051948"/>
                <a:gd name="connsiteX1" fmla="*/ 105195 w 2161615"/>
                <a:gd name="connsiteY1" fmla="*/ 0 h 1051948"/>
                <a:gd name="connsiteX2" fmla="*/ 2056420 w 2161615"/>
                <a:gd name="connsiteY2" fmla="*/ 0 h 1051948"/>
                <a:gd name="connsiteX3" fmla="*/ 2161615 w 2161615"/>
                <a:gd name="connsiteY3" fmla="*/ 105195 h 1051948"/>
                <a:gd name="connsiteX4" fmla="*/ 2161615 w 2161615"/>
                <a:gd name="connsiteY4" fmla="*/ 946753 h 1051948"/>
                <a:gd name="connsiteX5" fmla="*/ 2056420 w 2161615"/>
                <a:gd name="connsiteY5" fmla="*/ 1051948 h 1051948"/>
                <a:gd name="connsiteX6" fmla="*/ 105195 w 2161615"/>
                <a:gd name="connsiteY6" fmla="*/ 1051948 h 1051948"/>
                <a:gd name="connsiteX7" fmla="*/ 0 w 2161615"/>
                <a:gd name="connsiteY7" fmla="*/ 946753 h 1051948"/>
                <a:gd name="connsiteX8" fmla="*/ 0 w 2161615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1615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2056420" y="0"/>
                  </a:lnTo>
                  <a:cubicBezTo>
                    <a:pt x="2114518" y="0"/>
                    <a:pt x="2161615" y="47097"/>
                    <a:pt x="2161615" y="105195"/>
                  </a:cubicBezTo>
                  <a:lnTo>
                    <a:pt x="2161615" y="946753"/>
                  </a:lnTo>
                  <a:cubicBezTo>
                    <a:pt x="2161615" y="1004851"/>
                    <a:pt x="2114518" y="1051948"/>
                    <a:pt x="2056420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t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На проведение СОУТ</a:t>
              </a:r>
            </a:p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2197,4 тыс. руб.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979712" y="5487030"/>
              <a:ext cx="1654704" cy="1027910"/>
            </a:xfrm>
            <a:custGeom>
              <a:avLst/>
              <a:gdLst>
                <a:gd name="connsiteX0" fmla="*/ 0 w 2782861"/>
                <a:gd name="connsiteY0" fmla="*/ 106710 h 1067096"/>
                <a:gd name="connsiteX1" fmla="*/ 106710 w 2782861"/>
                <a:gd name="connsiteY1" fmla="*/ 0 h 1067096"/>
                <a:gd name="connsiteX2" fmla="*/ 2676151 w 2782861"/>
                <a:gd name="connsiteY2" fmla="*/ 0 h 1067096"/>
                <a:gd name="connsiteX3" fmla="*/ 2782861 w 2782861"/>
                <a:gd name="connsiteY3" fmla="*/ 106710 h 1067096"/>
                <a:gd name="connsiteX4" fmla="*/ 2782861 w 2782861"/>
                <a:gd name="connsiteY4" fmla="*/ 960386 h 1067096"/>
                <a:gd name="connsiteX5" fmla="*/ 2676151 w 2782861"/>
                <a:gd name="connsiteY5" fmla="*/ 1067096 h 1067096"/>
                <a:gd name="connsiteX6" fmla="*/ 106710 w 2782861"/>
                <a:gd name="connsiteY6" fmla="*/ 1067096 h 1067096"/>
                <a:gd name="connsiteX7" fmla="*/ 0 w 2782861"/>
                <a:gd name="connsiteY7" fmla="*/ 960386 h 1067096"/>
                <a:gd name="connsiteX8" fmla="*/ 0 w 2782861"/>
                <a:gd name="connsiteY8" fmla="*/ 106710 h 106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861" h="1067096">
                  <a:moveTo>
                    <a:pt x="0" y="106710"/>
                  </a:moveTo>
                  <a:cubicBezTo>
                    <a:pt x="0" y="47776"/>
                    <a:pt x="47776" y="0"/>
                    <a:pt x="106710" y="0"/>
                  </a:cubicBezTo>
                  <a:lnTo>
                    <a:pt x="2676151" y="0"/>
                  </a:lnTo>
                  <a:cubicBezTo>
                    <a:pt x="2735085" y="0"/>
                    <a:pt x="2782861" y="47776"/>
                    <a:pt x="2782861" y="106710"/>
                  </a:cubicBezTo>
                  <a:lnTo>
                    <a:pt x="2782861" y="960386"/>
                  </a:lnTo>
                  <a:cubicBezTo>
                    <a:pt x="2782861" y="1019320"/>
                    <a:pt x="2735085" y="1067096"/>
                    <a:pt x="2676151" y="1067096"/>
                  </a:cubicBezTo>
                  <a:lnTo>
                    <a:pt x="106710" y="1067096"/>
                  </a:lnTo>
                  <a:cubicBezTo>
                    <a:pt x="47776" y="1067096"/>
                    <a:pt x="0" y="1019320"/>
                    <a:pt x="0" y="960386"/>
                  </a:cubicBezTo>
                  <a:lnTo>
                    <a:pt x="0" y="10671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594" tIns="84594" rIns="84594" bIns="84594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ru-RU" sz="1400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На приобретение спецодежды, спец.обуви, СИЗ</a:t>
              </a:r>
              <a:r>
                <a:rPr lang="ru-RU" sz="1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</a:t>
              </a:r>
            </a:p>
            <a:p>
              <a:pPr lvl="0" algn="ctr" defTabSz="622300">
                <a:lnSpc>
                  <a:spcPct val="80000"/>
                </a:lnSpc>
                <a:spcBef>
                  <a:spcPct val="0"/>
                </a:spcBef>
              </a:pPr>
              <a:endParaRPr lang="ru-RU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80000"/>
                </a:lnSpc>
                <a:spcBef>
                  <a:spcPct val="0"/>
                </a:spcBef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417,4 </a:t>
              </a:r>
              <a:r>
                <a:rPr lang="ru-RU" sz="1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тыс. руб.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3779912" y="5487029"/>
              <a:ext cx="1670736" cy="1027911"/>
            </a:xfrm>
            <a:custGeom>
              <a:avLst/>
              <a:gdLst>
                <a:gd name="connsiteX0" fmla="*/ 0 w 2102659"/>
                <a:gd name="connsiteY0" fmla="*/ 105195 h 1051948"/>
                <a:gd name="connsiteX1" fmla="*/ 105195 w 2102659"/>
                <a:gd name="connsiteY1" fmla="*/ 0 h 1051948"/>
                <a:gd name="connsiteX2" fmla="*/ 1997464 w 2102659"/>
                <a:gd name="connsiteY2" fmla="*/ 0 h 1051948"/>
                <a:gd name="connsiteX3" fmla="*/ 2102659 w 2102659"/>
                <a:gd name="connsiteY3" fmla="*/ 105195 h 1051948"/>
                <a:gd name="connsiteX4" fmla="*/ 2102659 w 2102659"/>
                <a:gd name="connsiteY4" fmla="*/ 946753 h 1051948"/>
                <a:gd name="connsiteX5" fmla="*/ 1997464 w 2102659"/>
                <a:gd name="connsiteY5" fmla="*/ 1051948 h 1051948"/>
                <a:gd name="connsiteX6" fmla="*/ 105195 w 2102659"/>
                <a:gd name="connsiteY6" fmla="*/ 1051948 h 1051948"/>
                <a:gd name="connsiteX7" fmla="*/ 0 w 2102659"/>
                <a:gd name="connsiteY7" fmla="*/ 946753 h 1051948"/>
                <a:gd name="connsiteX8" fmla="*/ 0 w 2102659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659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1997464" y="0"/>
                  </a:lnTo>
                  <a:cubicBezTo>
                    <a:pt x="2055562" y="0"/>
                    <a:pt x="2102659" y="47097"/>
                    <a:pt x="2102659" y="105195"/>
                  </a:cubicBezTo>
                  <a:lnTo>
                    <a:pt x="2102659" y="946753"/>
                  </a:lnTo>
                  <a:cubicBezTo>
                    <a:pt x="2102659" y="1004851"/>
                    <a:pt x="2055562" y="1051948"/>
                    <a:pt x="1997464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проведение медосмотров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21554,6  тыс. руб.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1925660" y="2337197"/>
              <a:ext cx="6507249" cy="432048"/>
            </a:xfrm>
            <a:custGeom>
              <a:avLst/>
              <a:gdLst>
                <a:gd name="connsiteX0" fmla="*/ 126828 w 760950"/>
                <a:gd name="connsiteY0" fmla="*/ 0 h 6385534"/>
                <a:gd name="connsiteX1" fmla="*/ 634122 w 760950"/>
                <a:gd name="connsiteY1" fmla="*/ 0 h 6385534"/>
                <a:gd name="connsiteX2" fmla="*/ 760950 w 760950"/>
                <a:gd name="connsiteY2" fmla="*/ 126828 h 6385534"/>
                <a:gd name="connsiteX3" fmla="*/ 760950 w 760950"/>
                <a:gd name="connsiteY3" fmla="*/ 6385534 h 6385534"/>
                <a:gd name="connsiteX4" fmla="*/ 760950 w 760950"/>
                <a:gd name="connsiteY4" fmla="*/ 6385534 h 6385534"/>
                <a:gd name="connsiteX5" fmla="*/ 0 w 760950"/>
                <a:gd name="connsiteY5" fmla="*/ 6385534 h 6385534"/>
                <a:gd name="connsiteX6" fmla="*/ 0 w 760950"/>
                <a:gd name="connsiteY6" fmla="*/ 6385534 h 6385534"/>
                <a:gd name="connsiteX7" fmla="*/ 0 w 760950"/>
                <a:gd name="connsiteY7" fmla="*/ 126828 h 6385534"/>
                <a:gd name="connsiteX8" fmla="*/ 126828 w 760950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0" h="6385534">
                  <a:moveTo>
                    <a:pt x="760950" y="1064284"/>
                  </a:moveTo>
                  <a:lnTo>
                    <a:pt x="760950" y="5321250"/>
                  </a:lnTo>
                  <a:cubicBezTo>
                    <a:pt x="760950" y="5909034"/>
                    <a:pt x="754183" y="6385530"/>
                    <a:pt x="745836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45836" y="4"/>
                  </a:lnTo>
                  <a:cubicBezTo>
                    <a:pt x="754183" y="4"/>
                    <a:pt x="760950" y="476500"/>
                    <a:pt x="760950" y="106428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4766" rIns="44766" bIns="44768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Зарегистрировано 8 несчастных случаев с работниками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933642" y="2793174"/>
              <a:ext cx="6513577" cy="432048"/>
            </a:xfrm>
            <a:custGeom>
              <a:avLst/>
              <a:gdLst>
                <a:gd name="connsiteX0" fmla="*/ 126828 w 760950"/>
                <a:gd name="connsiteY0" fmla="*/ 0 h 6385534"/>
                <a:gd name="connsiteX1" fmla="*/ 634122 w 760950"/>
                <a:gd name="connsiteY1" fmla="*/ 0 h 6385534"/>
                <a:gd name="connsiteX2" fmla="*/ 760950 w 760950"/>
                <a:gd name="connsiteY2" fmla="*/ 126828 h 6385534"/>
                <a:gd name="connsiteX3" fmla="*/ 760950 w 760950"/>
                <a:gd name="connsiteY3" fmla="*/ 6385534 h 6385534"/>
                <a:gd name="connsiteX4" fmla="*/ 760950 w 760950"/>
                <a:gd name="connsiteY4" fmla="*/ 6385534 h 6385534"/>
                <a:gd name="connsiteX5" fmla="*/ 0 w 760950"/>
                <a:gd name="connsiteY5" fmla="*/ 6385534 h 6385534"/>
                <a:gd name="connsiteX6" fmla="*/ 0 w 760950"/>
                <a:gd name="connsiteY6" fmla="*/ 6385534 h 6385534"/>
                <a:gd name="connsiteX7" fmla="*/ 0 w 760950"/>
                <a:gd name="connsiteY7" fmla="*/ 126828 h 6385534"/>
                <a:gd name="connsiteX8" fmla="*/ 126828 w 760950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0" h="6385534">
                  <a:moveTo>
                    <a:pt x="760950" y="1064284"/>
                  </a:moveTo>
                  <a:lnTo>
                    <a:pt x="760950" y="5321250"/>
                  </a:lnTo>
                  <a:cubicBezTo>
                    <a:pt x="760950" y="5909034"/>
                    <a:pt x="754183" y="6385530"/>
                    <a:pt x="745836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45836" y="4"/>
                  </a:lnTo>
                  <a:cubicBezTo>
                    <a:pt x="754183" y="4"/>
                    <a:pt x="760950" y="476500"/>
                    <a:pt x="760950" y="106428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4766" rIns="44766" bIns="44768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Поступило 434 обращения от руководителей, председателей первичных профсоюзных организаций и членов Профсоюза по вопросам охраны труда</a:t>
              </a: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5580112" y="5483328"/>
              <a:ext cx="1598603" cy="1031611"/>
            </a:xfrm>
            <a:custGeom>
              <a:avLst/>
              <a:gdLst>
                <a:gd name="connsiteX0" fmla="*/ 0 w 2102659"/>
                <a:gd name="connsiteY0" fmla="*/ 105195 h 1051948"/>
                <a:gd name="connsiteX1" fmla="*/ 105195 w 2102659"/>
                <a:gd name="connsiteY1" fmla="*/ 0 h 1051948"/>
                <a:gd name="connsiteX2" fmla="*/ 1997464 w 2102659"/>
                <a:gd name="connsiteY2" fmla="*/ 0 h 1051948"/>
                <a:gd name="connsiteX3" fmla="*/ 2102659 w 2102659"/>
                <a:gd name="connsiteY3" fmla="*/ 105195 h 1051948"/>
                <a:gd name="connsiteX4" fmla="*/ 2102659 w 2102659"/>
                <a:gd name="connsiteY4" fmla="*/ 946753 h 1051948"/>
                <a:gd name="connsiteX5" fmla="*/ 1997464 w 2102659"/>
                <a:gd name="connsiteY5" fmla="*/ 1051948 h 1051948"/>
                <a:gd name="connsiteX6" fmla="*/ 105195 w 2102659"/>
                <a:gd name="connsiteY6" fmla="*/ 1051948 h 1051948"/>
                <a:gd name="connsiteX7" fmla="*/ 0 w 2102659"/>
                <a:gd name="connsiteY7" fmla="*/ 946753 h 1051948"/>
                <a:gd name="connsiteX8" fmla="*/ 0 w 2102659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659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1997464" y="0"/>
                  </a:lnTo>
                  <a:cubicBezTo>
                    <a:pt x="2055562" y="0"/>
                    <a:pt x="2102659" y="47097"/>
                    <a:pt x="2102659" y="105195"/>
                  </a:cubicBezTo>
                  <a:lnTo>
                    <a:pt x="2102659" y="946753"/>
                  </a:lnTo>
                  <a:cubicBezTo>
                    <a:pt x="2102659" y="1004851"/>
                    <a:pt x="2055562" y="1051948"/>
                    <a:pt x="1997464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t" anchorCtr="0">
              <a:noAutofit/>
            </a:bodyPr>
            <a:lstStyle/>
            <a:p>
              <a:pPr lvl="0" algn="ctr" defTabSz="622300">
                <a:lnSpc>
                  <a:spcPct val="110000"/>
                </a:lnSpc>
                <a:spcBef>
                  <a:spcPct val="0"/>
                </a:spcBef>
              </a:pP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проведение обучения по охране труда</a:t>
              </a:r>
            </a:p>
            <a:p>
              <a:pPr lvl="0" algn="ctr" defTabSz="622300">
                <a:lnSpc>
                  <a:spcPct val="110000"/>
                </a:lnSpc>
                <a:spcBef>
                  <a:spcPct val="0"/>
                </a:spcBef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353,6</a:t>
              </a:r>
              <a:r>
                <a:rPr lang="ru-RU" sz="1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тыс. руб.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7301091" y="5487030"/>
              <a:ext cx="1519382" cy="1000260"/>
            </a:xfrm>
            <a:custGeom>
              <a:avLst/>
              <a:gdLst>
                <a:gd name="connsiteX0" fmla="*/ 0 w 2102659"/>
                <a:gd name="connsiteY0" fmla="*/ 105195 h 1051948"/>
                <a:gd name="connsiteX1" fmla="*/ 105195 w 2102659"/>
                <a:gd name="connsiteY1" fmla="*/ 0 h 1051948"/>
                <a:gd name="connsiteX2" fmla="*/ 1997464 w 2102659"/>
                <a:gd name="connsiteY2" fmla="*/ 0 h 1051948"/>
                <a:gd name="connsiteX3" fmla="*/ 2102659 w 2102659"/>
                <a:gd name="connsiteY3" fmla="*/ 105195 h 1051948"/>
                <a:gd name="connsiteX4" fmla="*/ 2102659 w 2102659"/>
                <a:gd name="connsiteY4" fmla="*/ 946753 h 1051948"/>
                <a:gd name="connsiteX5" fmla="*/ 1997464 w 2102659"/>
                <a:gd name="connsiteY5" fmla="*/ 1051948 h 1051948"/>
                <a:gd name="connsiteX6" fmla="*/ 105195 w 2102659"/>
                <a:gd name="connsiteY6" fmla="*/ 1051948 h 1051948"/>
                <a:gd name="connsiteX7" fmla="*/ 0 w 2102659"/>
                <a:gd name="connsiteY7" fmla="*/ 946753 h 1051948"/>
                <a:gd name="connsiteX8" fmla="*/ 0 w 2102659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659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1997464" y="0"/>
                  </a:lnTo>
                  <a:cubicBezTo>
                    <a:pt x="2055562" y="0"/>
                    <a:pt x="2102659" y="47097"/>
                    <a:pt x="2102659" y="105195"/>
                  </a:cubicBezTo>
                  <a:lnTo>
                    <a:pt x="2102659" y="946753"/>
                  </a:lnTo>
                  <a:cubicBezTo>
                    <a:pt x="2102659" y="1004851"/>
                    <a:pt x="2055562" y="1051948"/>
                    <a:pt x="1997464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t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Другие мероприятия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5673,6 </a:t>
              </a:r>
              <a:r>
                <a:rPr lang="ru-RU" sz="14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тыс. руб.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110535"/>
              <a:ext cx="904947" cy="86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 31"/>
            <p:cNvSpPr/>
            <p:nvPr/>
          </p:nvSpPr>
          <p:spPr>
            <a:xfrm>
              <a:off x="1933642" y="3247634"/>
              <a:ext cx="6513577" cy="508605"/>
            </a:xfrm>
            <a:custGeom>
              <a:avLst/>
              <a:gdLst>
                <a:gd name="connsiteX0" fmla="*/ 126828 w 760950"/>
                <a:gd name="connsiteY0" fmla="*/ 0 h 6385534"/>
                <a:gd name="connsiteX1" fmla="*/ 634122 w 760950"/>
                <a:gd name="connsiteY1" fmla="*/ 0 h 6385534"/>
                <a:gd name="connsiteX2" fmla="*/ 760950 w 760950"/>
                <a:gd name="connsiteY2" fmla="*/ 126828 h 6385534"/>
                <a:gd name="connsiteX3" fmla="*/ 760950 w 760950"/>
                <a:gd name="connsiteY3" fmla="*/ 6385534 h 6385534"/>
                <a:gd name="connsiteX4" fmla="*/ 760950 w 760950"/>
                <a:gd name="connsiteY4" fmla="*/ 6385534 h 6385534"/>
                <a:gd name="connsiteX5" fmla="*/ 0 w 760950"/>
                <a:gd name="connsiteY5" fmla="*/ 6385534 h 6385534"/>
                <a:gd name="connsiteX6" fmla="*/ 0 w 760950"/>
                <a:gd name="connsiteY6" fmla="*/ 6385534 h 6385534"/>
                <a:gd name="connsiteX7" fmla="*/ 0 w 760950"/>
                <a:gd name="connsiteY7" fmla="*/ 126828 h 6385534"/>
                <a:gd name="connsiteX8" fmla="*/ 126828 w 760950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0" h="6385534">
                  <a:moveTo>
                    <a:pt x="760950" y="1064284"/>
                  </a:moveTo>
                  <a:lnTo>
                    <a:pt x="760950" y="5321250"/>
                  </a:lnTo>
                  <a:cubicBezTo>
                    <a:pt x="760950" y="5909034"/>
                    <a:pt x="754183" y="6385530"/>
                    <a:pt x="745836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45836" y="4"/>
                  </a:lnTo>
                  <a:cubicBezTo>
                    <a:pt x="754183" y="4"/>
                    <a:pt x="760950" y="476500"/>
                    <a:pt x="760950" y="106428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4766" rIns="44766" bIns="44768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 мониторинг по СОУТ на рабочих местах в образовательных организациях городского округа «Город Чита». В отчетном периоде на 1614 рабочих местах проведена СОУТ.</a:t>
              </a:r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1940670" y="3787501"/>
              <a:ext cx="6506549" cy="721619"/>
            </a:xfrm>
            <a:custGeom>
              <a:avLst/>
              <a:gdLst>
                <a:gd name="connsiteX0" fmla="*/ 126828 w 760950"/>
                <a:gd name="connsiteY0" fmla="*/ 0 h 6385534"/>
                <a:gd name="connsiteX1" fmla="*/ 634122 w 760950"/>
                <a:gd name="connsiteY1" fmla="*/ 0 h 6385534"/>
                <a:gd name="connsiteX2" fmla="*/ 760950 w 760950"/>
                <a:gd name="connsiteY2" fmla="*/ 126828 h 6385534"/>
                <a:gd name="connsiteX3" fmla="*/ 760950 w 760950"/>
                <a:gd name="connsiteY3" fmla="*/ 6385534 h 6385534"/>
                <a:gd name="connsiteX4" fmla="*/ 760950 w 760950"/>
                <a:gd name="connsiteY4" fmla="*/ 6385534 h 6385534"/>
                <a:gd name="connsiteX5" fmla="*/ 0 w 760950"/>
                <a:gd name="connsiteY5" fmla="*/ 6385534 h 6385534"/>
                <a:gd name="connsiteX6" fmla="*/ 0 w 760950"/>
                <a:gd name="connsiteY6" fmla="*/ 6385534 h 6385534"/>
                <a:gd name="connsiteX7" fmla="*/ 0 w 760950"/>
                <a:gd name="connsiteY7" fmla="*/ 126828 h 6385534"/>
                <a:gd name="connsiteX8" fmla="*/ 126828 w 760950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950" h="6385534">
                  <a:moveTo>
                    <a:pt x="760950" y="1064284"/>
                  </a:moveTo>
                  <a:lnTo>
                    <a:pt x="760950" y="5321250"/>
                  </a:lnTo>
                  <a:cubicBezTo>
                    <a:pt x="760950" y="5909034"/>
                    <a:pt x="754183" y="6385530"/>
                    <a:pt x="745836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745836" y="4"/>
                  </a:lnTo>
                  <a:cubicBezTo>
                    <a:pt x="754183" y="4"/>
                    <a:pt x="760950" y="476500"/>
                    <a:pt x="760950" y="106428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44766" rIns="44766" bIns="44768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Председателем </a:t>
              </a:r>
              <a:r>
                <a:rPr lang="ru-RU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Рычковой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Н.В. и заместителем председателя Васильевой В.А. совместно с Комитетом образования администрации городского округа «Город Чита» проведено 3 обучения руководителей и ответственных по охране труда образовательных организаций города </a:t>
              </a: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1259630" y="1420674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1259629" y="1871244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1259628" y="2337197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1259627" y="2793174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1259626" y="3247634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1259625" y="3719763"/>
              <a:ext cx="644673" cy="643803"/>
            </a:xfrm>
            <a:custGeom>
              <a:avLst/>
              <a:gdLst>
                <a:gd name="connsiteX0" fmla="*/ 0 w 1259098"/>
                <a:gd name="connsiteY0" fmla="*/ 0 h 959281"/>
                <a:gd name="connsiteX1" fmla="*/ 779458 w 1259098"/>
                <a:gd name="connsiteY1" fmla="*/ 0 h 959281"/>
                <a:gd name="connsiteX2" fmla="*/ 1259098 w 1259098"/>
                <a:gd name="connsiteY2" fmla="*/ 479641 h 959281"/>
                <a:gd name="connsiteX3" fmla="*/ 779458 w 1259098"/>
                <a:gd name="connsiteY3" fmla="*/ 959281 h 959281"/>
                <a:gd name="connsiteX4" fmla="*/ 0 w 1259098"/>
                <a:gd name="connsiteY4" fmla="*/ 959281 h 959281"/>
                <a:gd name="connsiteX5" fmla="*/ 479641 w 1259098"/>
                <a:gd name="connsiteY5" fmla="*/ 479641 h 959281"/>
                <a:gd name="connsiteX6" fmla="*/ 0 w 1259098"/>
                <a:gd name="connsiteY6" fmla="*/ 0 h 9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9098" h="959281">
                  <a:moveTo>
                    <a:pt x="1259097" y="0"/>
                  </a:moveTo>
                  <a:lnTo>
                    <a:pt x="1259097" y="593853"/>
                  </a:lnTo>
                  <a:lnTo>
                    <a:pt x="629548" y="959281"/>
                  </a:lnTo>
                  <a:lnTo>
                    <a:pt x="1" y="593853"/>
                  </a:lnTo>
                  <a:lnTo>
                    <a:pt x="1" y="0"/>
                  </a:lnTo>
                  <a:lnTo>
                    <a:pt x="629548" y="365429"/>
                  </a:lnTo>
                  <a:lnTo>
                    <a:pt x="125909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1" tIns="487262" rIns="7620" bIns="48726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09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21" y="196454"/>
            <a:ext cx="8701930" cy="6149587"/>
            <a:chOff x="251521" y="196454"/>
            <a:chExt cx="8701930" cy="6149587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1558620" y="1519525"/>
              <a:ext cx="5796201" cy="4173424"/>
              <a:chOff x="1656118" y="1412777"/>
              <a:chExt cx="5796201" cy="4173424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1656854" y="1415813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Полилиния 3"/>
              <p:cNvSpPr/>
              <p:nvPr/>
            </p:nvSpPr>
            <p:spPr>
              <a:xfrm>
                <a:off x="2223778" y="1412777"/>
                <a:ext cx="5215866" cy="505860"/>
              </a:xfrm>
              <a:custGeom>
                <a:avLst/>
                <a:gdLst>
                  <a:gd name="connsiteX0" fmla="*/ 84312 w 505860"/>
                  <a:gd name="connsiteY0" fmla="*/ 0 h 5215866"/>
                  <a:gd name="connsiteX1" fmla="*/ 421548 w 505860"/>
                  <a:gd name="connsiteY1" fmla="*/ 0 h 5215866"/>
                  <a:gd name="connsiteX2" fmla="*/ 505860 w 505860"/>
                  <a:gd name="connsiteY2" fmla="*/ 84312 h 5215866"/>
                  <a:gd name="connsiteX3" fmla="*/ 505860 w 505860"/>
                  <a:gd name="connsiteY3" fmla="*/ 5215866 h 5215866"/>
                  <a:gd name="connsiteX4" fmla="*/ 505860 w 505860"/>
                  <a:gd name="connsiteY4" fmla="*/ 5215866 h 5215866"/>
                  <a:gd name="connsiteX5" fmla="*/ 0 w 505860"/>
                  <a:gd name="connsiteY5" fmla="*/ 5215866 h 5215866"/>
                  <a:gd name="connsiteX6" fmla="*/ 0 w 505860"/>
                  <a:gd name="connsiteY6" fmla="*/ 5215866 h 5215866"/>
                  <a:gd name="connsiteX7" fmla="*/ 0 w 505860"/>
                  <a:gd name="connsiteY7" fmla="*/ 84312 h 5215866"/>
                  <a:gd name="connsiteX8" fmla="*/ 84312 w 505860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866">
                    <a:moveTo>
                      <a:pt x="505860" y="869335"/>
                    </a:moveTo>
                    <a:lnTo>
                      <a:pt x="505860" y="4346531"/>
                    </a:lnTo>
                    <a:cubicBezTo>
                      <a:pt x="505860" y="4826646"/>
                      <a:pt x="502199" y="5215861"/>
                      <a:pt x="497683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3" y="5"/>
                    </a:lnTo>
                    <a:cubicBezTo>
                      <a:pt x="502199" y="5"/>
                      <a:pt x="505860" y="389220"/>
                      <a:pt x="505860" y="86933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4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 социальному партнерству и правозащитной работе</a:t>
                </a: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1656854" y="2094242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1311081"/>
                  <a:satOff val="-1555"/>
                  <a:lumOff val="-823"/>
                  <a:alphaOff val="0"/>
                </a:schemeClr>
              </a:lnRef>
              <a:fillRef idx="3">
                <a:schemeClr val="accent2">
                  <a:hueOff val="-1311081"/>
                  <a:satOff val="-1555"/>
                  <a:lumOff val="-823"/>
                  <a:alphaOff val="0"/>
                </a:schemeClr>
              </a:fillRef>
              <a:effectRef idx="2">
                <a:schemeClr val="accent2">
                  <a:hueOff val="-1311081"/>
                  <a:satOff val="-1555"/>
                  <a:lumOff val="-82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2236453" y="2094242"/>
                <a:ext cx="5215866" cy="505860"/>
              </a:xfrm>
              <a:custGeom>
                <a:avLst/>
                <a:gdLst>
                  <a:gd name="connsiteX0" fmla="*/ 84312 w 505860"/>
                  <a:gd name="connsiteY0" fmla="*/ 0 h 5215866"/>
                  <a:gd name="connsiteX1" fmla="*/ 421548 w 505860"/>
                  <a:gd name="connsiteY1" fmla="*/ 0 h 5215866"/>
                  <a:gd name="connsiteX2" fmla="*/ 505860 w 505860"/>
                  <a:gd name="connsiteY2" fmla="*/ 84312 h 5215866"/>
                  <a:gd name="connsiteX3" fmla="*/ 505860 w 505860"/>
                  <a:gd name="connsiteY3" fmla="*/ 5215866 h 5215866"/>
                  <a:gd name="connsiteX4" fmla="*/ 505860 w 505860"/>
                  <a:gd name="connsiteY4" fmla="*/ 5215866 h 5215866"/>
                  <a:gd name="connsiteX5" fmla="*/ 0 w 505860"/>
                  <a:gd name="connsiteY5" fmla="*/ 5215866 h 5215866"/>
                  <a:gd name="connsiteX6" fmla="*/ 0 w 505860"/>
                  <a:gd name="connsiteY6" fmla="*/ 5215866 h 5215866"/>
                  <a:gd name="connsiteX7" fmla="*/ 0 w 505860"/>
                  <a:gd name="connsiteY7" fmla="*/ 84312 h 5215866"/>
                  <a:gd name="connsiteX8" fmla="*/ 84312 w 505860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866">
                    <a:moveTo>
                      <a:pt x="505860" y="869335"/>
                    </a:moveTo>
                    <a:lnTo>
                      <a:pt x="505860" y="4346531"/>
                    </a:lnTo>
                    <a:cubicBezTo>
                      <a:pt x="505860" y="4826646"/>
                      <a:pt x="502199" y="5215861"/>
                      <a:pt x="497683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3" y="5"/>
                    </a:lnTo>
                    <a:cubicBezTo>
                      <a:pt x="502199" y="5"/>
                      <a:pt x="505860" y="389220"/>
                      <a:pt x="505860" y="86933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1311081"/>
                  <a:satOff val="-1555"/>
                  <a:lumOff val="-823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4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 защите прав членов профсоюза на здоровые и безопасные условия труда</a:t>
                </a: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1656853" y="2772670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2622161"/>
                  <a:satOff val="-3110"/>
                  <a:lumOff val="-1647"/>
                  <a:alphaOff val="0"/>
                </a:schemeClr>
              </a:lnRef>
              <a:fillRef idx="3">
                <a:schemeClr val="accent2">
                  <a:hueOff val="-2622161"/>
                  <a:satOff val="-3110"/>
                  <a:lumOff val="-1647"/>
                  <a:alphaOff val="0"/>
                </a:schemeClr>
              </a:fillRef>
              <a:effectRef idx="2">
                <a:schemeClr val="accent2">
                  <a:hueOff val="-2622161"/>
                  <a:satOff val="-3110"/>
                  <a:lumOff val="-164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2236453" y="2772671"/>
                <a:ext cx="5215866" cy="506127"/>
              </a:xfrm>
              <a:custGeom>
                <a:avLst/>
                <a:gdLst>
                  <a:gd name="connsiteX0" fmla="*/ 84356 w 506126"/>
                  <a:gd name="connsiteY0" fmla="*/ 0 h 5215866"/>
                  <a:gd name="connsiteX1" fmla="*/ 421770 w 506126"/>
                  <a:gd name="connsiteY1" fmla="*/ 0 h 5215866"/>
                  <a:gd name="connsiteX2" fmla="*/ 506126 w 506126"/>
                  <a:gd name="connsiteY2" fmla="*/ 84356 h 5215866"/>
                  <a:gd name="connsiteX3" fmla="*/ 506126 w 506126"/>
                  <a:gd name="connsiteY3" fmla="*/ 5215866 h 5215866"/>
                  <a:gd name="connsiteX4" fmla="*/ 506126 w 506126"/>
                  <a:gd name="connsiteY4" fmla="*/ 5215866 h 5215866"/>
                  <a:gd name="connsiteX5" fmla="*/ 0 w 506126"/>
                  <a:gd name="connsiteY5" fmla="*/ 5215866 h 5215866"/>
                  <a:gd name="connsiteX6" fmla="*/ 0 w 506126"/>
                  <a:gd name="connsiteY6" fmla="*/ 5215866 h 5215866"/>
                  <a:gd name="connsiteX7" fmla="*/ 0 w 506126"/>
                  <a:gd name="connsiteY7" fmla="*/ 84356 h 5215866"/>
                  <a:gd name="connsiteX8" fmla="*/ 84356 w 506126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6126" h="5215866">
                    <a:moveTo>
                      <a:pt x="506126" y="869332"/>
                    </a:moveTo>
                    <a:lnTo>
                      <a:pt x="506126" y="4346534"/>
                    </a:lnTo>
                    <a:cubicBezTo>
                      <a:pt x="506126" y="4826655"/>
                      <a:pt x="502461" y="5215861"/>
                      <a:pt x="497940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940" y="5"/>
                    </a:lnTo>
                    <a:cubicBezTo>
                      <a:pt x="502461" y="5"/>
                      <a:pt x="506126" y="389211"/>
                      <a:pt x="506126" y="869332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2622161"/>
                  <a:satOff val="-3110"/>
                  <a:lumOff val="-164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6136" rIns="36136" bIns="36139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 мотивации профсоюзного членства</a:t>
                </a: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1656852" y="3451097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3933242"/>
                  <a:satOff val="-4666"/>
                  <a:lumOff val="-2470"/>
                  <a:alphaOff val="0"/>
                </a:schemeClr>
              </a:lnRef>
              <a:fillRef idx="3">
                <a:schemeClr val="accent2">
                  <a:hueOff val="-3933242"/>
                  <a:satOff val="-4666"/>
                  <a:lumOff val="-2470"/>
                  <a:alphaOff val="0"/>
                </a:schemeClr>
              </a:fillRef>
              <a:effectRef idx="2">
                <a:schemeClr val="accent2">
                  <a:hueOff val="-3933242"/>
                  <a:satOff val="-4666"/>
                  <a:lumOff val="-247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l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2237027" y="3468268"/>
                <a:ext cx="5215292" cy="505861"/>
              </a:xfrm>
              <a:custGeom>
                <a:avLst/>
                <a:gdLst>
                  <a:gd name="connsiteX0" fmla="*/ 84312 w 505860"/>
                  <a:gd name="connsiteY0" fmla="*/ 0 h 5215292"/>
                  <a:gd name="connsiteX1" fmla="*/ 421548 w 505860"/>
                  <a:gd name="connsiteY1" fmla="*/ 0 h 5215292"/>
                  <a:gd name="connsiteX2" fmla="*/ 505860 w 505860"/>
                  <a:gd name="connsiteY2" fmla="*/ 84312 h 5215292"/>
                  <a:gd name="connsiteX3" fmla="*/ 505860 w 505860"/>
                  <a:gd name="connsiteY3" fmla="*/ 5215292 h 5215292"/>
                  <a:gd name="connsiteX4" fmla="*/ 505860 w 505860"/>
                  <a:gd name="connsiteY4" fmla="*/ 5215292 h 5215292"/>
                  <a:gd name="connsiteX5" fmla="*/ 0 w 505860"/>
                  <a:gd name="connsiteY5" fmla="*/ 5215292 h 5215292"/>
                  <a:gd name="connsiteX6" fmla="*/ 0 w 505860"/>
                  <a:gd name="connsiteY6" fmla="*/ 5215292 h 5215292"/>
                  <a:gd name="connsiteX7" fmla="*/ 0 w 505860"/>
                  <a:gd name="connsiteY7" fmla="*/ 84312 h 5215292"/>
                  <a:gd name="connsiteX8" fmla="*/ 84312 w 505860"/>
                  <a:gd name="connsiteY8" fmla="*/ 0 h 521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292">
                    <a:moveTo>
                      <a:pt x="505860" y="869239"/>
                    </a:moveTo>
                    <a:lnTo>
                      <a:pt x="505860" y="4346053"/>
                    </a:lnTo>
                    <a:cubicBezTo>
                      <a:pt x="505860" y="4826115"/>
                      <a:pt x="502199" y="5215287"/>
                      <a:pt x="497682" y="5215287"/>
                    </a:cubicBezTo>
                    <a:lnTo>
                      <a:pt x="0" y="5215287"/>
                    </a:lnTo>
                    <a:lnTo>
                      <a:pt x="0" y="521528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2" y="5"/>
                    </a:lnTo>
                    <a:cubicBezTo>
                      <a:pt x="502199" y="5"/>
                      <a:pt x="505860" y="389177"/>
                      <a:pt x="505860" y="869239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3933242"/>
                  <a:satOff val="-4666"/>
                  <a:lumOff val="-247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5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ru-RU" sz="18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информационной работе</a:t>
                </a: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1656851" y="4156120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5244323"/>
                  <a:satOff val="-6221"/>
                  <a:lumOff val="-3294"/>
                  <a:alphaOff val="0"/>
                </a:schemeClr>
              </a:lnRef>
              <a:fillRef idx="3">
                <a:schemeClr val="accent2">
                  <a:hueOff val="-5244323"/>
                  <a:satOff val="-6221"/>
                  <a:lumOff val="-3294"/>
                  <a:alphaOff val="0"/>
                </a:schemeClr>
              </a:fillRef>
              <a:effectRef idx="2">
                <a:schemeClr val="accent2">
                  <a:hueOff val="-5244323"/>
                  <a:satOff val="-6221"/>
                  <a:lumOff val="-329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l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2223778" y="4156120"/>
                <a:ext cx="5215866" cy="505861"/>
              </a:xfrm>
              <a:custGeom>
                <a:avLst/>
                <a:gdLst>
                  <a:gd name="connsiteX0" fmla="*/ 84312 w 505860"/>
                  <a:gd name="connsiteY0" fmla="*/ 0 h 5215866"/>
                  <a:gd name="connsiteX1" fmla="*/ 421548 w 505860"/>
                  <a:gd name="connsiteY1" fmla="*/ 0 h 5215866"/>
                  <a:gd name="connsiteX2" fmla="*/ 505860 w 505860"/>
                  <a:gd name="connsiteY2" fmla="*/ 84312 h 5215866"/>
                  <a:gd name="connsiteX3" fmla="*/ 505860 w 505860"/>
                  <a:gd name="connsiteY3" fmla="*/ 5215866 h 5215866"/>
                  <a:gd name="connsiteX4" fmla="*/ 505860 w 505860"/>
                  <a:gd name="connsiteY4" fmla="*/ 5215866 h 5215866"/>
                  <a:gd name="connsiteX5" fmla="*/ 0 w 505860"/>
                  <a:gd name="connsiteY5" fmla="*/ 5215866 h 5215866"/>
                  <a:gd name="connsiteX6" fmla="*/ 0 w 505860"/>
                  <a:gd name="connsiteY6" fmla="*/ 5215866 h 5215866"/>
                  <a:gd name="connsiteX7" fmla="*/ 0 w 505860"/>
                  <a:gd name="connsiteY7" fmla="*/ 84312 h 5215866"/>
                  <a:gd name="connsiteX8" fmla="*/ 84312 w 505860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866">
                    <a:moveTo>
                      <a:pt x="505860" y="869335"/>
                    </a:moveTo>
                    <a:lnTo>
                      <a:pt x="505860" y="4346531"/>
                    </a:lnTo>
                    <a:cubicBezTo>
                      <a:pt x="505860" y="4826646"/>
                      <a:pt x="502199" y="5215861"/>
                      <a:pt x="497683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3" y="5"/>
                    </a:lnTo>
                    <a:cubicBezTo>
                      <a:pt x="502199" y="5"/>
                      <a:pt x="505860" y="389220"/>
                      <a:pt x="505860" y="86933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5244323"/>
                  <a:satOff val="-6221"/>
                  <a:lumOff val="-3294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5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по финансовой работе</a:t>
                </a: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1656118" y="4807954"/>
                <a:ext cx="544773" cy="778247"/>
              </a:xfrm>
              <a:custGeom>
                <a:avLst/>
                <a:gdLst>
                  <a:gd name="connsiteX0" fmla="*/ 0 w 778247"/>
                  <a:gd name="connsiteY0" fmla="*/ 0 h 544773"/>
                  <a:gd name="connsiteX1" fmla="*/ 505861 w 778247"/>
                  <a:gd name="connsiteY1" fmla="*/ 0 h 544773"/>
                  <a:gd name="connsiteX2" fmla="*/ 778247 w 778247"/>
                  <a:gd name="connsiteY2" fmla="*/ 272387 h 544773"/>
                  <a:gd name="connsiteX3" fmla="*/ 505861 w 778247"/>
                  <a:gd name="connsiteY3" fmla="*/ 544773 h 544773"/>
                  <a:gd name="connsiteX4" fmla="*/ 0 w 778247"/>
                  <a:gd name="connsiteY4" fmla="*/ 544773 h 544773"/>
                  <a:gd name="connsiteX5" fmla="*/ 272387 w 778247"/>
                  <a:gd name="connsiteY5" fmla="*/ 272387 h 544773"/>
                  <a:gd name="connsiteX6" fmla="*/ 0 w 778247"/>
                  <a:gd name="connsiteY6" fmla="*/ 0 h 544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247" h="544773">
                    <a:moveTo>
                      <a:pt x="778247" y="0"/>
                    </a:moveTo>
                    <a:lnTo>
                      <a:pt x="778247" y="354103"/>
                    </a:lnTo>
                    <a:lnTo>
                      <a:pt x="389123" y="544773"/>
                    </a:lnTo>
                    <a:lnTo>
                      <a:pt x="0" y="354103"/>
                    </a:lnTo>
                    <a:lnTo>
                      <a:pt x="0" y="0"/>
                    </a:lnTo>
                    <a:lnTo>
                      <a:pt x="389123" y="190671"/>
                    </a:lnTo>
                    <a:lnTo>
                      <a:pt x="778247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3">
                <a:schemeClr val="accent2">
                  <a:hueOff val="-6555403"/>
                  <a:satOff val="-7776"/>
                  <a:lumOff val="-4117"/>
                  <a:alphaOff val="0"/>
                </a:schemeClr>
              </a:fillRef>
              <a:effectRef idx="2">
                <a:schemeClr val="accent2">
                  <a:hueOff val="-6555403"/>
                  <a:satOff val="-7776"/>
                  <a:lumOff val="-41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1" tIns="283817" rIns="11429" bIns="283816" numCol="1" spcCol="1270" anchor="ctr" anchorCtr="0">
                <a:noAutofit/>
              </a:bodyPr>
              <a:lstStyle/>
              <a:p>
                <a:pPr lvl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2236453" y="4807955"/>
                <a:ext cx="5215866" cy="505861"/>
              </a:xfrm>
              <a:custGeom>
                <a:avLst/>
                <a:gdLst>
                  <a:gd name="connsiteX0" fmla="*/ 84312 w 505860"/>
                  <a:gd name="connsiteY0" fmla="*/ 0 h 5215866"/>
                  <a:gd name="connsiteX1" fmla="*/ 421548 w 505860"/>
                  <a:gd name="connsiteY1" fmla="*/ 0 h 5215866"/>
                  <a:gd name="connsiteX2" fmla="*/ 505860 w 505860"/>
                  <a:gd name="connsiteY2" fmla="*/ 84312 h 5215866"/>
                  <a:gd name="connsiteX3" fmla="*/ 505860 w 505860"/>
                  <a:gd name="connsiteY3" fmla="*/ 5215866 h 5215866"/>
                  <a:gd name="connsiteX4" fmla="*/ 505860 w 505860"/>
                  <a:gd name="connsiteY4" fmla="*/ 5215866 h 5215866"/>
                  <a:gd name="connsiteX5" fmla="*/ 0 w 505860"/>
                  <a:gd name="connsiteY5" fmla="*/ 5215866 h 5215866"/>
                  <a:gd name="connsiteX6" fmla="*/ 0 w 505860"/>
                  <a:gd name="connsiteY6" fmla="*/ 5215866 h 5215866"/>
                  <a:gd name="connsiteX7" fmla="*/ 0 w 505860"/>
                  <a:gd name="connsiteY7" fmla="*/ 84312 h 5215866"/>
                  <a:gd name="connsiteX8" fmla="*/ 84312 w 505860"/>
                  <a:gd name="connsiteY8" fmla="*/ 0 h 521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860" h="5215866">
                    <a:moveTo>
                      <a:pt x="505860" y="869335"/>
                    </a:moveTo>
                    <a:lnTo>
                      <a:pt x="505860" y="4346531"/>
                    </a:lnTo>
                    <a:cubicBezTo>
                      <a:pt x="505860" y="4826646"/>
                      <a:pt x="502199" y="5215861"/>
                      <a:pt x="497683" y="5215861"/>
                    </a:cubicBezTo>
                    <a:lnTo>
                      <a:pt x="0" y="5215861"/>
                    </a:lnTo>
                    <a:lnTo>
                      <a:pt x="0" y="521586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97683" y="5"/>
                    </a:lnTo>
                    <a:cubicBezTo>
                      <a:pt x="502199" y="5"/>
                      <a:pt x="505860" y="389220"/>
                      <a:pt x="505860" y="869335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6" tIns="36124" rIns="36124" bIns="36125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по организационным вопросам</a:t>
                </a:r>
              </a:p>
            </p:txBody>
          </p:sp>
        </p:grp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96454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заседаниях Комитета и Президиума Читинской территориальной (городской) организации Профсоюза было рассмотрено 95 вопросов. В том числе:</a:t>
              </a:r>
            </a:p>
            <a:p>
              <a:pPr lvl="0" algn="ctr"/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7" y="224362"/>
              <a:ext cx="997074" cy="95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олилиния 19"/>
            <p:cNvSpPr/>
            <p:nvPr/>
          </p:nvSpPr>
          <p:spPr>
            <a:xfrm>
              <a:off x="2138955" y="5589239"/>
              <a:ext cx="5215866" cy="505861"/>
            </a:xfrm>
            <a:custGeom>
              <a:avLst/>
              <a:gdLst>
                <a:gd name="connsiteX0" fmla="*/ 84312 w 505860"/>
                <a:gd name="connsiteY0" fmla="*/ 0 h 5215866"/>
                <a:gd name="connsiteX1" fmla="*/ 421548 w 505860"/>
                <a:gd name="connsiteY1" fmla="*/ 0 h 5215866"/>
                <a:gd name="connsiteX2" fmla="*/ 505860 w 505860"/>
                <a:gd name="connsiteY2" fmla="*/ 84312 h 5215866"/>
                <a:gd name="connsiteX3" fmla="*/ 505860 w 505860"/>
                <a:gd name="connsiteY3" fmla="*/ 5215866 h 5215866"/>
                <a:gd name="connsiteX4" fmla="*/ 505860 w 505860"/>
                <a:gd name="connsiteY4" fmla="*/ 5215866 h 5215866"/>
                <a:gd name="connsiteX5" fmla="*/ 0 w 505860"/>
                <a:gd name="connsiteY5" fmla="*/ 5215866 h 5215866"/>
                <a:gd name="connsiteX6" fmla="*/ 0 w 505860"/>
                <a:gd name="connsiteY6" fmla="*/ 5215866 h 5215866"/>
                <a:gd name="connsiteX7" fmla="*/ 0 w 505860"/>
                <a:gd name="connsiteY7" fmla="*/ 84312 h 5215866"/>
                <a:gd name="connsiteX8" fmla="*/ 84312 w 505860"/>
                <a:gd name="connsiteY8" fmla="*/ 0 h 5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5860" h="5215866">
                  <a:moveTo>
                    <a:pt x="505860" y="869335"/>
                  </a:moveTo>
                  <a:lnTo>
                    <a:pt x="505860" y="4346531"/>
                  </a:lnTo>
                  <a:cubicBezTo>
                    <a:pt x="505860" y="4826646"/>
                    <a:pt x="502199" y="5215861"/>
                    <a:pt x="497683" y="5215861"/>
                  </a:cubicBezTo>
                  <a:lnTo>
                    <a:pt x="0" y="5215861"/>
                  </a:lnTo>
                  <a:lnTo>
                    <a:pt x="0" y="5215861"/>
                  </a:lnTo>
                  <a:lnTo>
                    <a:pt x="0" y="5"/>
                  </a:lnTo>
                  <a:lnTo>
                    <a:pt x="0" y="5"/>
                  </a:lnTo>
                  <a:lnTo>
                    <a:pt x="497683" y="5"/>
                  </a:lnTo>
                  <a:cubicBezTo>
                    <a:pt x="502199" y="5"/>
                    <a:pt x="505860" y="389220"/>
                    <a:pt x="505860" y="869335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5244323"/>
                <a:satOff val="-6221"/>
                <a:lumOff val="-329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36124" rIns="36124" bIns="36125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r>
                <a:rPr lang="ru-RU" sz="1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по работе с молодыми педагогами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1558619" y="5567794"/>
              <a:ext cx="544773" cy="778247"/>
            </a:xfrm>
            <a:custGeom>
              <a:avLst/>
              <a:gdLst>
                <a:gd name="connsiteX0" fmla="*/ 0 w 778247"/>
                <a:gd name="connsiteY0" fmla="*/ 0 h 544773"/>
                <a:gd name="connsiteX1" fmla="*/ 505861 w 778247"/>
                <a:gd name="connsiteY1" fmla="*/ 0 h 544773"/>
                <a:gd name="connsiteX2" fmla="*/ 778247 w 778247"/>
                <a:gd name="connsiteY2" fmla="*/ 272387 h 544773"/>
                <a:gd name="connsiteX3" fmla="*/ 505861 w 778247"/>
                <a:gd name="connsiteY3" fmla="*/ 544773 h 544773"/>
                <a:gd name="connsiteX4" fmla="*/ 0 w 778247"/>
                <a:gd name="connsiteY4" fmla="*/ 544773 h 544773"/>
                <a:gd name="connsiteX5" fmla="*/ 272387 w 778247"/>
                <a:gd name="connsiteY5" fmla="*/ 272387 h 544773"/>
                <a:gd name="connsiteX6" fmla="*/ 0 w 778247"/>
                <a:gd name="connsiteY6" fmla="*/ 0 h 54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8247" h="544773">
                  <a:moveTo>
                    <a:pt x="778247" y="0"/>
                  </a:moveTo>
                  <a:lnTo>
                    <a:pt x="778247" y="354103"/>
                  </a:lnTo>
                  <a:lnTo>
                    <a:pt x="389123" y="544773"/>
                  </a:lnTo>
                  <a:lnTo>
                    <a:pt x="0" y="354103"/>
                  </a:lnTo>
                  <a:lnTo>
                    <a:pt x="0" y="0"/>
                  </a:lnTo>
                  <a:lnTo>
                    <a:pt x="389123" y="190671"/>
                  </a:lnTo>
                  <a:lnTo>
                    <a:pt x="778247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2">
                <a:hueOff val="-6555403"/>
                <a:satOff val="-7776"/>
                <a:lumOff val="-4117"/>
                <a:alphaOff val="0"/>
              </a:schemeClr>
            </a:lnRef>
            <a:fillRef idx="3">
              <a:schemeClr val="accent2">
                <a:hueOff val="-6555403"/>
                <a:satOff val="-7776"/>
                <a:lumOff val="-4117"/>
                <a:alphaOff val="0"/>
              </a:schemeClr>
            </a:fillRef>
            <a:effectRef idx="2">
              <a:schemeClr val="accent2">
                <a:hueOff val="-6555403"/>
                <a:satOff val="-7776"/>
                <a:lumOff val="-411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283817" rIns="11429" bIns="283816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72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70457" y="47496"/>
            <a:ext cx="8644582" cy="6261822"/>
            <a:chOff x="270457" y="47496"/>
            <a:chExt cx="8644582" cy="6261822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270457" y="47496"/>
              <a:ext cx="8644582" cy="4223280"/>
              <a:chOff x="270457" y="47496"/>
              <a:chExt cx="8644582" cy="4223280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1274978" y="260648"/>
                <a:ext cx="68407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2800" b="1" dirty="0">
                    <a:solidFill>
                      <a:schemeClr val="bg1"/>
                    </a:solidFill>
                    <a:latin typeface="Times New Roman"/>
                    <a:ea typeface="Times New Roman"/>
                  </a:rPr>
                  <a:t>Обучение профсоюзного актива</a:t>
                </a:r>
              </a:p>
              <a:p>
                <a:pPr lvl="0" algn="ctr"/>
                <a:endParaRPr lang="ru-RU" sz="2000" b="1" dirty="0">
                  <a:solidFill>
                    <a:schemeClr val="bg1"/>
                  </a:solidFill>
                  <a:latin typeface="Times New Roman"/>
                  <a:ea typeface="Times New Roman"/>
                </a:endParaRPr>
              </a:p>
            </p:txBody>
          </p:sp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457" y="47496"/>
                <a:ext cx="864096" cy="979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2" descr="C:\мои документы\Атрибутика\Логотип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0092" y="110535"/>
                <a:ext cx="904947" cy="863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158458" y="1091645"/>
                <a:ext cx="3387257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ru-RU" sz="1600" b="1" dirty="0">
                    <a:solidFill>
                      <a:schemeClr val="bg2">
                        <a:lumMod val="9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Обмен опытом с председателями </a:t>
                </a:r>
              </a:p>
              <a:p>
                <a:pPr algn="ctr">
                  <a:lnSpc>
                    <a:spcPts val="900"/>
                  </a:lnSpc>
                </a:pPr>
                <a:endPara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900"/>
                  </a:lnSpc>
                </a:pPr>
                <a:r>
                  <a:rPr lang="ru-RU" sz="1600" b="1" dirty="0">
                    <a:solidFill>
                      <a:schemeClr val="bg2">
                        <a:lumMod val="9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ТПО 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43608" y="1106965"/>
                <a:ext cx="3387257" cy="563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ru-RU" sz="1600" b="1" dirty="0">
                    <a:solidFill>
                      <a:schemeClr val="bg2">
                        <a:lumMod val="9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Круглый стол с профсоюзным активом по вопросам оплаты труда.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956529" y="3861048"/>
                <a:ext cx="3387257" cy="409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ru-RU" sz="1600" b="1" dirty="0">
                    <a:solidFill>
                      <a:schemeClr val="bg2">
                        <a:lumMod val="9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Летняя школа молодого педагога </a:t>
                </a:r>
              </a:p>
              <a:p>
                <a:pPr algn="ctr">
                  <a:lnSpc>
                    <a:spcPts val="1200"/>
                  </a:lnSpc>
                </a:pPr>
                <a:r>
                  <a:rPr lang="ru-RU" sz="1600" b="1" dirty="0">
                    <a:solidFill>
                      <a:schemeClr val="bg2">
                        <a:lumMod val="9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г. Иркутск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309245" y="3861048"/>
                <a:ext cx="33872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800"/>
                  </a:lnSpc>
                </a:pPr>
                <a:r>
                  <a:rPr lang="ru-RU" sz="1600" b="1" dirty="0">
                    <a:solidFill>
                      <a:schemeClr val="bg2">
                        <a:lumMod val="9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Семинар-практикум</a:t>
                </a:r>
              </a:p>
              <a:p>
                <a:pPr algn="ctr">
                  <a:lnSpc>
                    <a:spcPts val="800"/>
                  </a:lnSpc>
                </a:pPr>
                <a:endPara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800"/>
                  </a:lnSpc>
                </a:pPr>
                <a:r>
                  <a:rPr lang="ru-RU" sz="1600" b="1" dirty="0">
                    <a:solidFill>
                      <a:schemeClr val="bg2">
                        <a:lumMod val="9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г. Казань</a:t>
                </a:r>
              </a:p>
            </p:txBody>
          </p:sp>
        </p:grpSp>
        <p:pic>
          <p:nvPicPr>
            <p:cNvPr id="1026" name="Picture 2" descr="C:\Users\САШ\Desktop\фото у публичному\20230321_142814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02505" y="1689784"/>
              <a:ext cx="3581463" cy="180900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САШ\Desktop\фото у публичному\IMG-20230406-WA0022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161" y="4294927"/>
              <a:ext cx="3098660" cy="2003061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САШ\Desktop\фото у публичному\20230328_165813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72417" y="1670581"/>
              <a:ext cx="3190148" cy="1858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САШ\Desktop\фото у публичному\IMG-20230710-WA0012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1492" y="4283599"/>
              <a:ext cx="3581463" cy="202571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1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6232" y="47496"/>
            <a:ext cx="9105792" cy="1898960"/>
            <a:chOff x="16232" y="47496"/>
            <a:chExt cx="9105792" cy="1791015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57" y="4749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092" y="110535"/>
              <a:ext cx="904947" cy="86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274978" y="242859"/>
              <a:ext cx="6840760" cy="783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Обучение профсоюзного актива</a:t>
              </a:r>
            </a:p>
            <a:p>
              <a:pPr lvl="0" algn="ctr"/>
              <a:endParaRPr lang="ru-RU" sz="2000" b="1" dirty="0">
                <a:solidFill>
                  <a:schemeClr val="bg1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232" y="1452074"/>
              <a:ext cx="3387257" cy="341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Обучение руководителей </a:t>
              </a:r>
            </a:p>
            <a:p>
              <a:pPr algn="ctr">
                <a:lnSpc>
                  <a:spcPts val="700"/>
                </a:lnSpc>
              </a:pPr>
              <a:endParaRPr lang="ru-RU" sz="16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ts val="700"/>
                </a:lnSpc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образовательных организаций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2260" y="1452074"/>
              <a:ext cx="3329764" cy="38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Обучение профсоюзного актива</a:t>
              </a:r>
            </a:p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охране труда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67543" y="2060848"/>
            <a:ext cx="8218558" cy="4005450"/>
            <a:chOff x="467543" y="2060848"/>
            <a:chExt cx="8218558" cy="40054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7543" y="2060848"/>
              <a:ext cx="2484637" cy="299854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 descr="C:\Users\САШ\Downloads\20230920_155247 (1)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060848"/>
              <a:ext cx="2457917" cy="2952328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C:\мои документы\Публичный доклад\Публичный отчет за 2023 г\ФОТО\20230921_120737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03489" y="3356992"/>
              <a:ext cx="2310594" cy="27093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131841" y="2688088"/>
              <a:ext cx="2880320" cy="40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Брендовая и методическая продукция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01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41707" y="218346"/>
            <a:ext cx="8671603" cy="6379006"/>
            <a:chOff x="241707" y="218346"/>
            <a:chExt cx="8671603" cy="637900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220840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Информационная работа</a:t>
              </a:r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1" name="Схема 20"/>
            <p:cNvGraphicFramePr/>
            <p:nvPr>
              <p:extLst>
                <p:ext uri="{D42A27DB-BD31-4B8C-83A1-F6EECF244321}">
                  <p14:modId xmlns:p14="http://schemas.microsoft.com/office/powerpoint/2010/main" val="935100182"/>
                </p:ext>
              </p:extLst>
            </p:nvPr>
          </p:nvGraphicFramePr>
          <p:xfrm>
            <a:off x="704954" y="1412776"/>
            <a:ext cx="7920879" cy="51845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6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4368" y="218346"/>
              <a:ext cx="1028942" cy="981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09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70457" y="47496"/>
            <a:ext cx="8644582" cy="5630363"/>
            <a:chOff x="270457" y="47496"/>
            <a:chExt cx="8644582" cy="5630363"/>
          </a:xfrm>
        </p:grpSpPr>
        <p:sp>
          <p:nvSpPr>
            <p:cNvPr id="4" name="Заголовок 2"/>
            <p:cNvSpPr txBox="1">
              <a:spLocks/>
            </p:cNvSpPr>
            <p:nvPr/>
          </p:nvSpPr>
          <p:spPr>
            <a:xfrm>
              <a:off x="457200" y="553750"/>
              <a:ext cx="8229600" cy="5847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Страницы в социальных сетях</a:t>
              </a: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57" y="4749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092" y="110535"/>
              <a:ext cx="904947" cy="86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мои документы\Подписка журнала ГНМЦ.ru\2022 год\Статьи\Статья 6\ВКонтакте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988840"/>
              <a:ext cx="3168352" cy="31683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18551" y="5373216"/>
              <a:ext cx="2818466" cy="30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ВКонтакте</a:t>
              </a:r>
              <a:endPara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3" descr="C:\мои документы\Подписка журнала ГНМЦ.ru\2022 год\Статьи\Статья 6\Telegram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2040" y="1988840"/>
              <a:ext cx="3168351" cy="31683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106982" y="5373930"/>
              <a:ext cx="2818466" cy="303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Telegram</a:t>
              </a:r>
              <a:endPara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8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51521" y="110535"/>
            <a:ext cx="8699225" cy="6651732"/>
            <a:chOff x="251521" y="110535"/>
            <a:chExt cx="8699225" cy="665173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51521" y="110535"/>
              <a:ext cx="8699225" cy="6651732"/>
              <a:chOff x="251521" y="110535"/>
              <a:chExt cx="8699225" cy="6651732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251521" y="110535"/>
                <a:ext cx="8699225" cy="6651732"/>
                <a:chOff x="251521" y="110535"/>
                <a:chExt cx="8699225" cy="6651732"/>
              </a:xfrm>
            </p:grpSpPr>
            <p:pic>
              <p:nvPicPr>
                <p:cNvPr id="5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521" y="110535"/>
                  <a:ext cx="864096" cy="979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Прямоугольник 13"/>
                <p:cNvSpPr/>
                <p:nvPr/>
              </p:nvSpPr>
              <p:spPr>
                <a:xfrm>
                  <a:off x="1259632" y="260648"/>
                  <a:ext cx="6840760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ru-RU" sz="2800" b="1" dirty="0">
                      <a:solidFill>
                        <a:schemeClr val="bg1"/>
                      </a:solidFill>
                      <a:latin typeface="Times New Roman"/>
                      <a:ea typeface="Times New Roman"/>
                    </a:rPr>
                    <a:t>Темы статей в журнале «ГНМЦ.</a:t>
                  </a:r>
                  <a:r>
                    <a:rPr lang="en-US" sz="2800" b="1" dirty="0" err="1">
                      <a:solidFill>
                        <a:schemeClr val="bg1"/>
                      </a:solidFill>
                      <a:latin typeface="Times New Roman"/>
                      <a:ea typeface="Times New Roman"/>
                    </a:rPr>
                    <a:t>ru</a:t>
                  </a:r>
                  <a:r>
                    <a:rPr lang="ru-RU" sz="2800" b="1" dirty="0">
                      <a:solidFill>
                        <a:schemeClr val="bg1"/>
                      </a:solidFill>
                      <a:latin typeface="Times New Roman"/>
                      <a:ea typeface="Times New Roman"/>
                    </a:rPr>
                    <a:t>» и </a:t>
                  </a:r>
                </a:p>
                <a:p>
                  <a:pPr lvl="0" algn="ctr"/>
                  <a:r>
                    <a:rPr lang="ru-RU" sz="2800" b="1" dirty="0">
                      <a:solidFill>
                        <a:schemeClr val="bg1"/>
                      </a:solidFill>
                      <a:latin typeface="Times New Roman"/>
                      <a:ea typeface="Times New Roman"/>
                    </a:rPr>
                    <a:t>информационных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Times New Roman"/>
                      <a:ea typeface="Times New Roman"/>
                    </a:rPr>
                    <a:t> </a:t>
                  </a:r>
                  <a:r>
                    <a:rPr lang="ru-RU" sz="2800" b="1" dirty="0">
                      <a:solidFill>
                        <a:schemeClr val="bg1"/>
                      </a:solidFill>
                      <a:latin typeface="Times New Roman"/>
                      <a:ea typeface="Times New Roman"/>
                    </a:rPr>
                    <a:t>бюллетеней</a:t>
                  </a:r>
                  <a:endParaRPr lang="ru-RU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" name="Группа 8"/>
                <p:cNvGrpSpPr/>
                <p:nvPr/>
              </p:nvGrpSpPr>
              <p:grpSpPr>
                <a:xfrm>
                  <a:off x="4716016" y="1346137"/>
                  <a:ext cx="4037383" cy="5016061"/>
                  <a:chOff x="4716016" y="1224662"/>
                  <a:chExt cx="4037383" cy="5016061"/>
                </a:xfrm>
              </p:grpSpPr>
              <p:sp>
                <p:nvSpPr>
                  <p:cNvPr id="10" name="Полилиния 9"/>
                  <p:cNvSpPr/>
                  <p:nvPr/>
                </p:nvSpPr>
                <p:spPr>
                  <a:xfrm>
                    <a:off x="4716016" y="1224662"/>
                    <a:ext cx="2952328" cy="886612"/>
                  </a:xfrm>
                  <a:custGeom>
                    <a:avLst/>
                    <a:gdLst>
                      <a:gd name="connsiteX0" fmla="*/ 0 w 2870902"/>
                      <a:gd name="connsiteY0" fmla="*/ 88661 h 886611"/>
                      <a:gd name="connsiteX1" fmla="*/ 88661 w 2870902"/>
                      <a:gd name="connsiteY1" fmla="*/ 0 h 886611"/>
                      <a:gd name="connsiteX2" fmla="*/ 2782241 w 2870902"/>
                      <a:gd name="connsiteY2" fmla="*/ 0 h 886611"/>
                      <a:gd name="connsiteX3" fmla="*/ 2870902 w 2870902"/>
                      <a:gd name="connsiteY3" fmla="*/ 88661 h 886611"/>
                      <a:gd name="connsiteX4" fmla="*/ 2870902 w 2870902"/>
                      <a:gd name="connsiteY4" fmla="*/ 797950 h 886611"/>
                      <a:gd name="connsiteX5" fmla="*/ 2782241 w 2870902"/>
                      <a:gd name="connsiteY5" fmla="*/ 886611 h 886611"/>
                      <a:gd name="connsiteX6" fmla="*/ 88661 w 2870902"/>
                      <a:gd name="connsiteY6" fmla="*/ 886611 h 886611"/>
                      <a:gd name="connsiteX7" fmla="*/ 0 w 2870902"/>
                      <a:gd name="connsiteY7" fmla="*/ 797950 h 886611"/>
                      <a:gd name="connsiteX8" fmla="*/ 0 w 2870902"/>
                      <a:gd name="connsiteY8" fmla="*/ 88661 h 886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70902" h="886611">
                        <a:moveTo>
                          <a:pt x="0" y="88661"/>
                        </a:moveTo>
                        <a:cubicBezTo>
                          <a:pt x="0" y="39695"/>
                          <a:pt x="39695" y="0"/>
                          <a:pt x="88661" y="0"/>
                        </a:cubicBezTo>
                        <a:lnTo>
                          <a:pt x="2782241" y="0"/>
                        </a:lnTo>
                        <a:cubicBezTo>
                          <a:pt x="2831207" y="0"/>
                          <a:pt x="2870902" y="39695"/>
                          <a:pt x="2870902" y="88661"/>
                        </a:cubicBezTo>
                        <a:lnTo>
                          <a:pt x="2870902" y="797950"/>
                        </a:lnTo>
                        <a:cubicBezTo>
                          <a:pt x="2870902" y="846916"/>
                          <a:pt x="2831207" y="886611"/>
                          <a:pt x="2782241" y="886611"/>
                        </a:cubicBezTo>
                        <a:lnTo>
                          <a:pt x="88661" y="886611"/>
                        </a:lnTo>
                        <a:cubicBezTo>
                          <a:pt x="39695" y="886611"/>
                          <a:pt x="0" y="846916"/>
                          <a:pt x="0" y="797950"/>
                        </a:cubicBezTo>
                        <a:lnTo>
                          <a:pt x="0" y="88661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rgbClr val="00B050"/>
                    </a:solidFill>
                  </a:ln>
                  <a:scene3d>
                    <a:camera prst="orthographicFront"/>
                    <a:lightRig rig="flat" dir="t"/>
                  </a:scene3d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rgbClr r="0" g="0" b="0"/>
                  </a:fillRef>
                  <a:effectRef idx="2">
                    <a:schemeClr val="accent2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6448" tIns="46288" rIns="56448" bIns="46288" numCol="1" spcCol="1270" anchor="ctr" anchorCtr="0">
                    <a:noAutofit/>
                  </a:bodyPr>
                  <a:lstStyle/>
                  <a:p>
                    <a:pPr lvl="0" algn="ctr" defTabSz="7112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Информационные бюллетени</a:t>
                    </a:r>
                    <a:endParaRPr lang="ru-RU" kern="1200" dirty="0"/>
                  </a:p>
                </p:txBody>
              </p:sp>
              <p:sp>
                <p:nvSpPr>
                  <p:cNvPr id="11" name="Полилиния 10"/>
                  <p:cNvSpPr/>
                  <p:nvPr/>
                </p:nvSpPr>
                <p:spPr>
                  <a:xfrm>
                    <a:off x="4968859" y="2111274"/>
                    <a:ext cx="268041" cy="561342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>
                        <a:moveTo>
                          <a:pt x="0" y="0"/>
                        </a:moveTo>
                        <a:lnTo>
                          <a:pt x="0" y="561342"/>
                        </a:lnTo>
                        <a:lnTo>
                          <a:pt x="304348" y="561342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flat" dir="t"/>
                  </a:scene3d>
                  <a:sp3d prstMaterial="matte"/>
                </p:spPr>
                <p:style>
                  <a:lnRef idx="2">
                    <a:schemeClr val="accent3"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2">
                      <a:tint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2" name="Полилиния 11"/>
                  <p:cNvSpPr/>
                  <p:nvPr/>
                </p:nvSpPr>
                <p:spPr>
                  <a:xfrm>
                    <a:off x="5220886" y="2249551"/>
                    <a:ext cx="3532513" cy="600027"/>
                  </a:xfrm>
                  <a:custGeom>
                    <a:avLst/>
                    <a:gdLst>
                      <a:gd name="connsiteX0" fmla="*/ 0 w 4011002"/>
                      <a:gd name="connsiteY0" fmla="*/ 69943 h 699427"/>
                      <a:gd name="connsiteX1" fmla="*/ 69943 w 4011002"/>
                      <a:gd name="connsiteY1" fmla="*/ 0 h 699427"/>
                      <a:gd name="connsiteX2" fmla="*/ 3941059 w 4011002"/>
                      <a:gd name="connsiteY2" fmla="*/ 0 h 699427"/>
                      <a:gd name="connsiteX3" fmla="*/ 4011002 w 4011002"/>
                      <a:gd name="connsiteY3" fmla="*/ 69943 h 699427"/>
                      <a:gd name="connsiteX4" fmla="*/ 4011002 w 4011002"/>
                      <a:gd name="connsiteY4" fmla="*/ 629484 h 699427"/>
                      <a:gd name="connsiteX5" fmla="*/ 3941059 w 4011002"/>
                      <a:gd name="connsiteY5" fmla="*/ 699427 h 699427"/>
                      <a:gd name="connsiteX6" fmla="*/ 69943 w 4011002"/>
                      <a:gd name="connsiteY6" fmla="*/ 699427 h 699427"/>
                      <a:gd name="connsiteX7" fmla="*/ 0 w 4011002"/>
                      <a:gd name="connsiteY7" fmla="*/ 629484 h 699427"/>
                      <a:gd name="connsiteX8" fmla="*/ 0 w 4011002"/>
                      <a:gd name="connsiteY8" fmla="*/ 69943 h 69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11002" h="699427">
                        <a:moveTo>
                          <a:pt x="0" y="69943"/>
                        </a:moveTo>
                        <a:cubicBezTo>
                          <a:pt x="0" y="31315"/>
                          <a:pt x="31315" y="0"/>
                          <a:pt x="69943" y="0"/>
                        </a:cubicBezTo>
                        <a:lnTo>
                          <a:pt x="3941059" y="0"/>
                        </a:lnTo>
                        <a:cubicBezTo>
                          <a:pt x="3979687" y="0"/>
                          <a:pt x="4011002" y="31315"/>
                          <a:pt x="4011002" y="69943"/>
                        </a:cubicBezTo>
                        <a:lnTo>
                          <a:pt x="4011002" y="629484"/>
                        </a:lnTo>
                        <a:cubicBezTo>
                          <a:pt x="4011002" y="668112"/>
                          <a:pt x="3979687" y="699427"/>
                          <a:pt x="3941059" y="699427"/>
                        </a:cubicBezTo>
                        <a:lnTo>
                          <a:pt x="69943" y="699427"/>
                        </a:lnTo>
                        <a:cubicBezTo>
                          <a:pt x="31315" y="699427"/>
                          <a:pt x="0" y="668112"/>
                          <a:pt x="0" y="629484"/>
                        </a:cubicBezTo>
                        <a:lnTo>
                          <a:pt x="0" y="69943"/>
                        </a:lnTo>
                        <a:close/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  <a:scene3d>
                    <a:camera prst="orthographicFront"/>
                    <a:lightRig rig="flat" dir="t"/>
                  </a:scene3d>
                  <a:sp3d z="-190500" extrusionH="12700" prstMaterial="plastic">
                    <a:bevelT w="50800" h="50800"/>
                  </a:sp3d>
                </p:spPr>
                <p:style>
                  <a:ln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47156" tIns="38266" rIns="47156" bIns="38266" numCol="1" spcCol="1270" anchor="ctr" anchorCtr="0">
                    <a:noAutofit/>
                  </a:bodyPr>
                  <a:lstStyle/>
                  <a:p>
                    <a:pPr lvl="0" algn="ctr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1400" kern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 сборнике «Зажечь звезду…».</a:t>
                    </a:r>
                    <a:endParaRPr lang="ru-RU" sz="1400" kern="1200" dirty="0"/>
                  </a:p>
                </p:txBody>
              </p:sp>
              <p:sp>
                <p:nvSpPr>
                  <p:cNvPr id="13" name="Полилиния 12"/>
                  <p:cNvSpPr/>
                  <p:nvPr/>
                </p:nvSpPr>
                <p:spPr>
                  <a:xfrm>
                    <a:off x="4968859" y="2111274"/>
                    <a:ext cx="252842" cy="1375598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>
                        <a:moveTo>
                          <a:pt x="0" y="0"/>
                        </a:moveTo>
                        <a:lnTo>
                          <a:pt x="0" y="1375598"/>
                        </a:lnTo>
                        <a:lnTo>
                          <a:pt x="287090" y="1375598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flat" dir="t"/>
                  </a:scene3d>
                  <a:sp3d prstMaterial="matte"/>
                </p:spPr>
                <p:style>
                  <a:lnRef idx="2">
                    <a:schemeClr val="accent3"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2">
                      <a:tint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15" name="Полилиния 14"/>
                  <p:cNvSpPr/>
                  <p:nvPr/>
                </p:nvSpPr>
                <p:spPr>
                  <a:xfrm>
                    <a:off x="5199647" y="3063698"/>
                    <a:ext cx="3553752" cy="655581"/>
                  </a:xfrm>
                  <a:custGeom>
                    <a:avLst/>
                    <a:gdLst>
                      <a:gd name="connsiteX0" fmla="*/ 0 w 4011002"/>
                      <a:gd name="connsiteY0" fmla="*/ 69943 h 699427"/>
                      <a:gd name="connsiteX1" fmla="*/ 69943 w 4011002"/>
                      <a:gd name="connsiteY1" fmla="*/ 0 h 699427"/>
                      <a:gd name="connsiteX2" fmla="*/ 3941059 w 4011002"/>
                      <a:gd name="connsiteY2" fmla="*/ 0 h 699427"/>
                      <a:gd name="connsiteX3" fmla="*/ 4011002 w 4011002"/>
                      <a:gd name="connsiteY3" fmla="*/ 69943 h 699427"/>
                      <a:gd name="connsiteX4" fmla="*/ 4011002 w 4011002"/>
                      <a:gd name="connsiteY4" fmla="*/ 629484 h 699427"/>
                      <a:gd name="connsiteX5" fmla="*/ 3941059 w 4011002"/>
                      <a:gd name="connsiteY5" fmla="*/ 699427 h 699427"/>
                      <a:gd name="connsiteX6" fmla="*/ 69943 w 4011002"/>
                      <a:gd name="connsiteY6" fmla="*/ 699427 h 699427"/>
                      <a:gd name="connsiteX7" fmla="*/ 0 w 4011002"/>
                      <a:gd name="connsiteY7" fmla="*/ 629484 h 699427"/>
                      <a:gd name="connsiteX8" fmla="*/ 0 w 4011002"/>
                      <a:gd name="connsiteY8" fmla="*/ 69943 h 69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11002" h="699427">
                        <a:moveTo>
                          <a:pt x="0" y="69943"/>
                        </a:moveTo>
                        <a:cubicBezTo>
                          <a:pt x="0" y="31315"/>
                          <a:pt x="31315" y="0"/>
                          <a:pt x="69943" y="0"/>
                        </a:cubicBezTo>
                        <a:lnTo>
                          <a:pt x="3941059" y="0"/>
                        </a:lnTo>
                        <a:cubicBezTo>
                          <a:pt x="3979687" y="0"/>
                          <a:pt x="4011002" y="31315"/>
                          <a:pt x="4011002" y="69943"/>
                        </a:cubicBezTo>
                        <a:lnTo>
                          <a:pt x="4011002" y="629484"/>
                        </a:lnTo>
                        <a:cubicBezTo>
                          <a:pt x="4011002" y="668112"/>
                          <a:pt x="3979687" y="699427"/>
                          <a:pt x="3941059" y="699427"/>
                        </a:cubicBezTo>
                        <a:lnTo>
                          <a:pt x="69943" y="699427"/>
                        </a:lnTo>
                        <a:cubicBezTo>
                          <a:pt x="31315" y="699427"/>
                          <a:pt x="0" y="668112"/>
                          <a:pt x="0" y="629484"/>
                        </a:cubicBezTo>
                        <a:lnTo>
                          <a:pt x="0" y="69943"/>
                        </a:lnTo>
                        <a:close/>
                      </a:path>
                    </a:pathLst>
                  </a:custGeom>
                  <a:ln>
                    <a:solidFill>
                      <a:srgbClr val="00B050"/>
                    </a:solidFill>
                  </a:ln>
                  <a:scene3d>
                    <a:camera prst="orthographicFront"/>
                    <a:lightRig rig="flat" dir="t"/>
                  </a:scene3d>
                  <a:sp3d z="-190500" extrusionH="12700" prstMaterial="plastic">
                    <a:bevelT w="50800" h="50800"/>
                  </a:sp3d>
                </p:spPr>
                <p:style>
                  <a:lnRef idx="1">
                    <a:schemeClr val="accent2">
                      <a:hueOff val="-3277702"/>
                      <a:satOff val="-3888"/>
                      <a:lumOff val="-2059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47156" tIns="38266" rIns="47156" bIns="38266" numCol="1" spcCol="1270" anchor="ctr" anchorCtr="0">
                    <a:noAutofit/>
                  </a:bodyPr>
                  <a:lstStyle/>
                  <a:p>
                    <a:pPr lvl="0" algn="ctr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Летние каникулы в 2023 году</a:t>
                    </a:r>
                    <a:endParaRPr lang="ru-RU" sz="1600" kern="1200" dirty="0"/>
                  </a:p>
                </p:txBody>
              </p:sp>
              <p:sp>
                <p:nvSpPr>
                  <p:cNvPr id="16" name="Полилиния 15"/>
                  <p:cNvSpPr/>
                  <p:nvPr/>
                </p:nvSpPr>
                <p:spPr>
                  <a:xfrm>
                    <a:off x="4968859" y="2111273"/>
                    <a:ext cx="252842" cy="412945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>
                        <a:moveTo>
                          <a:pt x="0" y="0"/>
                        </a:moveTo>
                        <a:lnTo>
                          <a:pt x="0" y="2238254"/>
                        </a:lnTo>
                        <a:lnTo>
                          <a:pt x="287090" y="2238254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flat" dir="t"/>
                  </a:scene3d>
                  <a:sp3d prstMaterial="matte"/>
                </p:spPr>
                <p:style>
                  <a:lnRef idx="2">
                    <a:schemeClr val="accent3"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2">
                      <a:tint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</p:grpSp>
            <p:grpSp>
              <p:nvGrpSpPr>
                <p:cNvPr id="19" name="Группа 18"/>
                <p:cNvGrpSpPr/>
                <p:nvPr/>
              </p:nvGrpSpPr>
              <p:grpSpPr>
                <a:xfrm>
                  <a:off x="280243" y="1355319"/>
                  <a:ext cx="4219753" cy="5406948"/>
                  <a:chOff x="1547816" y="1180787"/>
                  <a:chExt cx="5035458" cy="5151237"/>
                </a:xfrm>
              </p:grpSpPr>
              <p:sp>
                <p:nvSpPr>
                  <p:cNvPr id="20" name="Полилиния 19"/>
                  <p:cNvSpPr/>
                  <p:nvPr/>
                </p:nvSpPr>
                <p:spPr>
                  <a:xfrm>
                    <a:off x="1547816" y="1180787"/>
                    <a:ext cx="3488326" cy="881034"/>
                  </a:xfrm>
                  <a:custGeom>
                    <a:avLst/>
                    <a:gdLst>
                      <a:gd name="connsiteX0" fmla="*/ 0 w 3488326"/>
                      <a:gd name="connsiteY0" fmla="*/ 88103 h 881034"/>
                      <a:gd name="connsiteX1" fmla="*/ 88103 w 3488326"/>
                      <a:gd name="connsiteY1" fmla="*/ 0 h 881034"/>
                      <a:gd name="connsiteX2" fmla="*/ 3400223 w 3488326"/>
                      <a:gd name="connsiteY2" fmla="*/ 0 h 881034"/>
                      <a:gd name="connsiteX3" fmla="*/ 3488326 w 3488326"/>
                      <a:gd name="connsiteY3" fmla="*/ 88103 h 881034"/>
                      <a:gd name="connsiteX4" fmla="*/ 3488326 w 3488326"/>
                      <a:gd name="connsiteY4" fmla="*/ 792931 h 881034"/>
                      <a:gd name="connsiteX5" fmla="*/ 3400223 w 3488326"/>
                      <a:gd name="connsiteY5" fmla="*/ 881034 h 881034"/>
                      <a:gd name="connsiteX6" fmla="*/ 88103 w 3488326"/>
                      <a:gd name="connsiteY6" fmla="*/ 881034 h 881034"/>
                      <a:gd name="connsiteX7" fmla="*/ 0 w 3488326"/>
                      <a:gd name="connsiteY7" fmla="*/ 792931 h 881034"/>
                      <a:gd name="connsiteX8" fmla="*/ 0 w 3488326"/>
                      <a:gd name="connsiteY8" fmla="*/ 88103 h 8810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88326" h="881034">
                        <a:moveTo>
                          <a:pt x="0" y="88103"/>
                        </a:moveTo>
                        <a:cubicBezTo>
                          <a:pt x="0" y="39445"/>
                          <a:pt x="39445" y="0"/>
                          <a:pt x="88103" y="0"/>
                        </a:cubicBezTo>
                        <a:lnTo>
                          <a:pt x="3400223" y="0"/>
                        </a:lnTo>
                        <a:cubicBezTo>
                          <a:pt x="3448881" y="0"/>
                          <a:pt x="3488326" y="39445"/>
                          <a:pt x="3488326" y="88103"/>
                        </a:cubicBezTo>
                        <a:lnTo>
                          <a:pt x="3488326" y="792931"/>
                        </a:lnTo>
                        <a:cubicBezTo>
                          <a:pt x="3488326" y="841589"/>
                          <a:pt x="3448881" y="881034"/>
                          <a:pt x="3400223" y="881034"/>
                        </a:cubicBezTo>
                        <a:lnTo>
                          <a:pt x="88103" y="881034"/>
                        </a:lnTo>
                        <a:cubicBezTo>
                          <a:pt x="39445" y="881034"/>
                          <a:pt x="0" y="841589"/>
                          <a:pt x="0" y="792931"/>
                        </a:cubicBezTo>
                        <a:lnTo>
                          <a:pt x="0" y="88103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90000"/>
                    </a:schemeClr>
                  </a:solidFill>
                  <a:ln>
                    <a:solidFill>
                      <a:srgbClr val="00B050"/>
                    </a:solidFill>
                  </a:ln>
                  <a:scene3d>
                    <a:camera prst="orthographicFront"/>
                    <a:lightRig rig="flat" dir="t"/>
                  </a:scene3d>
                  <a:sp3d prstMaterial="plastic">
                    <a:bevelT w="120900" h="88900"/>
                    <a:bevelB w="88900" h="31750" prst="angle"/>
                  </a:sp3d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2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2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56285" tIns="46125" rIns="56285" bIns="46125" numCol="1" spcCol="1270" anchor="ctr" anchorCtr="0">
                    <a:noAutofit/>
                  </a:bodyPr>
                  <a:lstStyle/>
                  <a:p>
                    <a:pPr lvl="0" algn="ctr" defTabSz="7112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Журнал «ГНМЦ.</a:t>
                    </a:r>
                    <a:r>
                      <a:rPr lang="en-US" b="1" kern="1200" dirty="0" err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ru</a:t>
                    </a:r>
                    <a:r>
                      <a:rPr lang="ru-RU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»</a:t>
                    </a:r>
                  </a:p>
                </p:txBody>
              </p:sp>
              <p:sp>
                <p:nvSpPr>
                  <p:cNvPr id="22" name="Полилиния 21"/>
                  <p:cNvSpPr/>
                  <p:nvPr/>
                </p:nvSpPr>
                <p:spPr>
                  <a:xfrm>
                    <a:off x="1862375" y="2077786"/>
                    <a:ext cx="348777" cy="46337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>
                        <a:moveTo>
                          <a:pt x="0" y="0"/>
                        </a:moveTo>
                        <a:lnTo>
                          <a:pt x="0" y="463370"/>
                        </a:lnTo>
                        <a:lnTo>
                          <a:pt x="348777" y="46337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flat" dir="t"/>
                  </a:scene3d>
                  <a:sp3d prstMaterial="matte"/>
                </p:spPr>
                <p:style>
                  <a:lnRef idx="2">
                    <a:schemeClr val="accent3"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2">
                      <a:tint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23" name="Полилиния 22"/>
                  <p:cNvSpPr/>
                  <p:nvPr/>
                </p:nvSpPr>
                <p:spPr>
                  <a:xfrm>
                    <a:off x="2244034" y="2126367"/>
                    <a:ext cx="4339240" cy="571651"/>
                  </a:xfrm>
                  <a:custGeom>
                    <a:avLst/>
                    <a:gdLst>
                      <a:gd name="connsiteX0" fmla="*/ 0 w 4339239"/>
                      <a:gd name="connsiteY0" fmla="*/ 78540 h 785399"/>
                      <a:gd name="connsiteX1" fmla="*/ 78540 w 4339239"/>
                      <a:gd name="connsiteY1" fmla="*/ 0 h 785399"/>
                      <a:gd name="connsiteX2" fmla="*/ 4260699 w 4339239"/>
                      <a:gd name="connsiteY2" fmla="*/ 0 h 785399"/>
                      <a:gd name="connsiteX3" fmla="*/ 4339239 w 4339239"/>
                      <a:gd name="connsiteY3" fmla="*/ 78540 h 785399"/>
                      <a:gd name="connsiteX4" fmla="*/ 4339239 w 4339239"/>
                      <a:gd name="connsiteY4" fmla="*/ 706859 h 785399"/>
                      <a:gd name="connsiteX5" fmla="*/ 4260699 w 4339239"/>
                      <a:gd name="connsiteY5" fmla="*/ 785399 h 785399"/>
                      <a:gd name="connsiteX6" fmla="*/ 78540 w 4339239"/>
                      <a:gd name="connsiteY6" fmla="*/ 785399 h 785399"/>
                      <a:gd name="connsiteX7" fmla="*/ 0 w 4339239"/>
                      <a:gd name="connsiteY7" fmla="*/ 706859 h 785399"/>
                      <a:gd name="connsiteX8" fmla="*/ 0 w 4339239"/>
                      <a:gd name="connsiteY8" fmla="*/ 78540 h 785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39239" h="785399">
                        <a:moveTo>
                          <a:pt x="0" y="78540"/>
                        </a:moveTo>
                        <a:cubicBezTo>
                          <a:pt x="0" y="35164"/>
                          <a:pt x="35164" y="0"/>
                          <a:pt x="78540" y="0"/>
                        </a:cubicBezTo>
                        <a:lnTo>
                          <a:pt x="4260699" y="0"/>
                        </a:lnTo>
                        <a:cubicBezTo>
                          <a:pt x="4304075" y="0"/>
                          <a:pt x="4339239" y="35164"/>
                          <a:pt x="4339239" y="78540"/>
                        </a:cubicBezTo>
                        <a:lnTo>
                          <a:pt x="4339239" y="706859"/>
                        </a:lnTo>
                        <a:cubicBezTo>
                          <a:pt x="4339239" y="750235"/>
                          <a:pt x="4304075" y="785399"/>
                          <a:pt x="4260699" y="785399"/>
                        </a:cubicBezTo>
                        <a:lnTo>
                          <a:pt x="78540" y="785399"/>
                        </a:lnTo>
                        <a:cubicBezTo>
                          <a:pt x="35164" y="785399"/>
                          <a:pt x="0" y="750235"/>
                          <a:pt x="0" y="706859"/>
                        </a:cubicBezTo>
                        <a:lnTo>
                          <a:pt x="0" y="78540"/>
                        </a:lnTo>
                        <a:close/>
                      </a:path>
                    </a:pathLst>
                  </a:custGeom>
                  <a:scene3d>
                    <a:camera prst="orthographicFront"/>
                    <a:lightRig rig="flat" dir="t"/>
                  </a:scene3d>
                  <a:sp3d z="-190500" extrusionH="12700" prstMaterial="plastic">
                    <a:bevelT w="50800" h="50800"/>
                  </a:sp3d>
                </p:spPr>
                <p:style>
                  <a:lnRef idx="1">
                    <a:schemeClr val="accent2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49674" tIns="40784" rIns="49674" bIns="40784" numCol="1" spcCol="1270" anchor="ctr" anchorCtr="0">
                    <a:noAutofit/>
                  </a:bodyPr>
                  <a:lstStyle/>
                  <a:p>
                    <a:pPr lvl="0" algn="ctr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1400" kern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Публичный отчет о работе Читинской городской организации Профсоюза за 2022 г.</a:t>
                    </a:r>
                  </a:p>
                </p:txBody>
              </p:sp>
              <p:sp>
                <p:nvSpPr>
                  <p:cNvPr id="24" name="Полилиния 23"/>
                  <p:cNvSpPr/>
                  <p:nvPr/>
                </p:nvSpPr>
                <p:spPr>
                  <a:xfrm>
                    <a:off x="1862375" y="2077786"/>
                    <a:ext cx="381656" cy="1284644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>
                        <a:moveTo>
                          <a:pt x="0" y="0"/>
                        </a:moveTo>
                        <a:lnTo>
                          <a:pt x="0" y="1284644"/>
                        </a:lnTo>
                        <a:lnTo>
                          <a:pt x="381656" y="1284644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flat" dir="t"/>
                  </a:scene3d>
                  <a:sp3d prstMaterial="matte"/>
                </p:spPr>
                <p:style>
                  <a:lnRef idx="2">
                    <a:schemeClr val="accent3"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2">
                      <a:tint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25" name="Полилиния 24"/>
                  <p:cNvSpPr/>
                  <p:nvPr/>
                </p:nvSpPr>
                <p:spPr>
                  <a:xfrm>
                    <a:off x="2211154" y="2856719"/>
                    <a:ext cx="4372120" cy="570617"/>
                  </a:xfrm>
                  <a:custGeom>
                    <a:avLst/>
                    <a:gdLst>
                      <a:gd name="connsiteX0" fmla="*/ 0 w 4339239"/>
                      <a:gd name="connsiteY0" fmla="*/ 75667 h 756665"/>
                      <a:gd name="connsiteX1" fmla="*/ 75667 w 4339239"/>
                      <a:gd name="connsiteY1" fmla="*/ 0 h 756665"/>
                      <a:gd name="connsiteX2" fmla="*/ 4263573 w 4339239"/>
                      <a:gd name="connsiteY2" fmla="*/ 0 h 756665"/>
                      <a:gd name="connsiteX3" fmla="*/ 4339240 w 4339239"/>
                      <a:gd name="connsiteY3" fmla="*/ 75667 h 756665"/>
                      <a:gd name="connsiteX4" fmla="*/ 4339239 w 4339239"/>
                      <a:gd name="connsiteY4" fmla="*/ 680999 h 756665"/>
                      <a:gd name="connsiteX5" fmla="*/ 4263572 w 4339239"/>
                      <a:gd name="connsiteY5" fmla="*/ 756666 h 756665"/>
                      <a:gd name="connsiteX6" fmla="*/ 75667 w 4339239"/>
                      <a:gd name="connsiteY6" fmla="*/ 756665 h 756665"/>
                      <a:gd name="connsiteX7" fmla="*/ 0 w 4339239"/>
                      <a:gd name="connsiteY7" fmla="*/ 680998 h 756665"/>
                      <a:gd name="connsiteX8" fmla="*/ 0 w 4339239"/>
                      <a:gd name="connsiteY8" fmla="*/ 75667 h 756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39239" h="756665">
                        <a:moveTo>
                          <a:pt x="0" y="75667"/>
                        </a:moveTo>
                        <a:cubicBezTo>
                          <a:pt x="0" y="33877"/>
                          <a:pt x="33877" y="0"/>
                          <a:pt x="75667" y="0"/>
                        </a:cubicBezTo>
                        <a:lnTo>
                          <a:pt x="4263573" y="0"/>
                        </a:lnTo>
                        <a:cubicBezTo>
                          <a:pt x="4305363" y="0"/>
                          <a:pt x="4339240" y="33877"/>
                          <a:pt x="4339240" y="75667"/>
                        </a:cubicBezTo>
                        <a:cubicBezTo>
                          <a:pt x="4339240" y="277444"/>
                          <a:pt x="4339239" y="479222"/>
                          <a:pt x="4339239" y="680999"/>
                        </a:cubicBezTo>
                        <a:cubicBezTo>
                          <a:pt x="4339239" y="722789"/>
                          <a:pt x="4305362" y="756666"/>
                          <a:pt x="4263572" y="756666"/>
                        </a:cubicBezTo>
                        <a:lnTo>
                          <a:pt x="75667" y="756665"/>
                        </a:lnTo>
                        <a:cubicBezTo>
                          <a:pt x="33877" y="756665"/>
                          <a:pt x="0" y="722788"/>
                          <a:pt x="0" y="680998"/>
                        </a:cubicBezTo>
                        <a:lnTo>
                          <a:pt x="0" y="75667"/>
                        </a:lnTo>
                        <a:close/>
                      </a:path>
                    </a:pathLst>
                  </a:custGeom>
                  <a:scene3d>
                    <a:camera prst="orthographicFront"/>
                    <a:lightRig rig="flat" dir="t"/>
                  </a:scene3d>
                  <a:sp3d z="-190500" extrusionH="12700" prstMaterial="plastic">
                    <a:bevelT w="50800" h="50800"/>
                  </a:sp3d>
                </p:spPr>
                <p:style>
                  <a:lnRef idx="1">
                    <a:schemeClr val="accent2">
                      <a:hueOff val="-1638851"/>
                      <a:satOff val="-1944"/>
                      <a:lumOff val="-1029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48832" tIns="39942" rIns="48832" bIns="39942" numCol="1" spcCol="1270" anchor="ctr" anchorCtr="0">
                    <a:noAutofit/>
                  </a:bodyPr>
                  <a:lstStyle/>
                  <a:p>
                    <a:pPr lvl="0" algn="ctr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endParaRPr lang="ru-RU" sz="14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Полилиния 25"/>
                  <p:cNvSpPr/>
                  <p:nvPr/>
                </p:nvSpPr>
                <p:spPr>
                  <a:xfrm>
                    <a:off x="1862375" y="2077786"/>
                    <a:ext cx="348777" cy="212848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>
                        <a:moveTo>
                          <a:pt x="0" y="0"/>
                        </a:moveTo>
                        <a:lnTo>
                          <a:pt x="0" y="2128483"/>
                        </a:lnTo>
                        <a:lnTo>
                          <a:pt x="348777" y="2128483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flat" dir="t"/>
                  </a:scene3d>
                  <a:sp3d prstMaterial="matte"/>
                </p:spPr>
                <p:style>
                  <a:lnRef idx="2">
                    <a:schemeClr val="accent3"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2">
                      <a:tint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27" name="Полилиния 26"/>
                  <p:cNvSpPr/>
                  <p:nvPr/>
                </p:nvSpPr>
                <p:spPr>
                  <a:xfrm>
                    <a:off x="2211152" y="3540381"/>
                    <a:ext cx="4339240" cy="544737"/>
                  </a:xfrm>
                  <a:custGeom>
                    <a:avLst/>
                    <a:gdLst>
                      <a:gd name="connsiteX0" fmla="*/ 0 w 4339239"/>
                      <a:gd name="connsiteY0" fmla="*/ 75667 h 756665"/>
                      <a:gd name="connsiteX1" fmla="*/ 75667 w 4339239"/>
                      <a:gd name="connsiteY1" fmla="*/ 0 h 756665"/>
                      <a:gd name="connsiteX2" fmla="*/ 4263573 w 4339239"/>
                      <a:gd name="connsiteY2" fmla="*/ 0 h 756665"/>
                      <a:gd name="connsiteX3" fmla="*/ 4339240 w 4339239"/>
                      <a:gd name="connsiteY3" fmla="*/ 75667 h 756665"/>
                      <a:gd name="connsiteX4" fmla="*/ 4339239 w 4339239"/>
                      <a:gd name="connsiteY4" fmla="*/ 680999 h 756665"/>
                      <a:gd name="connsiteX5" fmla="*/ 4263572 w 4339239"/>
                      <a:gd name="connsiteY5" fmla="*/ 756666 h 756665"/>
                      <a:gd name="connsiteX6" fmla="*/ 75667 w 4339239"/>
                      <a:gd name="connsiteY6" fmla="*/ 756665 h 756665"/>
                      <a:gd name="connsiteX7" fmla="*/ 0 w 4339239"/>
                      <a:gd name="connsiteY7" fmla="*/ 680998 h 756665"/>
                      <a:gd name="connsiteX8" fmla="*/ 0 w 4339239"/>
                      <a:gd name="connsiteY8" fmla="*/ 75667 h 756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39239" h="756665">
                        <a:moveTo>
                          <a:pt x="0" y="75667"/>
                        </a:moveTo>
                        <a:cubicBezTo>
                          <a:pt x="0" y="33877"/>
                          <a:pt x="33877" y="0"/>
                          <a:pt x="75667" y="0"/>
                        </a:cubicBezTo>
                        <a:lnTo>
                          <a:pt x="4263573" y="0"/>
                        </a:lnTo>
                        <a:cubicBezTo>
                          <a:pt x="4305363" y="0"/>
                          <a:pt x="4339240" y="33877"/>
                          <a:pt x="4339240" y="75667"/>
                        </a:cubicBezTo>
                        <a:cubicBezTo>
                          <a:pt x="4339240" y="277444"/>
                          <a:pt x="4339239" y="479222"/>
                          <a:pt x="4339239" y="680999"/>
                        </a:cubicBezTo>
                        <a:cubicBezTo>
                          <a:pt x="4339239" y="722789"/>
                          <a:pt x="4305362" y="756666"/>
                          <a:pt x="4263572" y="756666"/>
                        </a:cubicBezTo>
                        <a:lnTo>
                          <a:pt x="75667" y="756665"/>
                        </a:lnTo>
                        <a:cubicBezTo>
                          <a:pt x="33877" y="756665"/>
                          <a:pt x="0" y="722788"/>
                          <a:pt x="0" y="680998"/>
                        </a:cubicBezTo>
                        <a:lnTo>
                          <a:pt x="0" y="75667"/>
                        </a:lnTo>
                        <a:close/>
                      </a:path>
                    </a:pathLst>
                  </a:custGeom>
                  <a:scene3d>
                    <a:camera prst="orthographicFront"/>
                    <a:lightRig rig="flat" dir="t"/>
                  </a:scene3d>
                  <a:sp3d z="-190500" extrusionH="12700" prstMaterial="plastic">
                    <a:bevelT w="50800" h="50800"/>
                  </a:sp3d>
                </p:spPr>
                <p:style>
                  <a:lnRef idx="1">
                    <a:schemeClr val="accent2">
                      <a:hueOff val="-3277702"/>
                      <a:satOff val="-3888"/>
                      <a:lumOff val="-2059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48832" tIns="39942" rIns="48832" bIns="39942" numCol="1" spcCol="1270" anchor="ctr" anchorCtr="0">
                    <a:noAutofit/>
                  </a:bodyPr>
                  <a:lstStyle/>
                  <a:p>
                    <a:pPr lvl="0" algn="ctr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Новые правила выдачи СИЗ и смывающих средств работникам с 01.09.2023 г.</a:t>
                    </a:r>
                    <a:endParaRPr lang="ru-RU" sz="14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Полилиния 27"/>
                  <p:cNvSpPr/>
                  <p:nvPr/>
                </p:nvSpPr>
                <p:spPr>
                  <a:xfrm>
                    <a:off x="1862375" y="2077786"/>
                    <a:ext cx="348777" cy="2953856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>
                        <a:moveTo>
                          <a:pt x="0" y="0"/>
                        </a:moveTo>
                        <a:lnTo>
                          <a:pt x="0" y="2953856"/>
                        </a:lnTo>
                        <a:lnTo>
                          <a:pt x="348777" y="2953856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flat" dir="t"/>
                  </a:scene3d>
                  <a:sp3d prstMaterial="matte"/>
                </p:spPr>
                <p:style>
                  <a:lnRef idx="2">
                    <a:schemeClr val="accent3"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2">
                      <a:tint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29" name="Полилиния 28"/>
                  <p:cNvSpPr/>
                  <p:nvPr/>
                </p:nvSpPr>
                <p:spPr>
                  <a:xfrm>
                    <a:off x="2211154" y="4150356"/>
                    <a:ext cx="4339239" cy="561164"/>
                  </a:xfrm>
                  <a:custGeom>
                    <a:avLst/>
                    <a:gdLst>
                      <a:gd name="connsiteX0" fmla="*/ 0 w 4339239"/>
                      <a:gd name="connsiteY0" fmla="*/ 75667 h 756665"/>
                      <a:gd name="connsiteX1" fmla="*/ 75667 w 4339239"/>
                      <a:gd name="connsiteY1" fmla="*/ 0 h 756665"/>
                      <a:gd name="connsiteX2" fmla="*/ 4263573 w 4339239"/>
                      <a:gd name="connsiteY2" fmla="*/ 0 h 756665"/>
                      <a:gd name="connsiteX3" fmla="*/ 4339240 w 4339239"/>
                      <a:gd name="connsiteY3" fmla="*/ 75667 h 756665"/>
                      <a:gd name="connsiteX4" fmla="*/ 4339239 w 4339239"/>
                      <a:gd name="connsiteY4" fmla="*/ 680999 h 756665"/>
                      <a:gd name="connsiteX5" fmla="*/ 4263572 w 4339239"/>
                      <a:gd name="connsiteY5" fmla="*/ 756666 h 756665"/>
                      <a:gd name="connsiteX6" fmla="*/ 75667 w 4339239"/>
                      <a:gd name="connsiteY6" fmla="*/ 756665 h 756665"/>
                      <a:gd name="connsiteX7" fmla="*/ 0 w 4339239"/>
                      <a:gd name="connsiteY7" fmla="*/ 680998 h 756665"/>
                      <a:gd name="connsiteX8" fmla="*/ 0 w 4339239"/>
                      <a:gd name="connsiteY8" fmla="*/ 75667 h 756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39239" h="756665">
                        <a:moveTo>
                          <a:pt x="0" y="75667"/>
                        </a:moveTo>
                        <a:cubicBezTo>
                          <a:pt x="0" y="33877"/>
                          <a:pt x="33877" y="0"/>
                          <a:pt x="75667" y="0"/>
                        </a:cubicBezTo>
                        <a:lnTo>
                          <a:pt x="4263573" y="0"/>
                        </a:lnTo>
                        <a:cubicBezTo>
                          <a:pt x="4305363" y="0"/>
                          <a:pt x="4339240" y="33877"/>
                          <a:pt x="4339240" y="75667"/>
                        </a:cubicBezTo>
                        <a:cubicBezTo>
                          <a:pt x="4339240" y="277444"/>
                          <a:pt x="4339239" y="479222"/>
                          <a:pt x="4339239" y="680999"/>
                        </a:cubicBezTo>
                        <a:cubicBezTo>
                          <a:pt x="4339239" y="722789"/>
                          <a:pt x="4305362" y="756666"/>
                          <a:pt x="4263572" y="756666"/>
                        </a:cubicBezTo>
                        <a:lnTo>
                          <a:pt x="75667" y="756665"/>
                        </a:lnTo>
                        <a:cubicBezTo>
                          <a:pt x="33877" y="756665"/>
                          <a:pt x="0" y="722788"/>
                          <a:pt x="0" y="680998"/>
                        </a:cubicBezTo>
                        <a:lnTo>
                          <a:pt x="0" y="75667"/>
                        </a:lnTo>
                        <a:close/>
                      </a:path>
                    </a:pathLst>
                  </a:custGeom>
                  <a:scene3d>
                    <a:camera prst="orthographicFront"/>
                    <a:lightRig rig="flat" dir="t"/>
                  </a:scene3d>
                  <a:sp3d z="-190500" extrusionH="12700" prstMaterial="plastic">
                    <a:bevelT w="50800" h="50800"/>
                  </a:sp3d>
                </p:spPr>
                <p:style>
                  <a:lnRef idx="1">
                    <a:schemeClr val="accent2">
                      <a:hueOff val="-4916553"/>
                      <a:satOff val="-5832"/>
                      <a:lumOff val="-3088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48832" tIns="39942" rIns="48832" bIns="39942" numCol="1" spcCol="1270" anchor="ctr" anchorCtr="0">
                    <a:noAutofit/>
                  </a:bodyPr>
                  <a:lstStyle/>
                  <a:p>
                    <a:pPr lvl="0" algn="ctr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Порядок аттестации педагогических работников на соответствие занимаемой должности с 01.09.2023 г.</a:t>
                    </a:r>
                    <a:endParaRPr lang="ru-RU" sz="14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Полилиния 29"/>
                  <p:cNvSpPr/>
                  <p:nvPr/>
                </p:nvSpPr>
                <p:spPr>
                  <a:xfrm>
                    <a:off x="1862375" y="2077786"/>
                    <a:ext cx="348777" cy="377922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>
                        <a:moveTo>
                          <a:pt x="0" y="0"/>
                        </a:moveTo>
                        <a:lnTo>
                          <a:pt x="0" y="3779229"/>
                        </a:lnTo>
                        <a:lnTo>
                          <a:pt x="348777" y="3779229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flat" dir="t"/>
                  </a:scene3d>
                  <a:sp3d prstMaterial="matte"/>
                </p:spPr>
                <p:style>
                  <a:lnRef idx="2">
                    <a:schemeClr val="accent3"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2">
                      <a:tint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31" name="Полилиния 30"/>
                  <p:cNvSpPr/>
                  <p:nvPr/>
                </p:nvSpPr>
                <p:spPr>
                  <a:xfrm>
                    <a:off x="2227590" y="5763082"/>
                    <a:ext cx="4339240" cy="568942"/>
                  </a:xfrm>
                  <a:custGeom>
                    <a:avLst/>
                    <a:gdLst>
                      <a:gd name="connsiteX0" fmla="*/ 0 w 4339239"/>
                      <a:gd name="connsiteY0" fmla="*/ 75667 h 756665"/>
                      <a:gd name="connsiteX1" fmla="*/ 75667 w 4339239"/>
                      <a:gd name="connsiteY1" fmla="*/ 0 h 756665"/>
                      <a:gd name="connsiteX2" fmla="*/ 4263573 w 4339239"/>
                      <a:gd name="connsiteY2" fmla="*/ 0 h 756665"/>
                      <a:gd name="connsiteX3" fmla="*/ 4339240 w 4339239"/>
                      <a:gd name="connsiteY3" fmla="*/ 75667 h 756665"/>
                      <a:gd name="connsiteX4" fmla="*/ 4339239 w 4339239"/>
                      <a:gd name="connsiteY4" fmla="*/ 680999 h 756665"/>
                      <a:gd name="connsiteX5" fmla="*/ 4263572 w 4339239"/>
                      <a:gd name="connsiteY5" fmla="*/ 756666 h 756665"/>
                      <a:gd name="connsiteX6" fmla="*/ 75667 w 4339239"/>
                      <a:gd name="connsiteY6" fmla="*/ 756665 h 756665"/>
                      <a:gd name="connsiteX7" fmla="*/ 0 w 4339239"/>
                      <a:gd name="connsiteY7" fmla="*/ 680998 h 756665"/>
                      <a:gd name="connsiteX8" fmla="*/ 0 w 4339239"/>
                      <a:gd name="connsiteY8" fmla="*/ 75667 h 756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39239" h="756665">
                        <a:moveTo>
                          <a:pt x="0" y="75667"/>
                        </a:moveTo>
                        <a:cubicBezTo>
                          <a:pt x="0" y="33877"/>
                          <a:pt x="33877" y="0"/>
                          <a:pt x="75667" y="0"/>
                        </a:cubicBezTo>
                        <a:lnTo>
                          <a:pt x="4263573" y="0"/>
                        </a:lnTo>
                        <a:cubicBezTo>
                          <a:pt x="4305363" y="0"/>
                          <a:pt x="4339240" y="33877"/>
                          <a:pt x="4339240" y="75667"/>
                        </a:cubicBezTo>
                        <a:cubicBezTo>
                          <a:pt x="4339240" y="277444"/>
                          <a:pt x="4339239" y="479222"/>
                          <a:pt x="4339239" y="680999"/>
                        </a:cubicBezTo>
                        <a:cubicBezTo>
                          <a:pt x="4339239" y="722789"/>
                          <a:pt x="4305362" y="756666"/>
                          <a:pt x="4263572" y="756666"/>
                        </a:cubicBezTo>
                        <a:lnTo>
                          <a:pt x="75667" y="756665"/>
                        </a:lnTo>
                        <a:cubicBezTo>
                          <a:pt x="33877" y="756665"/>
                          <a:pt x="0" y="722788"/>
                          <a:pt x="0" y="680998"/>
                        </a:cubicBezTo>
                        <a:lnTo>
                          <a:pt x="0" y="75667"/>
                        </a:lnTo>
                        <a:close/>
                      </a:path>
                    </a:pathLst>
                  </a:custGeom>
                  <a:scene3d>
                    <a:camera prst="orthographicFront"/>
                    <a:lightRig rig="flat" dir="t"/>
                  </a:scene3d>
                  <a:sp3d z="-190500" extrusionH="12700" prstMaterial="plastic">
                    <a:bevelT w="50800" h="50800"/>
                  </a:sp3d>
                </p:spPr>
                <p:style>
                  <a:lnRef idx="1">
                    <a:schemeClr val="accent2">
                      <a:hueOff val="-6555403"/>
                      <a:satOff val="-7776"/>
                      <a:lumOff val="-4117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48832" tIns="39942" rIns="48832" bIns="39942" numCol="1" spcCol="1270" anchor="ctr" anchorCtr="0">
                    <a:noAutofit/>
                  </a:bodyPr>
                  <a:lstStyle/>
                  <a:p>
                    <a:pPr lvl="0" algn="ctr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Организация и проведение обучения  по ОППП в соответствии с Постановлением № 2464</a:t>
                    </a:r>
                    <a:endParaRPr lang="ru-RU" sz="1400" kern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pic>
              <p:nvPicPr>
                <p:cNvPr id="32" name="Picture 2" descr="C:\мои документы\Атрибутика\Логотип.pn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24418" y="210086"/>
                  <a:ext cx="1026328" cy="9791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" name="Полилиния 33"/>
                <p:cNvSpPr/>
                <p:nvPr/>
              </p:nvSpPr>
              <p:spPr>
                <a:xfrm>
                  <a:off x="5199647" y="4023116"/>
                  <a:ext cx="3532513" cy="584085"/>
                </a:xfrm>
                <a:custGeom>
                  <a:avLst/>
                  <a:gdLst>
                    <a:gd name="connsiteX0" fmla="*/ 0 w 4011002"/>
                    <a:gd name="connsiteY0" fmla="*/ 69943 h 699427"/>
                    <a:gd name="connsiteX1" fmla="*/ 69943 w 4011002"/>
                    <a:gd name="connsiteY1" fmla="*/ 0 h 699427"/>
                    <a:gd name="connsiteX2" fmla="*/ 3941059 w 4011002"/>
                    <a:gd name="connsiteY2" fmla="*/ 0 h 699427"/>
                    <a:gd name="connsiteX3" fmla="*/ 4011002 w 4011002"/>
                    <a:gd name="connsiteY3" fmla="*/ 69943 h 699427"/>
                    <a:gd name="connsiteX4" fmla="*/ 4011002 w 4011002"/>
                    <a:gd name="connsiteY4" fmla="*/ 629484 h 699427"/>
                    <a:gd name="connsiteX5" fmla="*/ 3941059 w 4011002"/>
                    <a:gd name="connsiteY5" fmla="*/ 699427 h 699427"/>
                    <a:gd name="connsiteX6" fmla="*/ 69943 w 4011002"/>
                    <a:gd name="connsiteY6" fmla="*/ 699427 h 699427"/>
                    <a:gd name="connsiteX7" fmla="*/ 0 w 4011002"/>
                    <a:gd name="connsiteY7" fmla="*/ 629484 h 699427"/>
                    <a:gd name="connsiteX8" fmla="*/ 0 w 4011002"/>
                    <a:gd name="connsiteY8" fmla="*/ 69943 h 69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11002" h="699427">
                      <a:moveTo>
                        <a:pt x="0" y="69943"/>
                      </a:moveTo>
                      <a:cubicBezTo>
                        <a:pt x="0" y="31315"/>
                        <a:pt x="31315" y="0"/>
                        <a:pt x="69943" y="0"/>
                      </a:cubicBezTo>
                      <a:lnTo>
                        <a:pt x="3941059" y="0"/>
                      </a:lnTo>
                      <a:cubicBezTo>
                        <a:pt x="3979687" y="0"/>
                        <a:pt x="4011002" y="31315"/>
                        <a:pt x="4011002" y="69943"/>
                      </a:cubicBezTo>
                      <a:lnTo>
                        <a:pt x="4011002" y="629484"/>
                      </a:lnTo>
                      <a:cubicBezTo>
                        <a:pt x="4011002" y="668112"/>
                        <a:pt x="3979687" y="699427"/>
                        <a:pt x="3941059" y="699427"/>
                      </a:cubicBezTo>
                      <a:lnTo>
                        <a:pt x="69943" y="699427"/>
                      </a:lnTo>
                      <a:cubicBezTo>
                        <a:pt x="31315" y="699427"/>
                        <a:pt x="0" y="668112"/>
                        <a:pt x="0" y="629484"/>
                      </a:cubicBezTo>
                      <a:lnTo>
                        <a:pt x="0" y="69943"/>
                      </a:lnTo>
                      <a:close/>
                    </a:path>
                  </a:pathLst>
                </a:custGeom>
                <a:scene3d>
                  <a:camera prst="orthographicFront"/>
                  <a:lightRig rig="flat" dir="t"/>
                </a:scene3d>
                <a:sp3d z="-190500" extrusionH="12700" prstMaterial="plastic">
                  <a:bevelT w="50800" h="50800"/>
                </a:sp3d>
              </p:spPr>
              <p:style>
                <a:lnRef idx="1">
                  <a:schemeClr val="accent2">
                    <a:hueOff val="-3277702"/>
                    <a:satOff val="-3888"/>
                    <a:lumOff val="-2059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7156" tIns="38266" rIns="47156" bIns="38266" numCol="1" spcCol="1270" anchor="ctr" anchorCtr="0">
                  <a:noAutofit/>
                </a:bodyPr>
                <a:lstStyle/>
                <a:p>
                  <a:pPr lvl="0" algn="ctr" defTabSz="622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 проведении мероприятий к дню охраны труда.</a:t>
                  </a:r>
                  <a:endParaRPr lang="ru-RU" sz="1600" kern="1200" dirty="0"/>
                </a:p>
              </p:txBody>
            </p: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4962707" y="5085183"/>
                  <a:ext cx="252028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>
                <a:xfrm>
                  <a:off x="4962707" y="5790902"/>
                  <a:ext cx="252028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>
                <a:xfrm>
                  <a:off x="4948434" y="6363638"/>
                  <a:ext cx="252028" cy="0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4968859" y="4437112"/>
                  <a:ext cx="0" cy="192652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Полилиния 36"/>
              <p:cNvSpPr/>
              <p:nvPr/>
            </p:nvSpPr>
            <p:spPr>
              <a:xfrm>
                <a:off x="836124" y="5167183"/>
                <a:ext cx="3663869" cy="896422"/>
              </a:xfrm>
              <a:custGeom>
                <a:avLst/>
                <a:gdLst>
                  <a:gd name="connsiteX0" fmla="*/ 0 w 4339239"/>
                  <a:gd name="connsiteY0" fmla="*/ 75667 h 756665"/>
                  <a:gd name="connsiteX1" fmla="*/ 75667 w 4339239"/>
                  <a:gd name="connsiteY1" fmla="*/ 0 h 756665"/>
                  <a:gd name="connsiteX2" fmla="*/ 4263573 w 4339239"/>
                  <a:gd name="connsiteY2" fmla="*/ 0 h 756665"/>
                  <a:gd name="connsiteX3" fmla="*/ 4339240 w 4339239"/>
                  <a:gd name="connsiteY3" fmla="*/ 75667 h 756665"/>
                  <a:gd name="connsiteX4" fmla="*/ 4339239 w 4339239"/>
                  <a:gd name="connsiteY4" fmla="*/ 680999 h 756665"/>
                  <a:gd name="connsiteX5" fmla="*/ 4263572 w 4339239"/>
                  <a:gd name="connsiteY5" fmla="*/ 756666 h 756665"/>
                  <a:gd name="connsiteX6" fmla="*/ 75667 w 4339239"/>
                  <a:gd name="connsiteY6" fmla="*/ 756665 h 756665"/>
                  <a:gd name="connsiteX7" fmla="*/ 0 w 4339239"/>
                  <a:gd name="connsiteY7" fmla="*/ 680998 h 756665"/>
                  <a:gd name="connsiteX8" fmla="*/ 0 w 4339239"/>
                  <a:gd name="connsiteY8" fmla="*/ 75667 h 75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9239" h="756665">
                    <a:moveTo>
                      <a:pt x="0" y="75667"/>
                    </a:moveTo>
                    <a:cubicBezTo>
                      <a:pt x="0" y="33877"/>
                      <a:pt x="33877" y="0"/>
                      <a:pt x="75667" y="0"/>
                    </a:cubicBezTo>
                    <a:lnTo>
                      <a:pt x="4263573" y="0"/>
                    </a:lnTo>
                    <a:cubicBezTo>
                      <a:pt x="4305363" y="0"/>
                      <a:pt x="4339240" y="33877"/>
                      <a:pt x="4339240" y="75667"/>
                    </a:cubicBezTo>
                    <a:cubicBezTo>
                      <a:pt x="4339240" y="277444"/>
                      <a:pt x="4339239" y="479222"/>
                      <a:pt x="4339239" y="680999"/>
                    </a:cubicBezTo>
                    <a:cubicBezTo>
                      <a:pt x="4339239" y="722789"/>
                      <a:pt x="4305362" y="756666"/>
                      <a:pt x="4263572" y="756666"/>
                    </a:cubicBezTo>
                    <a:lnTo>
                      <a:pt x="75667" y="756665"/>
                    </a:lnTo>
                    <a:cubicBezTo>
                      <a:pt x="33877" y="756665"/>
                      <a:pt x="0" y="722788"/>
                      <a:pt x="0" y="680998"/>
                    </a:cubicBezTo>
                    <a:lnTo>
                      <a:pt x="0" y="75667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hueOff val="-4916553"/>
                  <a:satOff val="-5832"/>
                  <a:lumOff val="-3088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8832" tIns="39942" rIns="48832" bIns="39942" numCol="1" spcCol="1270" anchor="ctr" anchorCtr="0">
                <a:noAutofit/>
              </a:bodyPr>
              <a:lstStyle/>
              <a:p>
                <a:pPr lvl="0" algn="just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Аттестация педагогических работников в целях установления первой, высшей квалификационной </a:t>
                </a:r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категории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«педагог-методист» и «педагог-наставник».</a:t>
                </a:r>
                <a:endParaRPr lang="ru-RU" sz="14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5236899" y="4818112"/>
                <a:ext cx="3532513" cy="648071"/>
              </a:xfrm>
              <a:custGeom>
                <a:avLst/>
                <a:gdLst>
                  <a:gd name="connsiteX0" fmla="*/ 0 w 4011002"/>
                  <a:gd name="connsiteY0" fmla="*/ 69943 h 699427"/>
                  <a:gd name="connsiteX1" fmla="*/ 69943 w 4011002"/>
                  <a:gd name="connsiteY1" fmla="*/ 0 h 699427"/>
                  <a:gd name="connsiteX2" fmla="*/ 3941059 w 4011002"/>
                  <a:gd name="connsiteY2" fmla="*/ 0 h 699427"/>
                  <a:gd name="connsiteX3" fmla="*/ 4011002 w 4011002"/>
                  <a:gd name="connsiteY3" fmla="*/ 69943 h 699427"/>
                  <a:gd name="connsiteX4" fmla="*/ 4011002 w 4011002"/>
                  <a:gd name="connsiteY4" fmla="*/ 629484 h 699427"/>
                  <a:gd name="connsiteX5" fmla="*/ 3941059 w 4011002"/>
                  <a:gd name="connsiteY5" fmla="*/ 699427 h 699427"/>
                  <a:gd name="connsiteX6" fmla="*/ 69943 w 4011002"/>
                  <a:gd name="connsiteY6" fmla="*/ 699427 h 699427"/>
                  <a:gd name="connsiteX7" fmla="*/ 0 w 4011002"/>
                  <a:gd name="connsiteY7" fmla="*/ 629484 h 699427"/>
                  <a:gd name="connsiteX8" fmla="*/ 0 w 4011002"/>
                  <a:gd name="connsiteY8" fmla="*/ 69943 h 69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1002" h="699427">
                    <a:moveTo>
                      <a:pt x="0" y="69943"/>
                    </a:moveTo>
                    <a:cubicBezTo>
                      <a:pt x="0" y="31315"/>
                      <a:pt x="31315" y="0"/>
                      <a:pt x="69943" y="0"/>
                    </a:cubicBezTo>
                    <a:lnTo>
                      <a:pt x="3941059" y="0"/>
                    </a:lnTo>
                    <a:cubicBezTo>
                      <a:pt x="3979687" y="0"/>
                      <a:pt x="4011002" y="31315"/>
                      <a:pt x="4011002" y="69943"/>
                    </a:cubicBezTo>
                    <a:lnTo>
                      <a:pt x="4011002" y="629484"/>
                    </a:lnTo>
                    <a:cubicBezTo>
                      <a:pt x="4011002" y="668112"/>
                      <a:pt x="3979687" y="699427"/>
                      <a:pt x="3941059" y="699427"/>
                    </a:cubicBezTo>
                    <a:lnTo>
                      <a:pt x="69943" y="699427"/>
                    </a:lnTo>
                    <a:cubicBezTo>
                      <a:pt x="31315" y="699427"/>
                      <a:pt x="0" y="668112"/>
                      <a:pt x="0" y="629484"/>
                    </a:cubicBezTo>
                    <a:lnTo>
                      <a:pt x="0" y="69943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hueOff val="-3277702"/>
                  <a:satOff val="-3888"/>
                  <a:lumOff val="-205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156" tIns="38266" rIns="47156" bIns="38266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Новый порядок проведения аттестации педагогических работников с 01.09.2023 года</a:t>
                </a:r>
                <a:endParaRPr lang="ru-RU" sz="1600" kern="1200" dirty="0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5202259" y="5615394"/>
                <a:ext cx="3569766" cy="746804"/>
              </a:xfrm>
              <a:custGeom>
                <a:avLst/>
                <a:gdLst>
                  <a:gd name="connsiteX0" fmla="*/ 0 w 4011002"/>
                  <a:gd name="connsiteY0" fmla="*/ 69943 h 699427"/>
                  <a:gd name="connsiteX1" fmla="*/ 69943 w 4011002"/>
                  <a:gd name="connsiteY1" fmla="*/ 0 h 699427"/>
                  <a:gd name="connsiteX2" fmla="*/ 3941059 w 4011002"/>
                  <a:gd name="connsiteY2" fmla="*/ 0 h 699427"/>
                  <a:gd name="connsiteX3" fmla="*/ 4011002 w 4011002"/>
                  <a:gd name="connsiteY3" fmla="*/ 69943 h 699427"/>
                  <a:gd name="connsiteX4" fmla="*/ 4011002 w 4011002"/>
                  <a:gd name="connsiteY4" fmla="*/ 629484 h 699427"/>
                  <a:gd name="connsiteX5" fmla="*/ 3941059 w 4011002"/>
                  <a:gd name="connsiteY5" fmla="*/ 699427 h 699427"/>
                  <a:gd name="connsiteX6" fmla="*/ 69943 w 4011002"/>
                  <a:gd name="connsiteY6" fmla="*/ 699427 h 699427"/>
                  <a:gd name="connsiteX7" fmla="*/ 0 w 4011002"/>
                  <a:gd name="connsiteY7" fmla="*/ 629484 h 699427"/>
                  <a:gd name="connsiteX8" fmla="*/ 0 w 4011002"/>
                  <a:gd name="connsiteY8" fmla="*/ 69943 h 699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1002" h="699427">
                    <a:moveTo>
                      <a:pt x="0" y="69943"/>
                    </a:moveTo>
                    <a:cubicBezTo>
                      <a:pt x="0" y="31315"/>
                      <a:pt x="31315" y="0"/>
                      <a:pt x="69943" y="0"/>
                    </a:cubicBezTo>
                    <a:lnTo>
                      <a:pt x="3941059" y="0"/>
                    </a:lnTo>
                    <a:cubicBezTo>
                      <a:pt x="3979687" y="0"/>
                      <a:pt x="4011002" y="31315"/>
                      <a:pt x="4011002" y="69943"/>
                    </a:cubicBezTo>
                    <a:lnTo>
                      <a:pt x="4011002" y="629484"/>
                    </a:lnTo>
                    <a:cubicBezTo>
                      <a:pt x="4011002" y="668112"/>
                      <a:pt x="3979687" y="699427"/>
                      <a:pt x="3941059" y="699427"/>
                    </a:cubicBezTo>
                    <a:lnTo>
                      <a:pt x="69943" y="699427"/>
                    </a:lnTo>
                    <a:cubicBezTo>
                      <a:pt x="31315" y="699427"/>
                      <a:pt x="0" y="668112"/>
                      <a:pt x="0" y="629484"/>
                    </a:cubicBezTo>
                    <a:lnTo>
                      <a:pt x="0" y="69943"/>
                    </a:ln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1">
                <a:schemeClr val="accent2">
                  <a:hueOff val="-3277702"/>
                  <a:satOff val="-3888"/>
                  <a:lumOff val="-2059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7156" tIns="38266" rIns="47156" bIns="38266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 снижении бюрократической нагрузки педагогических работников</a:t>
                </a:r>
                <a:endParaRPr lang="ru-RU" sz="1600" kern="1200" dirty="0"/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828664" y="3114445"/>
              <a:ext cx="3851348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Публичный отчет о работе Читинской городской организации Профсоюза за 2022г (окончание).</a:t>
              </a: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543846" y="6063605"/>
              <a:ext cx="0" cy="6057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43846" y="6669360"/>
              <a:ext cx="284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382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251520" y="145500"/>
            <a:ext cx="8648174" cy="5947796"/>
            <a:chOff x="251520" y="145500"/>
            <a:chExt cx="8648174" cy="555993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5500"/>
              <a:ext cx="864201" cy="979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Группа 24"/>
            <p:cNvGrpSpPr/>
            <p:nvPr/>
          </p:nvGrpSpPr>
          <p:grpSpPr>
            <a:xfrm>
              <a:off x="1198115" y="1336922"/>
              <a:ext cx="6780986" cy="4368517"/>
              <a:chOff x="1203420" y="1199892"/>
              <a:chExt cx="6780986" cy="4368517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1219243" y="1199892"/>
                <a:ext cx="1789295" cy="483227"/>
              </a:xfrm>
              <a:custGeom>
                <a:avLst/>
                <a:gdLst>
                  <a:gd name="connsiteX0" fmla="*/ 0 w 1789295"/>
                  <a:gd name="connsiteY0" fmla="*/ 0 h 483227"/>
                  <a:gd name="connsiteX1" fmla="*/ 1547682 w 1789295"/>
                  <a:gd name="connsiteY1" fmla="*/ 0 h 483227"/>
                  <a:gd name="connsiteX2" fmla="*/ 1789295 w 1789295"/>
                  <a:gd name="connsiteY2" fmla="*/ 241614 h 483227"/>
                  <a:gd name="connsiteX3" fmla="*/ 1547682 w 1789295"/>
                  <a:gd name="connsiteY3" fmla="*/ 483227 h 483227"/>
                  <a:gd name="connsiteX4" fmla="*/ 0 w 1789295"/>
                  <a:gd name="connsiteY4" fmla="*/ 483227 h 483227"/>
                  <a:gd name="connsiteX5" fmla="*/ 241614 w 1789295"/>
                  <a:gd name="connsiteY5" fmla="*/ 241614 h 483227"/>
                  <a:gd name="connsiteX6" fmla="*/ 0 w 1789295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9295" h="483227">
                    <a:moveTo>
                      <a:pt x="0" y="0"/>
                    </a:moveTo>
                    <a:lnTo>
                      <a:pt x="1547682" y="0"/>
                    </a:lnTo>
                    <a:lnTo>
                      <a:pt x="1789295" y="241614"/>
                    </a:lnTo>
                    <a:lnTo>
                      <a:pt x="1547682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201,0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2780979" y="1199893"/>
                <a:ext cx="5182200" cy="483227"/>
              </a:xfrm>
              <a:custGeom>
                <a:avLst/>
                <a:gdLst>
                  <a:gd name="connsiteX0" fmla="*/ 0 w 4889422"/>
                  <a:gd name="connsiteY0" fmla="*/ 0 h 401078"/>
                  <a:gd name="connsiteX1" fmla="*/ 4688883 w 4889422"/>
                  <a:gd name="connsiteY1" fmla="*/ 0 h 401078"/>
                  <a:gd name="connsiteX2" fmla="*/ 4889422 w 4889422"/>
                  <a:gd name="connsiteY2" fmla="*/ 200539 h 401078"/>
                  <a:gd name="connsiteX3" fmla="*/ 4688883 w 4889422"/>
                  <a:gd name="connsiteY3" fmla="*/ 401078 h 401078"/>
                  <a:gd name="connsiteX4" fmla="*/ 0 w 4889422"/>
                  <a:gd name="connsiteY4" fmla="*/ 401078 h 401078"/>
                  <a:gd name="connsiteX5" fmla="*/ 200539 w 4889422"/>
                  <a:gd name="connsiteY5" fmla="*/ 200539 h 401078"/>
                  <a:gd name="connsiteX6" fmla="*/ 0 w 4889422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9422" h="401078">
                    <a:moveTo>
                      <a:pt x="0" y="0"/>
                    </a:moveTo>
                    <a:lnTo>
                      <a:pt x="4688883" y="0"/>
                    </a:lnTo>
                    <a:lnTo>
                      <a:pt x="4889422" y="200539"/>
                    </a:lnTo>
                    <a:lnTo>
                      <a:pt x="4688883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материальная помощь членам профсоюза</a:t>
                </a:r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1203420" y="1763403"/>
                <a:ext cx="1789307" cy="483227"/>
              </a:xfrm>
              <a:custGeom>
                <a:avLst/>
                <a:gdLst>
                  <a:gd name="connsiteX0" fmla="*/ 0 w 1789307"/>
                  <a:gd name="connsiteY0" fmla="*/ 0 h 483227"/>
                  <a:gd name="connsiteX1" fmla="*/ 1547694 w 1789307"/>
                  <a:gd name="connsiteY1" fmla="*/ 0 h 483227"/>
                  <a:gd name="connsiteX2" fmla="*/ 1789307 w 1789307"/>
                  <a:gd name="connsiteY2" fmla="*/ 241614 h 483227"/>
                  <a:gd name="connsiteX3" fmla="*/ 1547694 w 1789307"/>
                  <a:gd name="connsiteY3" fmla="*/ 483227 h 483227"/>
                  <a:gd name="connsiteX4" fmla="*/ 0 w 1789307"/>
                  <a:gd name="connsiteY4" fmla="*/ 483227 h 483227"/>
                  <a:gd name="connsiteX5" fmla="*/ 241614 w 1789307"/>
                  <a:gd name="connsiteY5" fmla="*/ 241614 h 483227"/>
                  <a:gd name="connsiteX6" fmla="*/ 0 w 1789307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9307" h="483227">
                    <a:moveTo>
                      <a:pt x="0" y="0"/>
                    </a:moveTo>
                    <a:lnTo>
                      <a:pt x="1547694" y="0"/>
                    </a:lnTo>
                    <a:lnTo>
                      <a:pt x="1789307" y="241614"/>
                    </a:lnTo>
                    <a:lnTo>
                      <a:pt x="1547694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53571"/>
                  <a:satOff val="-6012"/>
                  <a:lumOff val="102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200,2</a:t>
                </a: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2780991" y="1777624"/>
                <a:ext cx="5182188" cy="454785"/>
              </a:xfrm>
              <a:custGeom>
                <a:avLst/>
                <a:gdLst>
                  <a:gd name="connsiteX0" fmla="*/ 0 w 4889402"/>
                  <a:gd name="connsiteY0" fmla="*/ 0 h 401078"/>
                  <a:gd name="connsiteX1" fmla="*/ 4688863 w 4889402"/>
                  <a:gd name="connsiteY1" fmla="*/ 0 h 401078"/>
                  <a:gd name="connsiteX2" fmla="*/ 4889402 w 4889402"/>
                  <a:gd name="connsiteY2" fmla="*/ 200539 h 401078"/>
                  <a:gd name="connsiteX3" fmla="*/ 4688863 w 4889402"/>
                  <a:gd name="connsiteY3" fmla="*/ 401078 h 401078"/>
                  <a:gd name="connsiteX4" fmla="*/ 0 w 4889402"/>
                  <a:gd name="connsiteY4" fmla="*/ 401078 h 401078"/>
                  <a:gd name="connsiteX5" fmla="*/ 200539 w 4889402"/>
                  <a:gd name="connsiteY5" fmla="*/ 200539 h 401078"/>
                  <a:gd name="connsiteX6" fmla="*/ 0 w 4889402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9402" h="401078">
                    <a:moveTo>
                      <a:pt x="0" y="0"/>
                    </a:moveTo>
                    <a:lnTo>
                      <a:pt x="4688863" y="0"/>
                    </a:lnTo>
                    <a:lnTo>
                      <a:pt x="4889402" y="200539"/>
                    </a:lnTo>
                    <a:lnTo>
                      <a:pt x="4688863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16538"/>
                  <a:satOff val="-6320"/>
                  <a:lumOff val="-85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16538"/>
                  <a:satOff val="-6320"/>
                  <a:lumOff val="-85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16538"/>
                  <a:satOff val="-6320"/>
                  <a:lumOff val="-85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оздоровление членов профсоюза и детский отдых</a:t>
                </a: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1246301" y="2299844"/>
                <a:ext cx="1825174" cy="483227"/>
              </a:xfrm>
              <a:custGeom>
                <a:avLst/>
                <a:gdLst>
                  <a:gd name="connsiteX0" fmla="*/ 0 w 1825174"/>
                  <a:gd name="connsiteY0" fmla="*/ 0 h 483227"/>
                  <a:gd name="connsiteX1" fmla="*/ 1583561 w 1825174"/>
                  <a:gd name="connsiteY1" fmla="*/ 0 h 483227"/>
                  <a:gd name="connsiteX2" fmla="*/ 1825174 w 1825174"/>
                  <a:gd name="connsiteY2" fmla="*/ 241614 h 483227"/>
                  <a:gd name="connsiteX3" fmla="*/ 1583561 w 1825174"/>
                  <a:gd name="connsiteY3" fmla="*/ 483227 h 483227"/>
                  <a:gd name="connsiteX4" fmla="*/ 0 w 1825174"/>
                  <a:gd name="connsiteY4" fmla="*/ 483227 h 483227"/>
                  <a:gd name="connsiteX5" fmla="*/ 241614 w 1825174"/>
                  <a:gd name="connsiteY5" fmla="*/ 241614 h 483227"/>
                  <a:gd name="connsiteX6" fmla="*/ 0 w 1825174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5174" h="483227">
                    <a:moveTo>
                      <a:pt x="0" y="0"/>
                    </a:moveTo>
                    <a:lnTo>
                      <a:pt x="1583561" y="0"/>
                    </a:lnTo>
                    <a:lnTo>
                      <a:pt x="1825174" y="241614"/>
                    </a:lnTo>
                    <a:lnTo>
                      <a:pt x="1583561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107142"/>
                  <a:satOff val="-12023"/>
                  <a:lumOff val="205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967,8</a:t>
                </a: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2838085" y="2299844"/>
                <a:ext cx="5146321" cy="483227"/>
              </a:xfrm>
              <a:custGeom>
                <a:avLst/>
                <a:gdLst>
                  <a:gd name="connsiteX0" fmla="*/ 0 w 4890194"/>
                  <a:gd name="connsiteY0" fmla="*/ 0 h 401078"/>
                  <a:gd name="connsiteX1" fmla="*/ 4689655 w 4890194"/>
                  <a:gd name="connsiteY1" fmla="*/ 0 h 401078"/>
                  <a:gd name="connsiteX2" fmla="*/ 4890194 w 4890194"/>
                  <a:gd name="connsiteY2" fmla="*/ 200539 h 401078"/>
                  <a:gd name="connsiteX3" fmla="*/ 4689655 w 4890194"/>
                  <a:gd name="connsiteY3" fmla="*/ 401078 h 401078"/>
                  <a:gd name="connsiteX4" fmla="*/ 0 w 4890194"/>
                  <a:gd name="connsiteY4" fmla="*/ 401078 h 401078"/>
                  <a:gd name="connsiteX5" fmla="*/ 200539 w 4890194"/>
                  <a:gd name="connsiteY5" fmla="*/ 200539 h 401078"/>
                  <a:gd name="connsiteX6" fmla="*/ 0 w 4890194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90194" h="401078">
                    <a:moveTo>
                      <a:pt x="0" y="0"/>
                    </a:moveTo>
                    <a:lnTo>
                      <a:pt x="4689655" y="0"/>
                    </a:lnTo>
                    <a:lnTo>
                      <a:pt x="4890194" y="200539"/>
                    </a:lnTo>
                    <a:lnTo>
                      <a:pt x="4689655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33077"/>
                  <a:satOff val="-12640"/>
                  <a:lumOff val="-171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33077"/>
                  <a:satOff val="-12640"/>
                  <a:lumOff val="-171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33077"/>
                  <a:satOff val="-12640"/>
                  <a:lumOff val="-171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культурно-массовые мероприятия</a:t>
                </a: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1219243" y="2852530"/>
                <a:ext cx="1825174" cy="483227"/>
              </a:xfrm>
              <a:custGeom>
                <a:avLst/>
                <a:gdLst>
                  <a:gd name="connsiteX0" fmla="*/ 0 w 1825174"/>
                  <a:gd name="connsiteY0" fmla="*/ 0 h 483227"/>
                  <a:gd name="connsiteX1" fmla="*/ 1583561 w 1825174"/>
                  <a:gd name="connsiteY1" fmla="*/ 0 h 483227"/>
                  <a:gd name="connsiteX2" fmla="*/ 1825174 w 1825174"/>
                  <a:gd name="connsiteY2" fmla="*/ 241614 h 483227"/>
                  <a:gd name="connsiteX3" fmla="*/ 1583561 w 1825174"/>
                  <a:gd name="connsiteY3" fmla="*/ 483227 h 483227"/>
                  <a:gd name="connsiteX4" fmla="*/ 0 w 1825174"/>
                  <a:gd name="connsiteY4" fmla="*/ 483227 h 483227"/>
                  <a:gd name="connsiteX5" fmla="*/ 241614 w 1825174"/>
                  <a:gd name="connsiteY5" fmla="*/ 241614 h 483227"/>
                  <a:gd name="connsiteX6" fmla="*/ 0 w 1825174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5174" h="483227">
                    <a:moveTo>
                      <a:pt x="0" y="0"/>
                    </a:moveTo>
                    <a:lnTo>
                      <a:pt x="1583561" y="0"/>
                    </a:lnTo>
                    <a:lnTo>
                      <a:pt x="1825174" y="241614"/>
                    </a:lnTo>
                    <a:lnTo>
                      <a:pt x="1583561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160713"/>
                  <a:satOff val="-18034"/>
                  <a:lumOff val="308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988,9</a:t>
                </a: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2830027" y="2863395"/>
                <a:ext cx="5146320" cy="483227"/>
              </a:xfrm>
              <a:custGeom>
                <a:avLst/>
                <a:gdLst>
                  <a:gd name="connsiteX0" fmla="*/ 0 w 4857506"/>
                  <a:gd name="connsiteY0" fmla="*/ 0 h 401078"/>
                  <a:gd name="connsiteX1" fmla="*/ 4656967 w 4857506"/>
                  <a:gd name="connsiteY1" fmla="*/ 0 h 401078"/>
                  <a:gd name="connsiteX2" fmla="*/ 4857506 w 4857506"/>
                  <a:gd name="connsiteY2" fmla="*/ 200539 h 401078"/>
                  <a:gd name="connsiteX3" fmla="*/ 4656967 w 4857506"/>
                  <a:gd name="connsiteY3" fmla="*/ 401078 h 401078"/>
                  <a:gd name="connsiteX4" fmla="*/ 0 w 4857506"/>
                  <a:gd name="connsiteY4" fmla="*/ 401078 h 401078"/>
                  <a:gd name="connsiteX5" fmla="*/ 200539 w 4857506"/>
                  <a:gd name="connsiteY5" fmla="*/ 200539 h 401078"/>
                  <a:gd name="connsiteX6" fmla="*/ 0 w 4857506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7506" h="401078">
                    <a:moveTo>
                      <a:pt x="0" y="0"/>
                    </a:moveTo>
                    <a:lnTo>
                      <a:pt x="4656967" y="0"/>
                    </a:lnTo>
                    <a:lnTo>
                      <a:pt x="4857506" y="200539"/>
                    </a:lnTo>
                    <a:lnTo>
                      <a:pt x="4656967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49615"/>
                  <a:satOff val="-18960"/>
                  <a:lumOff val="-256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49615"/>
                  <a:satOff val="-18960"/>
                  <a:lumOff val="-256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49615"/>
                  <a:satOff val="-18960"/>
                  <a:lumOff val="-256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премирование профсоюзного актива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1219243" y="3403410"/>
                <a:ext cx="1825174" cy="483227"/>
              </a:xfrm>
              <a:custGeom>
                <a:avLst/>
                <a:gdLst>
                  <a:gd name="connsiteX0" fmla="*/ 0 w 1825174"/>
                  <a:gd name="connsiteY0" fmla="*/ 0 h 483227"/>
                  <a:gd name="connsiteX1" fmla="*/ 1583561 w 1825174"/>
                  <a:gd name="connsiteY1" fmla="*/ 0 h 483227"/>
                  <a:gd name="connsiteX2" fmla="*/ 1825174 w 1825174"/>
                  <a:gd name="connsiteY2" fmla="*/ 241614 h 483227"/>
                  <a:gd name="connsiteX3" fmla="*/ 1583561 w 1825174"/>
                  <a:gd name="connsiteY3" fmla="*/ 483227 h 483227"/>
                  <a:gd name="connsiteX4" fmla="*/ 0 w 1825174"/>
                  <a:gd name="connsiteY4" fmla="*/ 483227 h 483227"/>
                  <a:gd name="connsiteX5" fmla="*/ 241614 w 1825174"/>
                  <a:gd name="connsiteY5" fmla="*/ 241614 h 483227"/>
                  <a:gd name="connsiteX6" fmla="*/ 0 w 1825174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5174" h="483227">
                    <a:moveTo>
                      <a:pt x="0" y="0"/>
                    </a:moveTo>
                    <a:lnTo>
                      <a:pt x="1583561" y="0"/>
                    </a:lnTo>
                    <a:lnTo>
                      <a:pt x="1825174" y="241614"/>
                    </a:lnTo>
                    <a:lnTo>
                      <a:pt x="1583561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214284"/>
                  <a:satOff val="-24046"/>
                  <a:lumOff val="411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89,9</a:t>
                </a: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2818109" y="3403410"/>
                <a:ext cx="5146320" cy="483227"/>
              </a:xfrm>
              <a:custGeom>
                <a:avLst/>
                <a:gdLst>
                  <a:gd name="connsiteX0" fmla="*/ 0 w 4852833"/>
                  <a:gd name="connsiteY0" fmla="*/ 0 h 401078"/>
                  <a:gd name="connsiteX1" fmla="*/ 4652294 w 4852833"/>
                  <a:gd name="connsiteY1" fmla="*/ 0 h 401078"/>
                  <a:gd name="connsiteX2" fmla="*/ 4852833 w 4852833"/>
                  <a:gd name="connsiteY2" fmla="*/ 200539 h 401078"/>
                  <a:gd name="connsiteX3" fmla="*/ 4652294 w 4852833"/>
                  <a:gd name="connsiteY3" fmla="*/ 401078 h 401078"/>
                  <a:gd name="connsiteX4" fmla="*/ 0 w 4852833"/>
                  <a:gd name="connsiteY4" fmla="*/ 401078 h 401078"/>
                  <a:gd name="connsiteX5" fmla="*/ 200539 w 4852833"/>
                  <a:gd name="connsiteY5" fmla="*/ 200539 h 401078"/>
                  <a:gd name="connsiteX6" fmla="*/ 0 w 4852833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2833" h="401078">
                    <a:moveTo>
                      <a:pt x="0" y="0"/>
                    </a:moveTo>
                    <a:lnTo>
                      <a:pt x="4652294" y="0"/>
                    </a:lnTo>
                    <a:lnTo>
                      <a:pt x="4852833" y="200539"/>
                    </a:lnTo>
                    <a:lnTo>
                      <a:pt x="4652294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66154"/>
                  <a:satOff val="-25281"/>
                  <a:lumOff val="-342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66154"/>
                  <a:satOff val="-25281"/>
                  <a:lumOff val="-342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66154"/>
                  <a:satOff val="-25281"/>
                  <a:lumOff val="-342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работа с профсоюзным активом и его обучение</a:t>
                </a:r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>
                <a:off x="1219243" y="3954289"/>
                <a:ext cx="1749477" cy="483227"/>
              </a:xfrm>
              <a:custGeom>
                <a:avLst/>
                <a:gdLst>
                  <a:gd name="connsiteX0" fmla="*/ 0 w 1749477"/>
                  <a:gd name="connsiteY0" fmla="*/ 0 h 483227"/>
                  <a:gd name="connsiteX1" fmla="*/ 1507864 w 1749477"/>
                  <a:gd name="connsiteY1" fmla="*/ 0 h 483227"/>
                  <a:gd name="connsiteX2" fmla="*/ 1749477 w 1749477"/>
                  <a:gd name="connsiteY2" fmla="*/ 241614 h 483227"/>
                  <a:gd name="connsiteX3" fmla="*/ 1507864 w 1749477"/>
                  <a:gd name="connsiteY3" fmla="*/ 483227 h 483227"/>
                  <a:gd name="connsiteX4" fmla="*/ 0 w 1749477"/>
                  <a:gd name="connsiteY4" fmla="*/ 483227 h 483227"/>
                  <a:gd name="connsiteX5" fmla="*/ 241614 w 1749477"/>
                  <a:gd name="connsiteY5" fmla="*/ 241614 h 483227"/>
                  <a:gd name="connsiteX6" fmla="*/ 0 w 1749477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9477" h="483227">
                    <a:moveTo>
                      <a:pt x="0" y="0"/>
                    </a:moveTo>
                    <a:lnTo>
                      <a:pt x="1507864" y="0"/>
                    </a:lnTo>
                    <a:lnTo>
                      <a:pt x="1749477" y="241614"/>
                    </a:lnTo>
                    <a:lnTo>
                      <a:pt x="1507864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267855"/>
                  <a:satOff val="-30058"/>
                  <a:lumOff val="514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174,8</a:t>
                </a: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 </a:t>
                </a: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2741162" y="3954289"/>
                <a:ext cx="5222017" cy="483227"/>
              </a:xfrm>
              <a:custGeom>
                <a:avLst/>
                <a:gdLst>
                  <a:gd name="connsiteX0" fmla="*/ 0 w 4969066"/>
                  <a:gd name="connsiteY0" fmla="*/ 0 h 401078"/>
                  <a:gd name="connsiteX1" fmla="*/ 4768527 w 4969066"/>
                  <a:gd name="connsiteY1" fmla="*/ 0 h 401078"/>
                  <a:gd name="connsiteX2" fmla="*/ 4969066 w 4969066"/>
                  <a:gd name="connsiteY2" fmla="*/ 200539 h 401078"/>
                  <a:gd name="connsiteX3" fmla="*/ 4768527 w 4969066"/>
                  <a:gd name="connsiteY3" fmla="*/ 401078 h 401078"/>
                  <a:gd name="connsiteX4" fmla="*/ 0 w 4969066"/>
                  <a:gd name="connsiteY4" fmla="*/ 401078 h 401078"/>
                  <a:gd name="connsiteX5" fmla="*/ 200539 w 4969066"/>
                  <a:gd name="connsiteY5" fmla="*/ 200539 h 401078"/>
                  <a:gd name="connsiteX6" fmla="*/ 0 w 4969066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69066" h="401078">
                    <a:moveTo>
                      <a:pt x="0" y="0"/>
                    </a:moveTo>
                    <a:lnTo>
                      <a:pt x="4768527" y="0"/>
                    </a:lnTo>
                    <a:lnTo>
                      <a:pt x="4969066" y="200539"/>
                    </a:lnTo>
                    <a:lnTo>
                      <a:pt x="4768527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82692"/>
                  <a:satOff val="-31601"/>
                  <a:lumOff val="-427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82692"/>
                  <a:satOff val="-31601"/>
                  <a:lumOff val="-427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82692"/>
                  <a:satOff val="-31601"/>
                  <a:lumOff val="-427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информационная работа</a:t>
                </a:r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1219243" y="4505169"/>
                <a:ext cx="1861042" cy="483227"/>
              </a:xfrm>
              <a:custGeom>
                <a:avLst/>
                <a:gdLst>
                  <a:gd name="connsiteX0" fmla="*/ 0 w 1861042"/>
                  <a:gd name="connsiteY0" fmla="*/ 0 h 483227"/>
                  <a:gd name="connsiteX1" fmla="*/ 1619429 w 1861042"/>
                  <a:gd name="connsiteY1" fmla="*/ 0 h 483227"/>
                  <a:gd name="connsiteX2" fmla="*/ 1861042 w 1861042"/>
                  <a:gd name="connsiteY2" fmla="*/ 241614 h 483227"/>
                  <a:gd name="connsiteX3" fmla="*/ 1619429 w 1861042"/>
                  <a:gd name="connsiteY3" fmla="*/ 483227 h 483227"/>
                  <a:gd name="connsiteX4" fmla="*/ 0 w 1861042"/>
                  <a:gd name="connsiteY4" fmla="*/ 483227 h 483227"/>
                  <a:gd name="connsiteX5" fmla="*/ 241614 w 1861042"/>
                  <a:gd name="connsiteY5" fmla="*/ 241614 h 483227"/>
                  <a:gd name="connsiteX6" fmla="*/ 0 w 1861042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1042" h="483227">
                    <a:moveTo>
                      <a:pt x="0" y="0"/>
                    </a:moveTo>
                    <a:lnTo>
                      <a:pt x="1619429" y="0"/>
                    </a:lnTo>
                    <a:lnTo>
                      <a:pt x="1861042" y="241614"/>
                    </a:lnTo>
                    <a:lnTo>
                      <a:pt x="1619429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321426"/>
                  <a:satOff val="-36069"/>
                  <a:lumOff val="617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47,8</a:t>
                </a: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2836294" y="4505169"/>
                <a:ext cx="5110451" cy="483227"/>
              </a:xfrm>
              <a:custGeom>
                <a:avLst/>
                <a:gdLst>
                  <a:gd name="connsiteX0" fmla="*/ 0 w 4816967"/>
                  <a:gd name="connsiteY0" fmla="*/ 0 h 401078"/>
                  <a:gd name="connsiteX1" fmla="*/ 4616428 w 4816967"/>
                  <a:gd name="connsiteY1" fmla="*/ 0 h 401078"/>
                  <a:gd name="connsiteX2" fmla="*/ 4816967 w 4816967"/>
                  <a:gd name="connsiteY2" fmla="*/ 200539 h 401078"/>
                  <a:gd name="connsiteX3" fmla="*/ 4616428 w 4816967"/>
                  <a:gd name="connsiteY3" fmla="*/ 401078 h 401078"/>
                  <a:gd name="connsiteX4" fmla="*/ 0 w 4816967"/>
                  <a:gd name="connsiteY4" fmla="*/ 401078 h 401078"/>
                  <a:gd name="connsiteX5" fmla="*/ 200539 w 4816967"/>
                  <a:gd name="connsiteY5" fmla="*/ 200539 h 401078"/>
                  <a:gd name="connsiteX6" fmla="*/ 0 w 4816967"/>
                  <a:gd name="connsiteY6" fmla="*/ 0 h 40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16967" h="401078">
                    <a:moveTo>
                      <a:pt x="0" y="0"/>
                    </a:moveTo>
                    <a:lnTo>
                      <a:pt x="4616428" y="0"/>
                    </a:lnTo>
                    <a:lnTo>
                      <a:pt x="4816967" y="200539"/>
                    </a:lnTo>
                    <a:lnTo>
                      <a:pt x="4616428" y="401078"/>
                    </a:lnTo>
                    <a:lnTo>
                      <a:pt x="0" y="401078"/>
                    </a:lnTo>
                    <a:lnTo>
                      <a:pt x="200539" y="2005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tint val="40000"/>
                  <a:alpha val="90000"/>
                  <a:hueOff val="-99230"/>
                  <a:satOff val="-37921"/>
                  <a:lumOff val="-513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-99230"/>
                  <a:satOff val="-37921"/>
                  <a:lumOff val="-513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-99230"/>
                  <a:satOff val="-37921"/>
                  <a:lumOff val="-513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859" tIns="10160" rIns="200539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работа с молодежью и спортивные мероприятия</a:t>
                </a: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2843805" y="5085182"/>
                <a:ext cx="5120624" cy="483227"/>
              </a:xfrm>
              <a:custGeom>
                <a:avLst/>
                <a:gdLst>
                  <a:gd name="connsiteX0" fmla="*/ 0 w 4931627"/>
                  <a:gd name="connsiteY0" fmla="*/ 0 h 483227"/>
                  <a:gd name="connsiteX1" fmla="*/ 4690014 w 4931627"/>
                  <a:gd name="connsiteY1" fmla="*/ 0 h 483227"/>
                  <a:gd name="connsiteX2" fmla="*/ 4931627 w 4931627"/>
                  <a:gd name="connsiteY2" fmla="*/ 241614 h 483227"/>
                  <a:gd name="connsiteX3" fmla="*/ 4690014 w 4931627"/>
                  <a:gd name="connsiteY3" fmla="*/ 483227 h 483227"/>
                  <a:gd name="connsiteX4" fmla="*/ 0 w 4931627"/>
                  <a:gd name="connsiteY4" fmla="*/ 483227 h 483227"/>
                  <a:gd name="connsiteX5" fmla="*/ 241614 w 4931627"/>
                  <a:gd name="connsiteY5" fmla="*/ 241614 h 483227"/>
                  <a:gd name="connsiteX6" fmla="*/ 0 w 4931627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31627" h="483227">
                    <a:moveTo>
                      <a:pt x="0" y="0"/>
                    </a:moveTo>
                    <a:lnTo>
                      <a:pt x="4690014" y="0"/>
                    </a:lnTo>
                    <a:lnTo>
                      <a:pt x="4931627" y="241614"/>
                    </a:lnTo>
                    <a:lnTo>
                      <a:pt x="4690014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374997"/>
                  <a:satOff val="-42081"/>
                  <a:lumOff val="720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проведение профессиональных конкурсов </a:t>
                </a:r>
                <a:endParaRPr lang="ru-RU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1210433" y="5077673"/>
                <a:ext cx="1861042" cy="483227"/>
              </a:xfrm>
              <a:custGeom>
                <a:avLst/>
                <a:gdLst>
                  <a:gd name="connsiteX0" fmla="*/ 0 w 1861042"/>
                  <a:gd name="connsiteY0" fmla="*/ 0 h 483227"/>
                  <a:gd name="connsiteX1" fmla="*/ 1619429 w 1861042"/>
                  <a:gd name="connsiteY1" fmla="*/ 0 h 483227"/>
                  <a:gd name="connsiteX2" fmla="*/ 1861042 w 1861042"/>
                  <a:gd name="connsiteY2" fmla="*/ 241614 h 483227"/>
                  <a:gd name="connsiteX3" fmla="*/ 1619429 w 1861042"/>
                  <a:gd name="connsiteY3" fmla="*/ 483227 h 483227"/>
                  <a:gd name="connsiteX4" fmla="*/ 0 w 1861042"/>
                  <a:gd name="connsiteY4" fmla="*/ 483227 h 483227"/>
                  <a:gd name="connsiteX5" fmla="*/ 241614 w 1861042"/>
                  <a:gd name="connsiteY5" fmla="*/ 241614 h 483227"/>
                  <a:gd name="connsiteX6" fmla="*/ 0 w 1861042"/>
                  <a:gd name="connsiteY6" fmla="*/ 0 h 483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1042" h="483227">
                    <a:moveTo>
                      <a:pt x="0" y="0"/>
                    </a:moveTo>
                    <a:lnTo>
                      <a:pt x="1619429" y="0"/>
                    </a:lnTo>
                    <a:lnTo>
                      <a:pt x="1861042" y="241614"/>
                    </a:lnTo>
                    <a:lnTo>
                      <a:pt x="1619429" y="483227"/>
                    </a:lnTo>
                    <a:lnTo>
                      <a:pt x="0" y="483227"/>
                    </a:lnTo>
                    <a:lnTo>
                      <a:pt x="241614" y="2416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2">
                  <a:hueOff val="428568"/>
                  <a:satOff val="-48092"/>
                  <a:lumOff val="8236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1934" tIns="10160" rIns="241613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22,5</a:t>
                </a: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</a:pPr>
                <a:r>
                  <a:rPr lang="ru-RU" sz="16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тыс. руб.</a:t>
                </a: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1475656" y="332656"/>
              <a:ext cx="6048671" cy="546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Финансовая работа</a:t>
              </a:r>
              <a:endParaRPr lang="ru-RU" sz="3200" b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7094" y="179705"/>
              <a:ext cx="1032600" cy="945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63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0958" y="188640"/>
            <a:ext cx="8658174" cy="4938067"/>
            <a:chOff x="260958" y="188640"/>
            <a:chExt cx="8658174" cy="493806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60958" y="188640"/>
              <a:ext cx="8658174" cy="1815882"/>
              <a:chOff x="260958" y="188640"/>
              <a:chExt cx="8658174" cy="1815882"/>
            </a:xfrm>
          </p:grpSpPr>
          <p:pic>
            <p:nvPicPr>
              <p:cNvPr id="2" name="Picture 4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958" y="188640"/>
                <a:ext cx="864096" cy="979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" name="Picture 2" descr="C:\мои документы\Атрибутика\Логотип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1507" y="225563"/>
                <a:ext cx="987625" cy="9422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1313115" y="188640"/>
                <a:ext cx="6584159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2023 год </a:t>
                </a:r>
              </a:p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«Год педагога и наставника» </a:t>
                </a:r>
              </a:p>
              <a:p>
                <a:pPr algn="ctr"/>
                <a:r>
                  <a:rPr lang="ru-RU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Общероссийском Профсоюзе образования</a:t>
                </a: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678435"/>
              <a:ext cx="5105181" cy="2448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51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0"/>
            <a:ext cx="8657986" cy="6523811"/>
            <a:chOff x="241707" y="52636"/>
            <a:chExt cx="8657986" cy="652381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52636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Работа с молодыми педагогами</a:t>
              </a:r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56" y="110534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3" name="Схема 22"/>
            <p:cNvGraphicFramePr/>
            <p:nvPr>
              <p:extLst>
                <p:ext uri="{D42A27DB-BD31-4B8C-83A1-F6EECF244321}">
                  <p14:modId xmlns:p14="http://schemas.microsoft.com/office/powerpoint/2010/main" val="2850183224"/>
                </p:ext>
              </p:extLst>
            </p:nvPr>
          </p:nvGraphicFramePr>
          <p:xfrm>
            <a:off x="719572" y="1091645"/>
            <a:ext cx="7920879" cy="54848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084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16632"/>
            <a:ext cx="8657986" cy="6508914"/>
            <a:chOff x="251520" y="116632"/>
            <a:chExt cx="8657986" cy="650891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6632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869" y="174530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269445" y="332656"/>
              <a:ext cx="6840760" cy="416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25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Работа с молодыми педагогами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587407" y="1700808"/>
              <a:ext cx="1867282" cy="1282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23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Times New Roman"/>
                </a:rPr>
                <a:t>Заседания Совета молодых педагогов</a:t>
              </a:r>
            </a:p>
          </p:txBody>
        </p:sp>
        <p:pic>
          <p:nvPicPr>
            <p:cNvPr id="10242" name="Picture 2" descr="C:\мои документы\Публичный доклад\Публичный отчет за 2023 г\ФОТО\IMG-805b112eaab882985304f8c4a225b9e2-V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506679"/>
              <a:ext cx="2800690" cy="193266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1786" y="3699419"/>
              <a:ext cx="2904759" cy="292612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446" y="3699417"/>
              <a:ext cx="2904759" cy="292612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68144" y="1506679"/>
              <a:ext cx="2800690" cy="1924859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94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19" y="116632"/>
            <a:ext cx="8657987" cy="6434187"/>
            <a:chOff x="251519" y="116632"/>
            <a:chExt cx="8657987" cy="643418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6632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869" y="174530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269445" y="332656"/>
              <a:ext cx="6840760" cy="416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25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Работа с молодыми педагогами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43201" y="1700808"/>
              <a:ext cx="280831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bg1"/>
                  </a:solidFill>
                  <a:latin typeface="Times New Roman"/>
                </a:rPr>
                <a:t>Брифинг </a:t>
              </a:r>
            </a:p>
            <a:p>
              <a:pPr lvl="0" algn="ctr"/>
              <a:r>
                <a:rPr lang="ru-RU" sz="2400" b="1" dirty="0">
                  <a:solidFill>
                    <a:schemeClr val="bg1"/>
                  </a:solidFill>
                  <a:latin typeface="Times New Roman"/>
                </a:rPr>
                <a:t>«Учимся работать и отдыхать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/>
                </a:rPr>
                <a:t>по-профсоюзному</a:t>
              </a:r>
              <a:r>
                <a:rPr lang="ru-RU" sz="2400" b="1" dirty="0">
                  <a:solidFill>
                    <a:schemeClr val="bg1"/>
                  </a:solidFill>
                  <a:latin typeface="Times New Roman"/>
                </a:rPr>
                <a:t>!» </a:t>
              </a: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67744" y="4087335"/>
              <a:ext cx="4759226" cy="246348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19" y="1531430"/>
              <a:ext cx="2818125" cy="211359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93981" y="1556792"/>
              <a:ext cx="2802120" cy="210695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624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23820" y="116632"/>
            <a:ext cx="8685686" cy="6538310"/>
            <a:chOff x="223820" y="116632"/>
            <a:chExt cx="8685686" cy="653831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6632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869" y="174530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269444" y="332656"/>
              <a:ext cx="6840760" cy="416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25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Работа с молодыми педагогами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131840" y="1597229"/>
              <a:ext cx="280831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chemeClr val="bg1"/>
                  </a:solidFill>
                  <a:latin typeface="Times New Roman"/>
                </a:rPr>
                <a:t>Профсоюзный дайвинг «Погружение в молодежную среду!» </a:t>
              </a: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54276" y="3847687"/>
              <a:ext cx="4471097" cy="280725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20" y="1618537"/>
              <a:ext cx="2792075" cy="1975393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981" y="1556792"/>
              <a:ext cx="2811327" cy="1979429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49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16632"/>
            <a:ext cx="8746268" cy="6235047"/>
            <a:chOff x="251520" y="116632"/>
            <a:chExt cx="8746268" cy="623504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6632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869" y="174530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236664" y="397739"/>
              <a:ext cx="6840760" cy="416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25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Работа с молодыми педагогами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722895" y="2952897"/>
              <a:ext cx="4274893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2000"/>
                </a:lnSpc>
              </a:pPr>
              <a:r>
                <a:rPr lang="ru-RU" sz="2000" b="1" dirty="0">
                  <a:solidFill>
                    <a:schemeClr val="bg2">
                      <a:lumMod val="90000"/>
                    </a:schemeClr>
                  </a:solidFill>
                  <a:latin typeface="Times New Roman"/>
                </a:rPr>
                <a:t>Праздник в подарок и книгообмен</a:t>
              </a:r>
            </a:p>
            <a:p>
              <a:pPr lvl="0" algn="ctr">
                <a:lnSpc>
                  <a:spcPts val="2000"/>
                </a:lnSpc>
              </a:pPr>
              <a:r>
                <a:rPr lang="ru-RU" sz="2000" b="1" dirty="0" err="1">
                  <a:solidFill>
                    <a:schemeClr val="bg2">
                      <a:lumMod val="90000"/>
                    </a:schemeClr>
                  </a:solidFill>
                  <a:latin typeface="Times New Roman"/>
                </a:rPr>
                <a:t>антикинотеатр</a:t>
              </a:r>
              <a:r>
                <a:rPr lang="ru-RU" sz="2000" b="1" dirty="0">
                  <a:solidFill>
                    <a:schemeClr val="bg2">
                      <a:lumMod val="90000"/>
                    </a:schemeClr>
                  </a:solidFill>
                  <a:latin typeface="Times New Roman"/>
                </a:rPr>
                <a:t> «</a:t>
              </a:r>
              <a:r>
                <a:rPr lang="ru-RU" sz="2000" b="1" dirty="0" err="1">
                  <a:solidFill>
                    <a:schemeClr val="bg2">
                      <a:lumMod val="90000"/>
                    </a:schemeClr>
                  </a:solidFill>
                  <a:latin typeface="Times New Roman"/>
                </a:rPr>
                <a:t>Lounge</a:t>
              </a:r>
              <a:r>
                <a:rPr lang="ru-RU" sz="2000" b="1" dirty="0">
                  <a:solidFill>
                    <a:schemeClr val="bg2">
                      <a:lumMod val="90000"/>
                    </a:schemeClr>
                  </a:solidFill>
                  <a:latin typeface="Times New Roman"/>
                </a:rPr>
                <a:t> </a:t>
              </a:r>
              <a:r>
                <a:rPr lang="ru-RU" sz="2000" b="1" dirty="0" err="1">
                  <a:solidFill>
                    <a:schemeClr val="bg2">
                      <a:lumMod val="90000"/>
                    </a:schemeClr>
                  </a:solidFill>
                  <a:latin typeface="Times New Roman"/>
                </a:rPr>
                <a:t>Cinema</a:t>
              </a:r>
              <a:r>
                <a:rPr lang="ru-RU" sz="2000" b="1" dirty="0">
                  <a:solidFill>
                    <a:schemeClr val="bg2">
                      <a:lumMod val="90000"/>
                    </a:schemeClr>
                  </a:solidFill>
                  <a:latin typeface="Times New Roman"/>
                </a:rPr>
                <a:t>»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5536" y="1628800"/>
              <a:ext cx="3600400" cy="533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700"/>
                </a:lnSpc>
              </a:pPr>
              <a:r>
                <a:rPr lang="ru-RU" sz="2000" b="1" dirty="0">
                  <a:solidFill>
                    <a:schemeClr val="bg2">
                      <a:lumMod val="90000"/>
                    </a:schemeClr>
                  </a:solidFill>
                  <a:latin typeface="Times New Roman"/>
                </a:rPr>
                <a:t>Информационная встреча </a:t>
              </a:r>
            </a:p>
            <a:p>
              <a:pPr lvl="0" algn="ctr">
                <a:lnSpc>
                  <a:spcPts val="1700"/>
                </a:lnSpc>
              </a:pPr>
              <a:r>
                <a:rPr lang="ru-RU" sz="2000" b="1" dirty="0">
                  <a:solidFill>
                    <a:schemeClr val="bg2">
                      <a:lumMod val="90000"/>
                    </a:schemeClr>
                  </a:solidFill>
                  <a:latin typeface="Times New Roman"/>
                </a:rPr>
                <a:t>с молодыми педагогами</a:t>
              </a:r>
            </a:p>
          </p:txBody>
        </p:sp>
        <p:pic>
          <p:nvPicPr>
            <p:cNvPr id="10243" name="Picture 3" descr="C:\мои документы\Публичный доклад\Публичный отчет за 2023 г\ФОТО\IMG-f6b1a7c5ea3541a36f496ab018b7cfd2-V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11180" y="3789040"/>
              <a:ext cx="4098326" cy="256263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1520" y="2276872"/>
              <a:ext cx="4098326" cy="2562639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889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16632"/>
            <a:ext cx="8657986" cy="6379070"/>
            <a:chOff x="251520" y="116632"/>
            <a:chExt cx="8657986" cy="637907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6632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869" y="174530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269445" y="266387"/>
              <a:ext cx="6840760" cy="737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25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Работа с молодыми педагогами</a:t>
              </a:r>
            </a:p>
            <a:p>
              <a:pPr lvl="0" algn="ctr">
                <a:lnSpc>
                  <a:spcPts val="25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Times New Roman"/>
                  <a:cs typeface="Times New Roman" panose="02020603050405020304" pitchFamily="18" charset="0"/>
                </a:rPr>
                <a:t>совместно с комитетом образования</a:t>
              </a:r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285669" y="1556792"/>
              <a:ext cx="280831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b="1" dirty="0">
                  <a:solidFill>
                    <a:schemeClr val="bg1"/>
                  </a:solidFill>
                  <a:latin typeface="Times New Roman"/>
                </a:rPr>
                <a:t>«Педагогический </a:t>
              </a:r>
              <a:r>
                <a:rPr lang="ru-RU" sz="2000" b="1" dirty="0" err="1">
                  <a:solidFill>
                    <a:schemeClr val="bg1"/>
                  </a:solidFill>
                  <a:latin typeface="Times New Roman"/>
                </a:rPr>
                <a:t>квартирник</a:t>
              </a:r>
              <a:r>
                <a:rPr lang="ru-RU" sz="2000" b="1" dirty="0">
                  <a:solidFill>
                    <a:schemeClr val="bg1"/>
                  </a:solidFill>
                  <a:latin typeface="Times New Roman"/>
                </a:rPr>
                <a:t>» </a:t>
              </a:r>
            </a:p>
            <a:p>
              <a:pPr lvl="0" algn="ctr"/>
              <a:r>
                <a:rPr lang="ru-RU" sz="2000" b="1" dirty="0">
                  <a:solidFill>
                    <a:schemeClr val="bg1"/>
                  </a:solidFill>
                  <a:latin typeface="Times New Roman"/>
                </a:rPr>
                <a:t>для участников муниципального профессионального конкурса </a:t>
              </a:r>
            </a:p>
            <a:p>
              <a:pPr lvl="0" algn="ctr"/>
              <a:r>
                <a:rPr lang="ru-RU" sz="2000" b="1" dirty="0">
                  <a:solidFill>
                    <a:schemeClr val="bg1"/>
                  </a:solidFill>
                  <a:latin typeface="Times New Roman"/>
                </a:rPr>
                <a:t>«Педагог года-2023»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 descr="C:\мои документы\Публичный доклад\Публичный отчет за 2023 г\ФОТО\IMG-d80b01a3568386cb4a39588c4763c2ef-V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31" y="1556792"/>
              <a:ext cx="2784310" cy="208823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мои документы\Публичный доклад\Публичный отчет за 2023 г\ФОТО\IMG-42623fba5bf79a747a4a812e20cb6ffe-V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58365" y="3861048"/>
              <a:ext cx="4062920" cy="2634654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мои документы\Публичный доклад\Публичный отчет за 2023 г\ФОТО\IMG-c291039baf2bf0d30fd811431e560ed9-V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25196" y="1556792"/>
              <a:ext cx="2784310" cy="208823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398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16632"/>
            <a:ext cx="8657986" cy="6544598"/>
            <a:chOff x="251520" y="116632"/>
            <a:chExt cx="8657986" cy="6544598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6632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869" y="174530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274802" y="266387"/>
              <a:ext cx="6840760" cy="737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25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Times New Roman"/>
                  <a:ea typeface="Times New Roman"/>
                </a:rPr>
                <a:t>Работа с молодыми педагогами</a:t>
              </a:r>
            </a:p>
            <a:p>
              <a:pPr lvl="0" algn="ctr">
                <a:lnSpc>
                  <a:spcPts val="2500"/>
                </a:lnSpc>
              </a:pPr>
              <a:r>
                <a:rPr lang="ru-RU" sz="2800" b="1" dirty="0">
                  <a:solidFill>
                    <a:schemeClr val="bg1"/>
                  </a:solidFill>
                  <a:latin typeface="Times New Roman"/>
                  <a:cs typeface="Times New Roman" panose="02020603050405020304" pitchFamily="18" charset="0"/>
                </a:rPr>
                <a:t>совместно с комитетом образования</a:t>
              </a:r>
              <a:endPara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85669" y="1556791"/>
              <a:ext cx="25824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b="1" dirty="0">
                  <a:solidFill>
                    <a:schemeClr val="bg1"/>
                  </a:solidFill>
                  <a:latin typeface="Times New Roman"/>
                </a:rPr>
                <a:t>Муниципальный профессиональный конкурс </a:t>
              </a:r>
            </a:p>
            <a:p>
              <a:pPr lvl="0" algn="ctr"/>
              <a:r>
                <a:rPr lang="ru-RU" sz="2000" b="1" dirty="0">
                  <a:solidFill>
                    <a:schemeClr val="bg1"/>
                  </a:solidFill>
                  <a:latin typeface="Times New Roman"/>
                </a:rPr>
                <a:t>«Педагог года -2023» </a:t>
              </a:r>
            </a:p>
          </p:txBody>
        </p:sp>
        <p:pic>
          <p:nvPicPr>
            <p:cNvPr id="2051" name="Picture 3" descr="C:\Users\Ирина\Downloads\-5417942326275327815_121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06" y="1556792"/>
              <a:ext cx="2917463" cy="194421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Ирина\Downloads\-5417942326275327819_121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68144" y="1556792"/>
              <a:ext cx="2917463" cy="194421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Ирина\Downloads\-5417942326275327820_121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786" y="3645024"/>
              <a:ext cx="4526077" cy="30162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409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16632"/>
            <a:ext cx="8657986" cy="6503501"/>
            <a:chOff x="251520" y="116632"/>
            <a:chExt cx="8657986" cy="650350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6632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869" y="174530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269445" y="266387"/>
              <a:ext cx="6840760" cy="737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ru-RU" sz="2800" b="1" dirty="0">
                  <a:solidFill>
                    <a:prstClr val="white"/>
                  </a:solidFill>
                  <a:latin typeface="Times New Roman"/>
                  <a:ea typeface="Times New Roman"/>
                </a:rPr>
                <a:t>Работа с молодыми педагогами</a:t>
              </a:r>
            </a:p>
            <a:p>
              <a:pPr algn="ctr">
                <a:lnSpc>
                  <a:spcPts val="2500"/>
                </a:lnSpc>
              </a:pPr>
              <a:r>
                <a:rPr lang="ru-RU" sz="2800" b="1" dirty="0">
                  <a:solidFill>
                    <a:prstClr val="white"/>
                  </a:solidFill>
                  <a:latin typeface="Times New Roman"/>
                  <a:cs typeface="Times New Roman" panose="02020603050405020304" pitchFamily="18" charset="0"/>
                </a:rPr>
                <a:t>совместно с комитетом образования</a:t>
              </a:r>
              <a:endPara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85669" y="1556792"/>
              <a:ext cx="280831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prstClr val="white"/>
                  </a:solidFill>
                  <a:latin typeface="Times New Roman"/>
                </a:rPr>
                <a:t>Творческий конкурс «Минута Славы» </a:t>
              </a:r>
            </a:p>
          </p:txBody>
        </p:sp>
        <p:pic>
          <p:nvPicPr>
            <p:cNvPr id="3075" name="Picture 3" descr="C:\мои документы\Публичный доклад\Публичный отчет за 2023 г\ФОТО\IMG-19099dc48e169f99bc82f45342882f5a-V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923" y="3717032"/>
              <a:ext cx="6277804" cy="2903101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Ирина\Downloads\IMG_20230322_133411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7544" y="1412776"/>
              <a:ext cx="2931790" cy="200401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C:\Users\Ирина\Downloads\IMG_20230322_122427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68144" y="1412775"/>
              <a:ext cx="2931790" cy="200401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55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16632"/>
            <a:ext cx="8657986" cy="6596861"/>
            <a:chOff x="251520" y="116632"/>
            <a:chExt cx="8657986" cy="659686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6632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869" y="174530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269445" y="266387"/>
              <a:ext cx="6840760" cy="737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ru-RU" sz="2800" b="1" dirty="0">
                  <a:solidFill>
                    <a:prstClr val="white"/>
                  </a:solidFill>
                  <a:latin typeface="Times New Roman"/>
                  <a:ea typeface="Times New Roman"/>
                </a:rPr>
                <a:t>Работа с молодыми педагогами</a:t>
              </a:r>
            </a:p>
            <a:p>
              <a:pPr algn="ctr">
                <a:lnSpc>
                  <a:spcPts val="2500"/>
                </a:lnSpc>
              </a:pPr>
              <a:r>
                <a:rPr lang="ru-RU" sz="2800" b="1" dirty="0">
                  <a:solidFill>
                    <a:prstClr val="white"/>
                  </a:solidFill>
                  <a:latin typeface="Times New Roman"/>
                  <a:cs typeface="Times New Roman" panose="02020603050405020304" pitchFamily="18" charset="0"/>
                </a:rPr>
                <a:t>совместно с комитетом образования</a:t>
              </a:r>
              <a:endPara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33482" y="1700808"/>
              <a:ext cx="280831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prstClr val="white"/>
                  </a:solidFill>
                  <a:latin typeface="Times New Roman"/>
                </a:rPr>
                <a:t>Спартакиада работников образования</a:t>
              </a:r>
            </a:p>
          </p:txBody>
        </p:sp>
        <p:pic>
          <p:nvPicPr>
            <p:cNvPr id="4098" name="Picture 2" descr="C:\мои документы\Публичный доклад\Публичный отчет за 2023 г\ФОТО\20230324_173154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0168" y="3941417"/>
              <a:ext cx="8294941" cy="277207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C:\Users\Ирина\Downloads\20230324_130826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0168" y="1268760"/>
              <a:ext cx="2659330" cy="2541323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Ирина\Downloads\20230324_122052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6077973" y="1202947"/>
              <a:ext cx="2541323" cy="2672948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90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16632"/>
            <a:ext cx="8657986" cy="6264697"/>
            <a:chOff x="251520" y="116632"/>
            <a:chExt cx="8657986" cy="626469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6632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869" y="174530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269445" y="266387"/>
              <a:ext cx="6840760" cy="737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ru-RU" sz="2800" b="1" dirty="0">
                  <a:solidFill>
                    <a:prstClr val="white"/>
                  </a:solidFill>
                  <a:latin typeface="Times New Roman"/>
                  <a:ea typeface="Times New Roman"/>
                </a:rPr>
                <a:t>Работа с молодыми педагогами</a:t>
              </a:r>
            </a:p>
            <a:p>
              <a:pPr algn="ctr">
                <a:lnSpc>
                  <a:spcPts val="2500"/>
                </a:lnSpc>
              </a:pPr>
              <a:r>
                <a:rPr lang="ru-RU" sz="2800" b="1" dirty="0">
                  <a:solidFill>
                    <a:prstClr val="white"/>
                  </a:solidFill>
                  <a:latin typeface="Times New Roman"/>
                  <a:cs typeface="Times New Roman" panose="02020603050405020304" pitchFamily="18" charset="0"/>
                </a:rPr>
                <a:t>совместно с комитетом образования</a:t>
              </a:r>
              <a:endPara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33482" y="1700808"/>
              <a:ext cx="280831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prstClr val="white"/>
                  </a:solidFill>
                  <a:latin typeface="Times New Roman"/>
                </a:rPr>
                <a:t>Творческая встреча «Разговоры о важных»</a:t>
              </a:r>
            </a:p>
          </p:txBody>
        </p:sp>
        <p:pic>
          <p:nvPicPr>
            <p:cNvPr id="1027" name="Picture 3" descr="C:\Users\Ирина\Downloads\IMG-d914dd886a519fe70bca3f81795f8170-V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861049"/>
              <a:ext cx="3613305" cy="252028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517367"/>
              <a:ext cx="2881962" cy="217541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531307"/>
              <a:ext cx="2881962" cy="216147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861049"/>
              <a:ext cx="3626560" cy="252028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18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289" y="260648"/>
            <a:ext cx="8756392" cy="6048672"/>
            <a:chOff x="251289" y="260648"/>
            <a:chExt cx="8756392" cy="604867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51289" y="2600541"/>
              <a:ext cx="3959987" cy="1870016"/>
              <a:chOff x="251289" y="2600541"/>
              <a:chExt cx="3959987" cy="1870016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251289" y="2602731"/>
                <a:ext cx="416177" cy="594540"/>
              </a:xfrm>
              <a:custGeom>
                <a:avLst/>
                <a:gdLst>
                  <a:gd name="connsiteX0" fmla="*/ 0 w 594539"/>
                  <a:gd name="connsiteY0" fmla="*/ 0 h 416177"/>
                  <a:gd name="connsiteX1" fmla="*/ 386451 w 594539"/>
                  <a:gd name="connsiteY1" fmla="*/ 0 h 416177"/>
                  <a:gd name="connsiteX2" fmla="*/ 594539 w 594539"/>
                  <a:gd name="connsiteY2" fmla="*/ 208089 h 416177"/>
                  <a:gd name="connsiteX3" fmla="*/ 386451 w 594539"/>
                  <a:gd name="connsiteY3" fmla="*/ 416177 h 416177"/>
                  <a:gd name="connsiteX4" fmla="*/ 0 w 594539"/>
                  <a:gd name="connsiteY4" fmla="*/ 416177 h 416177"/>
                  <a:gd name="connsiteX5" fmla="*/ 208089 w 594539"/>
                  <a:gd name="connsiteY5" fmla="*/ 208089 h 416177"/>
                  <a:gd name="connsiteX6" fmla="*/ 0 w 594539"/>
                  <a:gd name="connsiteY6" fmla="*/ 0 h 41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39" h="416177">
                    <a:moveTo>
                      <a:pt x="594538" y="0"/>
                    </a:moveTo>
                    <a:lnTo>
                      <a:pt x="594538" y="270516"/>
                    </a:lnTo>
                    <a:lnTo>
                      <a:pt x="297269" y="416177"/>
                    </a:lnTo>
                    <a:lnTo>
                      <a:pt x="1" y="270516"/>
                    </a:lnTo>
                    <a:lnTo>
                      <a:pt x="1" y="0"/>
                    </a:lnTo>
                    <a:lnTo>
                      <a:pt x="297269" y="145662"/>
                    </a:lnTo>
                    <a:lnTo>
                      <a:pt x="59453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215710" rIns="7619" bIns="215708" numCol="1" spcCol="1270" anchor="ctr" anchorCtr="0">
                <a:noAutofit/>
              </a:bodyPr>
              <a:lstStyle/>
              <a:p>
                <a:pPr lvl="0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658853" y="2600541"/>
                <a:ext cx="3543812" cy="386451"/>
              </a:xfrm>
              <a:custGeom>
                <a:avLst/>
                <a:gdLst>
                  <a:gd name="connsiteX0" fmla="*/ 64410 w 386450"/>
                  <a:gd name="connsiteY0" fmla="*/ 0 h 3543811"/>
                  <a:gd name="connsiteX1" fmla="*/ 322040 w 386450"/>
                  <a:gd name="connsiteY1" fmla="*/ 0 h 3543811"/>
                  <a:gd name="connsiteX2" fmla="*/ 386450 w 386450"/>
                  <a:gd name="connsiteY2" fmla="*/ 64410 h 3543811"/>
                  <a:gd name="connsiteX3" fmla="*/ 386450 w 386450"/>
                  <a:gd name="connsiteY3" fmla="*/ 3543811 h 3543811"/>
                  <a:gd name="connsiteX4" fmla="*/ 386450 w 386450"/>
                  <a:gd name="connsiteY4" fmla="*/ 3543811 h 3543811"/>
                  <a:gd name="connsiteX5" fmla="*/ 0 w 386450"/>
                  <a:gd name="connsiteY5" fmla="*/ 3543811 h 3543811"/>
                  <a:gd name="connsiteX6" fmla="*/ 0 w 386450"/>
                  <a:gd name="connsiteY6" fmla="*/ 3543811 h 3543811"/>
                  <a:gd name="connsiteX7" fmla="*/ 0 w 386450"/>
                  <a:gd name="connsiteY7" fmla="*/ 64410 h 3543811"/>
                  <a:gd name="connsiteX8" fmla="*/ 64410 w 386450"/>
                  <a:gd name="connsiteY8" fmla="*/ 0 h 354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450" h="3543811">
                    <a:moveTo>
                      <a:pt x="386450" y="590654"/>
                    </a:moveTo>
                    <a:lnTo>
                      <a:pt x="386450" y="2953157"/>
                    </a:lnTo>
                    <a:cubicBezTo>
                      <a:pt x="386450" y="3279367"/>
                      <a:pt x="383305" y="3543806"/>
                      <a:pt x="379426" y="3543806"/>
                    </a:cubicBezTo>
                    <a:lnTo>
                      <a:pt x="0" y="3543806"/>
                    </a:lnTo>
                    <a:lnTo>
                      <a:pt x="0" y="354380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79426" y="5"/>
                    </a:lnTo>
                    <a:cubicBezTo>
                      <a:pt x="383305" y="5"/>
                      <a:pt x="386450" y="264444"/>
                      <a:pt x="386450" y="59065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9" tIns="27755" rIns="27755" bIns="27756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</a:t>
                </a:r>
                <a:r>
                  <a:rPr lang="ru-RU" sz="14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общеобразовательных организаций</a:t>
                </a: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251289" y="3027160"/>
                <a:ext cx="416178" cy="594539"/>
              </a:xfrm>
              <a:custGeom>
                <a:avLst/>
                <a:gdLst>
                  <a:gd name="connsiteX0" fmla="*/ 0 w 594539"/>
                  <a:gd name="connsiteY0" fmla="*/ 0 h 416177"/>
                  <a:gd name="connsiteX1" fmla="*/ 386451 w 594539"/>
                  <a:gd name="connsiteY1" fmla="*/ 0 h 416177"/>
                  <a:gd name="connsiteX2" fmla="*/ 594539 w 594539"/>
                  <a:gd name="connsiteY2" fmla="*/ 208089 h 416177"/>
                  <a:gd name="connsiteX3" fmla="*/ 386451 w 594539"/>
                  <a:gd name="connsiteY3" fmla="*/ 416177 h 416177"/>
                  <a:gd name="connsiteX4" fmla="*/ 0 w 594539"/>
                  <a:gd name="connsiteY4" fmla="*/ 416177 h 416177"/>
                  <a:gd name="connsiteX5" fmla="*/ 208089 w 594539"/>
                  <a:gd name="connsiteY5" fmla="*/ 208089 h 416177"/>
                  <a:gd name="connsiteX6" fmla="*/ 0 w 594539"/>
                  <a:gd name="connsiteY6" fmla="*/ 0 h 41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39" h="416177">
                    <a:moveTo>
                      <a:pt x="594538" y="0"/>
                    </a:moveTo>
                    <a:lnTo>
                      <a:pt x="594538" y="270516"/>
                    </a:lnTo>
                    <a:lnTo>
                      <a:pt x="297269" y="416177"/>
                    </a:lnTo>
                    <a:lnTo>
                      <a:pt x="1" y="270516"/>
                    </a:lnTo>
                    <a:lnTo>
                      <a:pt x="1" y="0"/>
                    </a:lnTo>
                    <a:lnTo>
                      <a:pt x="297269" y="145662"/>
                    </a:lnTo>
                    <a:lnTo>
                      <a:pt x="59453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3">
                <a:schemeClr val="accent2">
                  <a:hueOff val="-2185134"/>
                  <a:satOff val="-2592"/>
                  <a:lumOff val="-1372"/>
                  <a:alphaOff val="0"/>
                </a:schemeClr>
              </a:fillRef>
              <a:effectRef idx="2">
                <a:schemeClr val="accent2">
                  <a:hueOff val="-2185134"/>
                  <a:satOff val="-2592"/>
                  <a:lumOff val="-137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215709" rIns="7620" bIns="215708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667464" y="3027161"/>
                <a:ext cx="3543812" cy="386451"/>
              </a:xfrm>
              <a:custGeom>
                <a:avLst/>
                <a:gdLst>
                  <a:gd name="connsiteX0" fmla="*/ 64410 w 386450"/>
                  <a:gd name="connsiteY0" fmla="*/ 0 h 3543811"/>
                  <a:gd name="connsiteX1" fmla="*/ 322040 w 386450"/>
                  <a:gd name="connsiteY1" fmla="*/ 0 h 3543811"/>
                  <a:gd name="connsiteX2" fmla="*/ 386450 w 386450"/>
                  <a:gd name="connsiteY2" fmla="*/ 64410 h 3543811"/>
                  <a:gd name="connsiteX3" fmla="*/ 386450 w 386450"/>
                  <a:gd name="connsiteY3" fmla="*/ 3543811 h 3543811"/>
                  <a:gd name="connsiteX4" fmla="*/ 386450 w 386450"/>
                  <a:gd name="connsiteY4" fmla="*/ 3543811 h 3543811"/>
                  <a:gd name="connsiteX5" fmla="*/ 0 w 386450"/>
                  <a:gd name="connsiteY5" fmla="*/ 3543811 h 3543811"/>
                  <a:gd name="connsiteX6" fmla="*/ 0 w 386450"/>
                  <a:gd name="connsiteY6" fmla="*/ 3543811 h 3543811"/>
                  <a:gd name="connsiteX7" fmla="*/ 0 w 386450"/>
                  <a:gd name="connsiteY7" fmla="*/ 64410 h 3543811"/>
                  <a:gd name="connsiteX8" fmla="*/ 64410 w 386450"/>
                  <a:gd name="connsiteY8" fmla="*/ 0 h 354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450" h="3543811">
                    <a:moveTo>
                      <a:pt x="386450" y="590654"/>
                    </a:moveTo>
                    <a:lnTo>
                      <a:pt x="386450" y="2953157"/>
                    </a:lnTo>
                    <a:cubicBezTo>
                      <a:pt x="386450" y="3279367"/>
                      <a:pt x="383305" y="3543806"/>
                      <a:pt x="379426" y="3543806"/>
                    </a:cubicBezTo>
                    <a:lnTo>
                      <a:pt x="0" y="3543806"/>
                    </a:lnTo>
                    <a:lnTo>
                      <a:pt x="0" y="354380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79426" y="5"/>
                    </a:lnTo>
                    <a:cubicBezTo>
                      <a:pt x="383305" y="5"/>
                      <a:pt x="386450" y="264444"/>
                      <a:pt x="386450" y="59065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9" tIns="27755" rIns="27755" bIns="27756" numCol="1" spcCol="1270" anchor="ctr" anchorCtr="0">
                <a:noAutofit/>
              </a:bodyPr>
              <a:lstStyle/>
              <a:p>
                <a:pPr marL="0" lvl="1" indent="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4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 дошкольных образовательных       организаций</a:t>
                </a: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251289" y="3451589"/>
                <a:ext cx="416177" cy="594539"/>
              </a:xfrm>
              <a:custGeom>
                <a:avLst/>
                <a:gdLst>
                  <a:gd name="connsiteX0" fmla="*/ 0 w 594539"/>
                  <a:gd name="connsiteY0" fmla="*/ 0 h 416177"/>
                  <a:gd name="connsiteX1" fmla="*/ 386451 w 594539"/>
                  <a:gd name="connsiteY1" fmla="*/ 0 h 416177"/>
                  <a:gd name="connsiteX2" fmla="*/ 594539 w 594539"/>
                  <a:gd name="connsiteY2" fmla="*/ 208089 h 416177"/>
                  <a:gd name="connsiteX3" fmla="*/ 386451 w 594539"/>
                  <a:gd name="connsiteY3" fmla="*/ 416177 h 416177"/>
                  <a:gd name="connsiteX4" fmla="*/ 0 w 594539"/>
                  <a:gd name="connsiteY4" fmla="*/ 416177 h 416177"/>
                  <a:gd name="connsiteX5" fmla="*/ 208089 w 594539"/>
                  <a:gd name="connsiteY5" fmla="*/ 208089 h 416177"/>
                  <a:gd name="connsiteX6" fmla="*/ 0 w 594539"/>
                  <a:gd name="connsiteY6" fmla="*/ 0 h 41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39" h="416177">
                    <a:moveTo>
                      <a:pt x="594538" y="0"/>
                    </a:moveTo>
                    <a:lnTo>
                      <a:pt x="594538" y="270516"/>
                    </a:lnTo>
                    <a:lnTo>
                      <a:pt x="297269" y="416177"/>
                    </a:lnTo>
                    <a:lnTo>
                      <a:pt x="1" y="270516"/>
                    </a:lnTo>
                    <a:lnTo>
                      <a:pt x="1" y="0"/>
                    </a:lnTo>
                    <a:lnTo>
                      <a:pt x="297269" y="145662"/>
                    </a:lnTo>
                    <a:lnTo>
                      <a:pt x="59453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3">
                <a:schemeClr val="accent2">
                  <a:hueOff val="-4370269"/>
                  <a:satOff val="-5184"/>
                  <a:lumOff val="-2745"/>
                  <a:alphaOff val="0"/>
                </a:schemeClr>
              </a:fillRef>
              <a:effectRef idx="2">
                <a:schemeClr val="accent2">
                  <a:hueOff val="-4370269"/>
                  <a:satOff val="-5184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215709" rIns="7619" bIns="215708" numCol="1" spcCol="1270" anchor="ctr" anchorCtr="0">
                <a:noAutofit/>
              </a:bodyPr>
              <a:lstStyle/>
              <a:p>
                <a:pPr lvl="0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667854" y="3464706"/>
                <a:ext cx="3543422" cy="386451"/>
              </a:xfrm>
              <a:custGeom>
                <a:avLst/>
                <a:gdLst>
                  <a:gd name="connsiteX0" fmla="*/ 64410 w 386450"/>
                  <a:gd name="connsiteY0" fmla="*/ 0 h 3543421"/>
                  <a:gd name="connsiteX1" fmla="*/ 322040 w 386450"/>
                  <a:gd name="connsiteY1" fmla="*/ 0 h 3543421"/>
                  <a:gd name="connsiteX2" fmla="*/ 386450 w 386450"/>
                  <a:gd name="connsiteY2" fmla="*/ 64410 h 3543421"/>
                  <a:gd name="connsiteX3" fmla="*/ 386450 w 386450"/>
                  <a:gd name="connsiteY3" fmla="*/ 3543421 h 3543421"/>
                  <a:gd name="connsiteX4" fmla="*/ 386450 w 386450"/>
                  <a:gd name="connsiteY4" fmla="*/ 3543421 h 3543421"/>
                  <a:gd name="connsiteX5" fmla="*/ 0 w 386450"/>
                  <a:gd name="connsiteY5" fmla="*/ 3543421 h 3543421"/>
                  <a:gd name="connsiteX6" fmla="*/ 0 w 386450"/>
                  <a:gd name="connsiteY6" fmla="*/ 3543421 h 3543421"/>
                  <a:gd name="connsiteX7" fmla="*/ 0 w 386450"/>
                  <a:gd name="connsiteY7" fmla="*/ 64410 h 3543421"/>
                  <a:gd name="connsiteX8" fmla="*/ 64410 w 386450"/>
                  <a:gd name="connsiteY8" fmla="*/ 0 h 3543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450" h="3543421">
                    <a:moveTo>
                      <a:pt x="386450" y="590589"/>
                    </a:moveTo>
                    <a:lnTo>
                      <a:pt x="386450" y="2952832"/>
                    </a:lnTo>
                    <a:cubicBezTo>
                      <a:pt x="386450" y="3279006"/>
                      <a:pt x="383305" y="3543416"/>
                      <a:pt x="379425" y="3543416"/>
                    </a:cubicBezTo>
                    <a:lnTo>
                      <a:pt x="0" y="3543416"/>
                    </a:lnTo>
                    <a:lnTo>
                      <a:pt x="0" y="354341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79425" y="5"/>
                    </a:lnTo>
                    <a:cubicBezTo>
                      <a:pt x="383305" y="5"/>
                      <a:pt x="386450" y="264415"/>
                      <a:pt x="386450" y="590589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9" tIns="27755" rIns="27755" bIns="27756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4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организаций дополнительного образования </a:t>
                </a: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251289" y="3876018"/>
                <a:ext cx="416177" cy="594539"/>
              </a:xfrm>
              <a:custGeom>
                <a:avLst/>
                <a:gdLst>
                  <a:gd name="connsiteX0" fmla="*/ 0 w 594539"/>
                  <a:gd name="connsiteY0" fmla="*/ 0 h 416177"/>
                  <a:gd name="connsiteX1" fmla="*/ 386451 w 594539"/>
                  <a:gd name="connsiteY1" fmla="*/ 0 h 416177"/>
                  <a:gd name="connsiteX2" fmla="*/ 594539 w 594539"/>
                  <a:gd name="connsiteY2" fmla="*/ 208089 h 416177"/>
                  <a:gd name="connsiteX3" fmla="*/ 386451 w 594539"/>
                  <a:gd name="connsiteY3" fmla="*/ 416177 h 416177"/>
                  <a:gd name="connsiteX4" fmla="*/ 0 w 594539"/>
                  <a:gd name="connsiteY4" fmla="*/ 416177 h 416177"/>
                  <a:gd name="connsiteX5" fmla="*/ 208089 w 594539"/>
                  <a:gd name="connsiteY5" fmla="*/ 208089 h 416177"/>
                  <a:gd name="connsiteX6" fmla="*/ 0 w 594539"/>
                  <a:gd name="connsiteY6" fmla="*/ 0 h 41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4539" h="416177">
                    <a:moveTo>
                      <a:pt x="594538" y="0"/>
                    </a:moveTo>
                    <a:lnTo>
                      <a:pt x="594538" y="270516"/>
                    </a:lnTo>
                    <a:lnTo>
                      <a:pt x="297269" y="416177"/>
                    </a:lnTo>
                    <a:lnTo>
                      <a:pt x="1" y="270516"/>
                    </a:lnTo>
                    <a:lnTo>
                      <a:pt x="1" y="0"/>
                    </a:lnTo>
                    <a:lnTo>
                      <a:pt x="297269" y="145662"/>
                    </a:lnTo>
                    <a:lnTo>
                      <a:pt x="594538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3">
                <a:schemeClr val="accent2">
                  <a:hueOff val="-6555403"/>
                  <a:satOff val="-7776"/>
                  <a:lumOff val="-4117"/>
                  <a:alphaOff val="0"/>
                </a:schemeClr>
              </a:fillRef>
              <a:effectRef idx="2">
                <a:schemeClr val="accent2">
                  <a:hueOff val="-6555403"/>
                  <a:satOff val="-7776"/>
                  <a:lumOff val="-41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1" tIns="215709" rIns="7619" bIns="215708" numCol="1" spcCol="1270" anchor="ctr" anchorCtr="0">
                <a:noAutofit/>
              </a:bodyPr>
              <a:lstStyle/>
              <a:p>
                <a:pPr lvl="0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b="1" kern="1200" dirty="0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667464" y="3896334"/>
                <a:ext cx="3543812" cy="386451"/>
              </a:xfrm>
              <a:custGeom>
                <a:avLst/>
                <a:gdLst>
                  <a:gd name="connsiteX0" fmla="*/ 64410 w 386450"/>
                  <a:gd name="connsiteY0" fmla="*/ 0 h 3543811"/>
                  <a:gd name="connsiteX1" fmla="*/ 322040 w 386450"/>
                  <a:gd name="connsiteY1" fmla="*/ 0 h 3543811"/>
                  <a:gd name="connsiteX2" fmla="*/ 386450 w 386450"/>
                  <a:gd name="connsiteY2" fmla="*/ 64410 h 3543811"/>
                  <a:gd name="connsiteX3" fmla="*/ 386450 w 386450"/>
                  <a:gd name="connsiteY3" fmla="*/ 3543811 h 3543811"/>
                  <a:gd name="connsiteX4" fmla="*/ 386450 w 386450"/>
                  <a:gd name="connsiteY4" fmla="*/ 3543811 h 3543811"/>
                  <a:gd name="connsiteX5" fmla="*/ 0 w 386450"/>
                  <a:gd name="connsiteY5" fmla="*/ 3543811 h 3543811"/>
                  <a:gd name="connsiteX6" fmla="*/ 0 w 386450"/>
                  <a:gd name="connsiteY6" fmla="*/ 3543811 h 3543811"/>
                  <a:gd name="connsiteX7" fmla="*/ 0 w 386450"/>
                  <a:gd name="connsiteY7" fmla="*/ 64410 h 3543811"/>
                  <a:gd name="connsiteX8" fmla="*/ 64410 w 386450"/>
                  <a:gd name="connsiteY8" fmla="*/ 0 h 354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450" h="3543811">
                    <a:moveTo>
                      <a:pt x="386450" y="590654"/>
                    </a:moveTo>
                    <a:lnTo>
                      <a:pt x="386450" y="2953157"/>
                    </a:lnTo>
                    <a:cubicBezTo>
                      <a:pt x="386450" y="3279367"/>
                      <a:pt x="383305" y="3543806"/>
                      <a:pt x="379426" y="3543806"/>
                    </a:cubicBezTo>
                    <a:lnTo>
                      <a:pt x="0" y="3543806"/>
                    </a:lnTo>
                    <a:lnTo>
                      <a:pt x="0" y="3543806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79426" y="5"/>
                    </a:lnTo>
                    <a:cubicBezTo>
                      <a:pt x="383305" y="5"/>
                      <a:pt x="386450" y="264444"/>
                      <a:pt x="386450" y="590654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9" tIns="27755" rIns="27755" bIns="27756" numCol="1" spcCol="1270" anchor="ctr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4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другие</a:t>
                </a:r>
              </a:p>
            </p:txBody>
          </p:sp>
        </p:grp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260648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259632" y="260648"/>
              <a:ext cx="68407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состоянию на 01 января 2024 года на учете в Читинской территориальной (городской) организации Профессионального союза работников народного образования  и науки РФ состоит: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07939" y="1718862"/>
              <a:ext cx="37261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94 первичных профсоюзных организаций</a:t>
              </a:r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788024" y="1746786"/>
              <a:ext cx="3726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Численность членов Профсоюза</a:t>
              </a:r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4788023" y="2576467"/>
              <a:ext cx="1690212" cy="1870928"/>
              <a:chOff x="4788023" y="2576467"/>
              <a:chExt cx="1690212" cy="1870928"/>
            </a:xfrm>
          </p:grpSpPr>
          <p:sp>
            <p:nvSpPr>
              <p:cNvPr id="27" name="Полилиния 26"/>
              <p:cNvSpPr/>
              <p:nvPr/>
            </p:nvSpPr>
            <p:spPr>
              <a:xfrm>
                <a:off x="4788023" y="2577743"/>
                <a:ext cx="416584" cy="595121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3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>
                <a:off x="5201512" y="2576467"/>
                <a:ext cx="1273628" cy="386828"/>
              </a:xfrm>
              <a:custGeom>
                <a:avLst/>
                <a:gdLst>
                  <a:gd name="connsiteX0" fmla="*/ 64473 w 386828"/>
                  <a:gd name="connsiteY0" fmla="*/ 0 h 1273628"/>
                  <a:gd name="connsiteX1" fmla="*/ 322355 w 386828"/>
                  <a:gd name="connsiteY1" fmla="*/ 0 h 1273628"/>
                  <a:gd name="connsiteX2" fmla="*/ 386828 w 386828"/>
                  <a:gd name="connsiteY2" fmla="*/ 64473 h 1273628"/>
                  <a:gd name="connsiteX3" fmla="*/ 386828 w 386828"/>
                  <a:gd name="connsiteY3" fmla="*/ 1273628 h 1273628"/>
                  <a:gd name="connsiteX4" fmla="*/ 386828 w 386828"/>
                  <a:gd name="connsiteY4" fmla="*/ 1273628 h 1273628"/>
                  <a:gd name="connsiteX5" fmla="*/ 0 w 386828"/>
                  <a:gd name="connsiteY5" fmla="*/ 1273628 h 1273628"/>
                  <a:gd name="connsiteX6" fmla="*/ 0 w 386828"/>
                  <a:gd name="connsiteY6" fmla="*/ 1273628 h 1273628"/>
                  <a:gd name="connsiteX7" fmla="*/ 0 w 386828"/>
                  <a:gd name="connsiteY7" fmla="*/ 64473 h 1273628"/>
                  <a:gd name="connsiteX8" fmla="*/ 64473 w 386828"/>
                  <a:gd name="connsiteY8" fmla="*/ 0 h 127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273628">
                    <a:moveTo>
                      <a:pt x="386828" y="212277"/>
                    </a:moveTo>
                    <a:lnTo>
                      <a:pt x="386828" y="1061351"/>
                    </a:lnTo>
                    <a:cubicBezTo>
                      <a:pt x="386828" y="1178587"/>
                      <a:pt x="378061" y="1273628"/>
                      <a:pt x="367246" y="1273628"/>
                    </a:cubicBezTo>
                    <a:lnTo>
                      <a:pt x="0" y="1273628"/>
                    </a:lnTo>
                    <a:lnTo>
                      <a:pt x="0" y="127362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246" y="0"/>
                    </a:lnTo>
                    <a:cubicBezTo>
                      <a:pt x="378061" y="0"/>
                      <a:pt x="386828" y="95041"/>
                      <a:pt x="386828" y="21227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2" rIns="30312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1064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4788023" y="3002587"/>
                <a:ext cx="416585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3">
                <a:schemeClr val="accent2">
                  <a:hueOff val="-2185134"/>
                  <a:satOff val="-2592"/>
                  <a:lumOff val="-1372"/>
                  <a:alphaOff val="0"/>
                </a:schemeClr>
              </a:fillRef>
              <a:effectRef idx="2">
                <a:schemeClr val="accent2">
                  <a:hueOff val="-2185134"/>
                  <a:satOff val="-2592"/>
                  <a:lumOff val="-137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1" bIns="21972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5204607" y="3002588"/>
                <a:ext cx="1273628" cy="386828"/>
              </a:xfrm>
              <a:custGeom>
                <a:avLst/>
                <a:gdLst>
                  <a:gd name="connsiteX0" fmla="*/ 64473 w 386828"/>
                  <a:gd name="connsiteY0" fmla="*/ 0 h 1273628"/>
                  <a:gd name="connsiteX1" fmla="*/ 322355 w 386828"/>
                  <a:gd name="connsiteY1" fmla="*/ 0 h 1273628"/>
                  <a:gd name="connsiteX2" fmla="*/ 386828 w 386828"/>
                  <a:gd name="connsiteY2" fmla="*/ 64473 h 1273628"/>
                  <a:gd name="connsiteX3" fmla="*/ 386828 w 386828"/>
                  <a:gd name="connsiteY3" fmla="*/ 1273628 h 1273628"/>
                  <a:gd name="connsiteX4" fmla="*/ 386828 w 386828"/>
                  <a:gd name="connsiteY4" fmla="*/ 1273628 h 1273628"/>
                  <a:gd name="connsiteX5" fmla="*/ 0 w 386828"/>
                  <a:gd name="connsiteY5" fmla="*/ 1273628 h 1273628"/>
                  <a:gd name="connsiteX6" fmla="*/ 0 w 386828"/>
                  <a:gd name="connsiteY6" fmla="*/ 1273628 h 1273628"/>
                  <a:gd name="connsiteX7" fmla="*/ 0 w 386828"/>
                  <a:gd name="connsiteY7" fmla="*/ 64473 h 1273628"/>
                  <a:gd name="connsiteX8" fmla="*/ 64473 w 386828"/>
                  <a:gd name="connsiteY8" fmla="*/ 0 h 127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273628">
                    <a:moveTo>
                      <a:pt x="386828" y="212277"/>
                    </a:moveTo>
                    <a:lnTo>
                      <a:pt x="386828" y="1061351"/>
                    </a:lnTo>
                    <a:cubicBezTo>
                      <a:pt x="386828" y="1178587"/>
                      <a:pt x="378061" y="1273628"/>
                      <a:pt x="367246" y="1273628"/>
                    </a:cubicBezTo>
                    <a:lnTo>
                      <a:pt x="0" y="1273628"/>
                    </a:lnTo>
                    <a:lnTo>
                      <a:pt x="0" y="127362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246" y="0"/>
                    </a:lnTo>
                    <a:cubicBezTo>
                      <a:pt x="378061" y="0"/>
                      <a:pt x="386828" y="95041"/>
                      <a:pt x="386828" y="21227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2" rIns="30312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691</a:t>
                </a:r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4788023" y="3427431"/>
                <a:ext cx="416584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3">
                <a:schemeClr val="accent2">
                  <a:hueOff val="-4370269"/>
                  <a:satOff val="-5184"/>
                  <a:lumOff val="-2745"/>
                  <a:alphaOff val="0"/>
                </a:schemeClr>
              </a:fillRef>
              <a:effectRef idx="2">
                <a:schemeClr val="accent2">
                  <a:hueOff val="-4370269"/>
                  <a:satOff val="-5184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>
                <a:off x="5204747" y="3440560"/>
                <a:ext cx="1273488" cy="386828"/>
              </a:xfrm>
              <a:custGeom>
                <a:avLst/>
                <a:gdLst>
                  <a:gd name="connsiteX0" fmla="*/ 64473 w 386828"/>
                  <a:gd name="connsiteY0" fmla="*/ 0 h 1273488"/>
                  <a:gd name="connsiteX1" fmla="*/ 322355 w 386828"/>
                  <a:gd name="connsiteY1" fmla="*/ 0 h 1273488"/>
                  <a:gd name="connsiteX2" fmla="*/ 386828 w 386828"/>
                  <a:gd name="connsiteY2" fmla="*/ 64473 h 1273488"/>
                  <a:gd name="connsiteX3" fmla="*/ 386828 w 386828"/>
                  <a:gd name="connsiteY3" fmla="*/ 1273488 h 1273488"/>
                  <a:gd name="connsiteX4" fmla="*/ 386828 w 386828"/>
                  <a:gd name="connsiteY4" fmla="*/ 1273488 h 1273488"/>
                  <a:gd name="connsiteX5" fmla="*/ 0 w 386828"/>
                  <a:gd name="connsiteY5" fmla="*/ 1273488 h 1273488"/>
                  <a:gd name="connsiteX6" fmla="*/ 0 w 386828"/>
                  <a:gd name="connsiteY6" fmla="*/ 1273488 h 1273488"/>
                  <a:gd name="connsiteX7" fmla="*/ 0 w 386828"/>
                  <a:gd name="connsiteY7" fmla="*/ 64473 h 1273488"/>
                  <a:gd name="connsiteX8" fmla="*/ 64473 w 386828"/>
                  <a:gd name="connsiteY8" fmla="*/ 0 h 1273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273488">
                    <a:moveTo>
                      <a:pt x="386828" y="212253"/>
                    </a:moveTo>
                    <a:lnTo>
                      <a:pt x="386828" y="1061235"/>
                    </a:lnTo>
                    <a:cubicBezTo>
                      <a:pt x="386828" y="1178457"/>
                      <a:pt x="378060" y="1273488"/>
                      <a:pt x="367244" y="1273488"/>
                    </a:cubicBezTo>
                    <a:lnTo>
                      <a:pt x="0" y="1273488"/>
                    </a:lnTo>
                    <a:lnTo>
                      <a:pt x="0" y="127348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244" y="0"/>
                    </a:lnTo>
                    <a:cubicBezTo>
                      <a:pt x="378060" y="0"/>
                      <a:pt x="386828" y="95031"/>
                      <a:pt x="386828" y="212253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2" bIns="30313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156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4788023" y="3852275"/>
                <a:ext cx="416584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3">
                <a:schemeClr val="accent2">
                  <a:hueOff val="-6555403"/>
                  <a:satOff val="-7776"/>
                  <a:lumOff val="-4117"/>
                  <a:alphaOff val="0"/>
                </a:schemeClr>
              </a:fillRef>
              <a:effectRef idx="2">
                <a:schemeClr val="accent2">
                  <a:hueOff val="-6555403"/>
                  <a:satOff val="-7776"/>
                  <a:lumOff val="-41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5204607" y="3872610"/>
                <a:ext cx="1273628" cy="386829"/>
              </a:xfrm>
              <a:custGeom>
                <a:avLst/>
                <a:gdLst>
                  <a:gd name="connsiteX0" fmla="*/ 64473 w 386828"/>
                  <a:gd name="connsiteY0" fmla="*/ 0 h 1273628"/>
                  <a:gd name="connsiteX1" fmla="*/ 322355 w 386828"/>
                  <a:gd name="connsiteY1" fmla="*/ 0 h 1273628"/>
                  <a:gd name="connsiteX2" fmla="*/ 386828 w 386828"/>
                  <a:gd name="connsiteY2" fmla="*/ 64473 h 1273628"/>
                  <a:gd name="connsiteX3" fmla="*/ 386828 w 386828"/>
                  <a:gd name="connsiteY3" fmla="*/ 1273628 h 1273628"/>
                  <a:gd name="connsiteX4" fmla="*/ 386828 w 386828"/>
                  <a:gd name="connsiteY4" fmla="*/ 1273628 h 1273628"/>
                  <a:gd name="connsiteX5" fmla="*/ 0 w 386828"/>
                  <a:gd name="connsiteY5" fmla="*/ 1273628 h 1273628"/>
                  <a:gd name="connsiteX6" fmla="*/ 0 w 386828"/>
                  <a:gd name="connsiteY6" fmla="*/ 1273628 h 1273628"/>
                  <a:gd name="connsiteX7" fmla="*/ 0 w 386828"/>
                  <a:gd name="connsiteY7" fmla="*/ 64473 h 1273628"/>
                  <a:gd name="connsiteX8" fmla="*/ 64473 w 386828"/>
                  <a:gd name="connsiteY8" fmla="*/ 0 h 127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273628">
                    <a:moveTo>
                      <a:pt x="386828" y="212277"/>
                    </a:moveTo>
                    <a:lnTo>
                      <a:pt x="386828" y="1061351"/>
                    </a:lnTo>
                    <a:cubicBezTo>
                      <a:pt x="386828" y="1178587"/>
                      <a:pt x="378061" y="1273628"/>
                      <a:pt x="367246" y="1273628"/>
                    </a:cubicBezTo>
                    <a:lnTo>
                      <a:pt x="0" y="1273628"/>
                    </a:lnTo>
                    <a:lnTo>
                      <a:pt x="0" y="127362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246" y="0"/>
                    </a:lnTo>
                    <a:cubicBezTo>
                      <a:pt x="378061" y="0"/>
                      <a:pt x="386828" y="95041"/>
                      <a:pt x="386828" y="21227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2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Группа 34"/>
            <p:cNvGrpSpPr/>
            <p:nvPr/>
          </p:nvGrpSpPr>
          <p:grpSpPr>
            <a:xfrm>
              <a:off x="6912782" y="2576379"/>
              <a:ext cx="1719064" cy="1870929"/>
              <a:chOff x="6912782" y="2576379"/>
              <a:chExt cx="1719064" cy="1870929"/>
            </a:xfrm>
          </p:grpSpPr>
          <p:sp>
            <p:nvSpPr>
              <p:cNvPr id="36" name="Полилиния 35"/>
              <p:cNvSpPr/>
              <p:nvPr/>
            </p:nvSpPr>
            <p:spPr>
              <a:xfrm>
                <a:off x="6912782" y="2577656"/>
                <a:ext cx="416584" cy="595121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3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7326200" y="2576379"/>
                <a:ext cx="1302480" cy="386829"/>
              </a:xfrm>
              <a:custGeom>
                <a:avLst/>
                <a:gdLst>
                  <a:gd name="connsiteX0" fmla="*/ 64473 w 386828"/>
                  <a:gd name="connsiteY0" fmla="*/ 0 h 1302479"/>
                  <a:gd name="connsiteX1" fmla="*/ 322355 w 386828"/>
                  <a:gd name="connsiteY1" fmla="*/ 0 h 1302479"/>
                  <a:gd name="connsiteX2" fmla="*/ 386828 w 386828"/>
                  <a:gd name="connsiteY2" fmla="*/ 64473 h 1302479"/>
                  <a:gd name="connsiteX3" fmla="*/ 386828 w 386828"/>
                  <a:gd name="connsiteY3" fmla="*/ 1302479 h 1302479"/>
                  <a:gd name="connsiteX4" fmla="*/ 386828 w 386828"/>
                  <a:gd name="connsiteY4" fmla="*/ 1302479 h 1302479"/>
                  <a:gd name="connsiteX5" fmla="*/ 0 w 386828"/>
                  <a:gd name="connsiteY5" fmla="*/ 1302479 h 1302479"/>
                  <a:gd name="connsiteX6" fmla="*/ 0 w 386828"/>
                  <a:gd name="connsiteY6" fmla="*/ 1302479 h 1302479"/>
                  <a:gd name="connsiteX7" fmla="*/ 0 w 386828"/>
                  <a:gd name="connsiteY7" fmla="*/ 64473 h 1302479"/>
                  <a:gd name="connsiteX8" fmla="*/ 64473 w 386828"/>
                  <a:gd name="connsiteY8" fmla="*/ 0 h 130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302479">
                    <a:moveTo>
                      <a:pt x="386828" y="217087"/>
                    </a:moveTo>
                    <a:lnTo>
                      <a:pt x="386828" y="1085392"/>
                    </a:lnTo>
                    <a:cubicBezTo>
                      <a:pt x="386828" y="1205284"/>
                      <a:pt x="378255" y="1302477"/>
                      <a:pt x="367680" y="1302477"/>
                    </a:cubicBezTo>
                    <a:lnTo>
                      <a:pt x="0" y="1302477"/>
                    </a:lnTo>
                    <a:lnTo>
                      <a:pt x="0" y="130247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67680" y="2"/>
                    </a:lnTo>
                    <a:cubicBezTo>
                      <a:pt x="378255" y="2"/>
                      <a:pt x="386828" y="97195"/>
                      <a:pt x="386828" y="21708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3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800" b="1" kern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81 </a:t>
                </a: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6912782" y="3002500"/>
                <a:ext cx="416585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3">
                <a:schemeClr val="accent2">
                  <a:hueOff val="-2185134"/>
                  <a:satOff val="-2592"/>
                  <a:lumOff val="-1372"/>
                  <a:alphaOff val="0"/>
                </a:schemeClr>
              </a:fillRef>
              <a:effectRef idx="2">
                <a:schemeClr val="accent2">
                  <a:hueOff val="-2185134"/>
                  <a:satOff val="-2592"/>
                  <a:lumOff val="-137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1" bIns="21972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39" name="Полилиния 38"/>
              <p:cNvSpPr/>
              <p:nvPr/>
            </p:nvSpPr>
            <p:spPr>
              <a:xfrm>
                <a:off x="7329366" y="3002501"/>
                <a:ext cx="1302480" cy="386829"/>
              </a:xfrm>
              <a:custGeom>
                <a:avLst/>
                <a:gdLst>
                  <a:gd name="connsiteX0" fmla="*/ 64473 w 386828"/>
                  <a:gd name="connsiteY0" fmla="*/ 0 h 1302479"/>
                  <a:gd name="connsiteX1" fmla="*/ 322355 w 386828"/>
                  <a:gd name="connsiteY1" fmla="*/ 0 h 1302479"/>
                  <a:gd name="connsiteX2" fmla="*/ 386828 w 386828"/>
                  <a:gd name="connsiteY2" fmla="*/ 64473 h 1302479"/>
                  <a:gd name="connsiteX3" fmla="*/ 386828 w 386828"/>
                  <a:gd name="connsiteY3" fmla="*/ 1302479 h 1302479"/>
                  <a:gd name="connsiteX4" fmla="*/ 386828 w 386828"/>
                  <a:gd name="connsiteY4" fmla="*/ 1302479 h 1302479"/>
                  <a:gd name="connsiteX5" fmla="*/ 0 w 386828"/>
                  <a:gd name="connsiteY5" fmla="*/ 1302479 h 1302479"/>
                  <a:gd name="connsiteX6" fmla="*/ 0 w 386828"/>
                  <a:gd name="connsiteY6" fmla="*/ 1302479 h 1302479"/>
                  <a:gd name="connsiteX7" fmla="*/ 0 w 386828"/>
                  <a:gd name="connsiteY7" fmla="*/ 64473 h 1302479"/>
                  <a:gd name="connsiteX8" fmla="*/ 64473 w 386828"/>
                  <a:gd name="connsiteY8" fmla="*/ 0 h 130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302479">
                    <a:moveTo>
                      <a:pt x="386828" y="217087"/>
                    </a:moveTo>
                    <a:lnTo>
                      <a:pt x="386828" y="1085392"/>
                    </a:lnTo>
                    <a:cubicBezTo>
                      <a:pt x="386828" y="1205284"/>
                      <a:pt x="378255" y="1302477"/>
                      <a:pt x="367680" y="1302477"/>
                    </a:cubicBezTo>
                    <a:lnTo>
                      <a:pt x="0" y="1302477"/>
                    </a:lnTo>
                    <a:lnTo>
                      <a:pt x="0" y="130247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67680" y="2"/>
                    </a:lnTo>
                    <a:cubicBezTo>
                      <a:pt x="378255" y="2"/>
                      <a:pt x="386828" y="97195"/>
                      <a:pt x="386828" y="21708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2185134"/>
                  <a:satOff val="-2592"/>
                  <a:lumOff val="-1372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3" bIns="30314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6912782" y="3427344"/>
                <a:ext cx="416584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3">
                <a:schemeClr val="accent2">
                  <a:hueOff val="-4370269"/>
                  <a:satOff val="-5184"/>
                  <a:lumOff val="-2745"/>
                  <a:alphaOff val="0"/>
                </a:schemeClr>
              </a:fillRef>
              <a:effectRef idx="2">
                <a:schemeClr val="accent2">
                  <a:hueOff val="-4370269"/>
                  <a:satOff val="-5184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7329509" y="3440473"/>
                <a:ext cx="1302336" cy="386828"/>
              </a:xfrm>
              <a:custGeom>
                <a:avLst/>
                <a:gdLst>
                  <a:gd name="connsiteX0" fmla="*/ 64473 w 386828"/>
                  <a:gd name="connsiteY0" fmla="*/ 0 h 1302336"/>
                  <a:gd name="connsiteX1" fmla="*/ 322355 w 386828"/>
                  <a:gd name="connsiteY1" fmla="*/ 0 h 1302336"/>
                  <a:gd name="connsiteX2" fmla="*/ 386828 w 386828"/>
                  <a:gd name="connsiteY2" fmla="*/ 64473 h 1302336"/>
                  <a:gd name="connsiteX3" fmla="*/ 386828 w 386828"/>
                  <a:gd name="connsiteY3" fmla="*/ 1302336 h 1302336"/>
                  <a:gd name="connsiteX4" fmla="*/ 386828 w 386828"/>
                  <a:gd name="connsiteY4" fmla="*/ 1302336 h 1302336"/>
                  <a:gd name="connsiteX5" fmla="*/ 0 w 386828"/>
                  <a:gd name="connsiteY5" fmla="*/ 1302336 h 1302336"/>
                  <a:gd name="connsiteX6" fmla="*/ 0 w 386828"/>
                  <a:gd name="connsiteY6" fmla="*/ 1302336 h 1302336"/>
                  <a:gd name="connsiteX7" fmla="*/ 0 w 386828"/>
                  <a:gd name="connsiteY7" fmla="*/ 64473 h 1302336"/>
                  <a:gd name="connsiteX8" fmla="*/ 64473 w 386828"/>
                  <a:gd name="connsiteY8" fmla="*/ 0 h 1302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302336">
                    <a:moveTo>
                      <a:pt x="386828" y="217062"/>
                    </a:moveTo>
                    <a:lnTo>
                      <a:pt x="386828" y="1085274"/>
                    </a:lnTo>
                    <a:cubicBezTo>
                      <a:pt x="386828" y="1205153"/>
                      <a:pt x="378254" y="1302336"/>
                      <a:pt x="367678" y="1302336"/>
                    </a:cubicBezTo>
                    <a:lnTo>
                      <a:pt x="0" y="1302336"/>
                    </a:lnTo>
                    <a:lnTo>
                      <a:pt x="0" y="13023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7678" y="0"/>
                    </a:lnTo>
                    <a:cubicBezTo>
                      <a:pt x="378254" y="0"/>
                      <a:pt x="386828" y="97183"/>
                      <a:pt x="386828" y="217062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4370269"/>
                  <a:satOff val="-5184"/>
                  <a:lumOff val="-274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3" rIns="30312" bIns="30313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6912782" y="3852188"/>
                <a:ext cx="416584" cy="595120"/>
              </a:xfrm>
              <a:custGeom>
                <a:avLst/>
                <a:gdLst>
                  <a:gd name="connsiteX0" fmla="*/ 0 w 595120"/>
                  <a:gd name="connsiteY0" fmla="*/ 0 h 416584"/>
                  <a:gd name="connsiteX1" fmla="*/ 386828 w 595120"/>
                  <a:gd name="connsiteY1" fmla="*/ 0 h 416584"/>
                  <a:gd name="connsiteX2" fmla="*/ 595120 w 595120"/>
                  <a:gd name="connsiteY2" fmla="*/ 208292 h 416584"/>
                  <a:gd name="connsiteX3" fmla="*/ 386828 w 595120"/>
                  <a:gd name="connsiteY3" fmla="*/ 416584 h 416584"/>
                  <a:gd name="connsiteX4" fmla="*/ 0 w 595120"/>
                  <a:gd name="connsiteY4" fmla="*/ 416584 h 416584"/>
                  <a:gd name="connsiteX5" fmla="*/ 208292 w 595120"/>
                  <a:gd name="connsiteY5" fmla="*/ 208292 h 416584"/>
                  <a:gd name="connsiteX6" fmla="*/ 0 w 595120"/>
                  <a:gd name="connsiteY6" fmla="*/ 0 h 41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120" h="416584">
                    <a:moveTo>
                      <a:pt x="595119" y="0"/>
                    </a:moveTo>
                    <a:lnTo>
                      <a:pt x="595119" y="270780"/>
                    </a:lnTo>
                    <a:lnTo>
                      <a:pt x="297560" y="416584"/>
                    </a:lnTo>
                    <a:lnTo>
                      <a:pt x="1" y="270780"/>
                    </a:lnTo>
                    <a:lnTo>
                      <a:pt x="1" y="0"/>
                    </a:lnTo>
                    <a:lnTo>
                      <a:pt x="297560" y="145804"/>
                    </a:lnTo>
                    <a:lnTo>
                      <a:pt x="595119" y="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3">
                <a:schemeClr val="accent2">
                  <a:hueOff val="-6555403"/>
                  <a:satOff val="-7776"/>
                  <a:lumOff val="-4117"/>
                  <a:alphaOff val="0"/>
                </a:schemeClr>
              </a:fillRef>
              <a:effectRef idx="2">
                <a:schemeClr val="accent2">
                  <a:hueOff val="-6555403"/>
                  <a:satOff val="-7776"/>
                  <a:lumOff val="-411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219722" rIns="11430" bIns="219722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800" b="1" kern="1200" dirty="0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>
                <a:off x="7329366" y="3872523"/>
                <a:ext cx="1302480" cy="386829"/>
              </a:xfrm>
              <a:custGeom>
                <a:avLst/>
                <a:gdLst>
                  <a:gd name="connsiteX0" fmla="*/ 64473 w 386828"/>
                  <a:gd name="connsiteY0" fmla="*/ 0 h 1302479"/>
                  <a:gd name="connsiteX1" fmla="*/ 322355 w 386828"/>
                  <a:gd name="connsiteY1" fmla="*/ 0 h 1302479"/>
                  <a:gd name="connsiteX2" fmla="*/ 386828 w 386828"/>
                  <a:gd name="connsiteY2" fmla="*/ 64473 h 1302479"/>
                  <a:gd name="connsiteX3" fmla="*/ 386828 w 386828"/>
                  <a:gd name="connsiteY3" fmla="*/ 1302479 h 1302479"/>
                  <a:gd name="connsiteX4" fmla="*/ 386828 w 386828"/>
                  <a:gd name="connsiteY4" fmla="*/ 1302479 h 1302479"/>
                  <a:gd name="connsiteX5" fmla="*/ 0 w 386828"/>
                  <a:gd name="connsiteY5" fmla="*/ 1302479 h 1302479"/>
                  <a:gd name="connsiteX6" fmla="*/ 0 w 386828"/>
                  <a:gd name="connsiteY6" fmla="*/ 1302479 h 1302479"/>
                  <a:gd name="connsiteX7" fmla="*/ 0 w 386828"/>
                  <a:gd name="connsiteY7" fmla="*/ 64473 h 1302479"/>
                  <a:gd name="connsiteX8" fmla="*/ 64473 w 386828"/>
                  <a:gd name="connsiteY8" fmla="*/ 0 h 130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828" h="1302479">
                    <a:moveTo>
                      <a:pt x="386828" y="217087"/>
                    </a:moveTo>
                    <a:lnTo>
                      <a:pt x="386828" y="1085392"/>
                    </a:lnTo>
                    <a:cubicBezTo>
                      <a:pt x="386828" y="1205284"/>
                      <a:pt x="378255" y="1302477"/>
                      <a:pt x="367680" y="1302477"/>
                    </a:cubicBezTo>
                    <a:lnTo>
                      <a:pt x="0" y="1302477"/>
                    </a:lnTo>
                    <a:lnTo>
                      <a:pt x="0" y="1302477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67680" y="2"/>
                    </a:lnTo>
                    <a:cubicBezTo>
                      <a:pt x="378255" y="2"/>
                      <a:pt x="386828" y="97195"/>
                      <a:pt x="386828" y="217087"/>
                    </a:cubicBezTo>
                    <a:close/>
                  </a:path>
                </a:pathLst>
              </a:custGeom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-6555403"/>
                  <a:satOff val="-7776"/>
                  <a:lumOff val="-4117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8017" tIns="30314" rIns="30313" bIns="30313" numCol="1" spcCol="1270" anchor="ctr" anchorCtr="0">
                <a:noAutofit/>
              </a:bodyPr>
              <a:lstStyle/>
              <a:p>
                <a:pPr marL="171450" lvl="1" indent="-17145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4932040" y="2129273"/>
              <a:ext cx="13583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работающих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954855" y="2158497"/>
              <a:ext cx="1619674" cy="442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неработающих </a:t>
              </a:r>
            </a:p>
            <a:p>
              <a:pPr lvl="0" algn="ctr">
                <a:lnSpc>
                  <a:spcPct val="700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пенсионеров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1187624" y="4651251"/>
              <a:ext cx="6984775" cy="1658069"/>
              <a:chOff x="1465721" y="4651251"/>
              <a:chExt cx="6984775" cy="1658069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1465721" y="5579013"/>
                <a:ext cx="3168352" cy="730306"/>
              </a:xfrm>
              <a:custGeom>
                <a:avLst/>
                <a:gdLst>
                  <a:gd name="connsiteX0" fmla="*/ 0 w 2974581"/>
                  <a:gd name="connsiteY0" fmla="*/ 73031 h 730306"/>
                  <a:gd name="connsiteX1" fmla="*/ 73031 w 2974581"/>
                  <a:gd name="connsiteY1" fmla="*/ 0 h 730306"/>
                  <a:gd name="connsiteX2" fmla="*/ 2901550 w 2974581"/>
                  <a:gd name="connsiteY2" fmla="*/ 0 h 730306"/>
                  <a:gd name="connsiteX3" fmla="*/ 2974581 w 2974581"/>
                  <a:gd name="connsiteY3" fmla="*/ 73031 h 730306"/>
                  <a:gd name="connsiteX4" fmla="*/ 2974581 w 2974581"/>
                  <a:gd name="connsiteY4" fmla="*/ 657275 h 730306"/>
                  <a:gd name="connsiteX5" fmla="*/ 2901550 w 2974581"/>
                  <a:gd name="connsiteY5" fmla="*/ 730306 h 730306"/>
                  <a:gd name="connsiteX6" fmla="*/ 73031 w 2974581"/>
                  <a:gd name="connsiteY6" fmla="*/ 730306 h 730306"/>
                  <a:gd name="connsiteX7" fmla="*/ 0 w 2974581"/>
                  <a:gd name="connsiteY7" fmla="*/ 657275 h 730306"/>
                  <a:gd name="connsiteX8" fmla="*/ 0 w 2974581"/>
                  <a:gd name="connsiteY8" fmla="*/ 73031 h 73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74581" h="730306">
                    <a:moveTo>
                      <a:pt x="0" y="73031"/>
                    </a:moveTo>
                    <a:cubicBezTo>
                      <a:pt x="0" y="32697"/>
                      <a:pt x="32697" y="0"/>
                      <a:pt x="73031" y="0"/>
                    </a:cubicBezTo>
                    <a:lnTo>
                      <a:pt x="2901550" y="0"/>
                    </a:lnTo>
                    <a:cubicBezTo>
                      <a:pt x="2941884" y="0"/>
                      <a:pt x="2974581" y="32697"/>
                      <a:pt x="2974581" y="73031"/>
                    </a:cubicBezTo>
                    <a:lnTo>
                      <a:pt x="2974581" y="657275"/>
                    </a:lnTo>
                    <a:cubicBezTo>
                      <a:pt x="2974581" y="697609"/>
                      <a:pt x="2941884" y="730306"/>
                      <a:pt x="2901550" y="730306"/>
                    </a:cubicBezTo>
                    <a:lnTo>
                      <a:pt x="73031" y="730306"/>
                    </a:lnTo>
                    <a:cubicBezTo>
                      <a:pt x="32697" y="730306"/>
                      <a:pt x="0" y="697609"/>
                      <a:pt x="0" y="657275"/>
                    </a:cubicBezTo>
                    <a:lnTo>
                      <a:pt x="0" y="73031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550" tIns="31550" rIns="31550" bIns="31550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1941</a:t>
                </a:r>
                <a:endPara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членов Профсоюза работающих </a:t>
                </a:r>
              </a:p>
            </p:txBody>
          </p:sp>
          <p:sp>
            <p:nvSpPr>
              <p:cNvPr id="4" name="Полилиния 3"/>
              <p:cNvSpPr/>
              <p:nvPr/>
            </p:nvSpPr>
            <p:spPr>
              <a:xfrm>
                <a:off x="3105382" y="4651251"/>
                <a:ext cx="3705453" cy="588451"/>
              </a:xfrm>
              <a:custGeom>
                <a:avLst/>
                <a:gdLst>
                  <a:gd name="connsiteX0" fmla="*/ 0 w 3705453"/>
                  <a:gd name="connsiteY0" fmla="*/ 58845 h 588451"/>
                  <a:gd name="connsiteX1" fmla="*/ 58845 w 3705453"/>
                  <a:gd name="connsiteY1" fmla="*/ 0 h 588451"/>
                  <a:gd name="connsiteX2" fmla="*/ 3646608 w 3705453"/>
                  <a:gd name="connsiteY2" fmla="*/ 0 h 588451"/>
                  <a:gd name="connsiteX3" fmla="*/ 3705453 w 3705453"/>
                  <a:gd name="connsiteY3" fmla="*/ 58845 h 588451"/>
                  <a:gd name="connsiteX4" fmla="*/ 3705453 w 3705453"/>
                  <a:gd name="connsiteY4" fmla="*/ 529606 h 588451"/>
                  <a:gd name="connsiteX5" fmla="*/ 3646608 w 3705453"/>
                  <a:gd name="connsiteY5" fmla="*/ 588451 h 588451"/>
                  <a:gd name="connsiteX6" fmla="*/ 58845 w 3705453"/>
                  <a:gd name="connsiteY6" fmla="*/ 588451 h 588451"/>
                  <a:gd name="connsiteX7" fmla="*/ 0 w 3705453"/>
                  <a:gd name="connsiteY7" fmla="*/ 529606 h 588451"/>
                  <a:gd name="connsiteX8" fmla="*/ 0 w 3705453"/>
                  <a:gd name="connsiteY8" fmla="*/ 58845 h 58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5453" h="588451">
                    <a:moveTo>
                      <a:pt x="0" y="58845"/>
                    </a:moveTo>
                    <a:cubicBezTo>
                      <a:pt x="0" y="26346"/>
                      <a:pt x="26346" y="0"/>
                      <a:pt x="58845" y="0"/>
                    </a:cubicBezTo>
                    <a:lnTo>
                      <a:pt x="3646608" y="0"/>
                    </a:lnTo>
                    <a:cubicBezTo>
                      <a:pt x="3679107" y="0"/>
                      <a:pt x="3705453" y="26346"/>
                      <a:pt x="3705453" y="58845"/>
                    </a:cubicBezTo>
                    <a:lnTo>
                      <a:pt x="3705453" y="529606"/>
                    </a:lnTo>
                    <a:cubicBezTo>
                      <a:pt x="3705453" y="562105"/>
                      <a:pt x="3679107" y="588451"/>
                      <a:pt x="3646608" y="588451"/>
                    </a:cubicBezTo>
                    <a:lnTo>
                      <a:pt x="58845" y="588451"/>
                    </a:lnTo>
                    <a:cubicBezTo>
                      <a:pt x="26346" y="588451"/>
                      <a:pt x="0" y="562105"/>
                      <a:pt x="0" y="529606"/>
                    </a:cubicBezTo>
                    <a:lnTo>
                      <a:pt x="0" y="58845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395" tIns="27395" rIns="27395" bIns="27395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Общая численность членов Профсоюза  </a:t>
                </a:r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5261629" y="5579014"/>
                <a:ext cx="3188867" cy="730306"/>
              </a:xfrm>
              <a:custGeom>
                <a:avLst/>
                <a:gdLst>
                  <a:gd name="connsiteX0" fmla="*/ 0 w 3188867"/>
                  <a:gd name="connsiteY0" fmla="*/ 67696 h 676963"/>
                  <a:gd name="connsiteX1" fmla="*/ 67696 w 3188867"/>
                  <a:gd name="connsiteY1" fmla="*/ 0 h 676963"/>
                  <a:gd name="connsiteX2" fmla="*/ 3121171 w 3188867"/>
                  <a:gd name="connsiteY2" fmla="*/ 0 h 676963"/>
                  <a:gd name="connsiteX3" fmla="*/ 3188867 w 3188867"/>
                  <a:gd name="connsiteY3" fmla="*/ 67696 h 676963"/>
                  <a:gd name="connsiteX4" fmla="*/ 3188867 w 3188867"/>
                  <a:gd name="connsiteY4" fmla="*/ 609267 h 676963"/>
                  <a:gd name="connsiteX5" fmla="*/ 3121171 w 3188867"/>
                  <a:gd name="connsiteY5" fmla="*/ 676963 h 676963"/>
                  <a:gd name="connsiteX6" fmla="*/ 67696 w 3188867"/>
                  <a:gd name="connsiteY6" fmla="*/ 676963 h 676963"/>
                  <a:gd name="connsiteX7" fmla="*/ 0 w 3188867"/>
                  <a:gd name="connsiteY7" fmla="*/ 609267 h 676963"/>
                  <a:gd name="connsiteX8" fmla="*/ 0 w 3188867"/>
                  <a:gd name="connsiteY8" fmla="*/ 67696 h 676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88867" h="676963">
                    <a:moveTo>
                      <a:pt x="0" y="67696"/>
                    </a:moveTo>
                    <a:cubicBezTo>
                      <a:pt x="0" y="30309"/>
                      <a:pt x="30309" y="0"/>
                      <a:pt x="67696" y="0"/>
                    </a:cubicBezTo>
                    <a:lnTo>
                      <a:pt x="3121171" y="0"/>
                    </a:lnTo>
                    <a:cubicBezTo>
                      <a:pt x="3158558" y="0"/>
                      <a:pt x="3188867" y="30309"/>
                      <a:pt x="3188867" y="67696"/>
                    </a:cubicBezTo>
                    <a:lnTo>
                      <a:pt x="3188867" y="609267"/>
                    </a:lnTo>
                    <a:cubicBezTo>
                      <a:pt x="3188867" y="646654"/>
                      <a:pt x="3158558" y="676963"/>
                      <a:pt x="3121171" y="676963"/>
                    </a:cubicBezTo>
                    <a:lnTo>
                      <a:pt x="67696" y="676963"/>
                    </a:lnTo>
                    <a:cubicBezTo>
                      <a:pt x="30309" y="676963"/>
                      <a:pt x="0" y="646654"/>
                      <a:pt x="0" y="609267"/>
                    </a:cubicBezTo>
                    <a:lnTo>
                      <a:pt x="0" y="67696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9988" tIns="29988" rIns="29988" bIns="29988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98 </a:t>
                </a:r>
              </a:p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неработающих пенсионеров.</a:t>
                </a:r>
              </a:p>
            </p:txBody>
          </p:sp>
        </p:grpSp>
        <p:pic>
          <p:nvPicPr>
            <p:cNvPr id="45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260648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1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16632"/>
            <a:ext cx="8657986" cy="6479822"/>
            <a:chOff x="251520" y="116632"/>
            <a:chExt cx="8657986" cy="647982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6632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869" y="174530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269445" y="260648"/>
              <a:ext cx="6840760" cy="1054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ru-RU" sz="2800" b="1" dirty="0">
                  <a:solidFill>
                    <a:prstClr val="white"/>
                  </a:solidFill>
                  <a:latin typeface="Times New Roman"/>
                  <a:ea typeface="Times New Roman"/>
                </a:rPr>
                <a:t>Работа с молодыми педагогами</a:t>
              </a:r>
            </a:p>
            <a:p>
              <a:pPr algn="ctr">
                <a:lnSpc>
                  <a:spcPts val="2500"/>
                </a:lnSpc>
              </a:pPr>
              <a:r>
                <a:rPr lang="ru-RU" sz="2800" b="1" dirty="0">
                  <a:solidFill>
                    <a:prstClr val="white"/>
                  </a:solidFill>
                  <a:latin typeface="Times New Roman"/>
                  <a:cs typeface="Times New Roman" panose="02020603050405020304" pitchFamily="18" charset="0"/>
                </a:rPr>
                <a:t>совместно с городским научно-методическим центром</a:t>
              </a:r>
              <a:endPara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33482" y="1916832"/>
              <a:ext cx="280831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prstClr val="white"/>
                  </a:solidFill>
                  <a:latin typeface="Times New Roman"/>
                </a:rPr>
                <a:t>Методический </a:t>
              </a:r>
              <a:r>
                <a:rPr lang="ru-RU" sz="2800" b="1" dirty="0" err="1">
                  <a:solidFill>
                    <a:prstClr val="white"/>
                  </a:solidFill>
                  <a:latin typeface="Times New Roman"/>
                </a:rPr>
                <a:t>интенсив</a:t>
              </a:r>
              <a:endParaRPr lang="ru-RU" sz="2800" b="1" dirty="0">
                <a:solidFill>
                  <a:prstClr val="white"/>
                </a:solidFill>
                <a:latin typeface="Times New Roman"/>
              </a:endParaRPr>
            </a:p>
          </p:txBody>
        </p:sp>
        <p:pic>
          <p:nvPicPr>
            <p:cNvPr id="2051" name="Picture 3" descr="C:\Users\Ирина\Downloads\IMG-20231031-WA0005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318721" y="4005064"/>
              <a:ext cx="4742207" cy="259139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Ирина\Downloads\IMG-dfb7156d60a8589202be1dcda6e28939-V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521225"/>
              <a:ext cx="2895406" cy="2171554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Ирина\Downloads\IMG-20231031-WA0003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1794" y="1521225"/>
              <a:ext cx="2880321" cy="2171554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59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1520" y="116632"/>
            <a:ext cx="8657986" cy="6592016"/>
            <a:chOff x="251520" y="116632"/>
            <a:chExt cx="8657986" cy="659201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6632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3869" y="174530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269445" y="431973"/>
              <a:ext cx="6840760" cy="416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ru-RU" sz="2800" b="1" dirty="0">
                  <a:solidFill>
                    <a:prstClr val="white"/>
                  </a:solidFill>
                  <a:latin typeface="Times New Roman"/>
                  <a:ea typeface="Times New Roman"/>
                </a:rPr>
                <a:t>Участие  молодых педагогов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174" y="1340768"/>
              <a:ext cx="338725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600" b="1" dirty="0" err="1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Квест</a:t>
              </a: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-игра «Молодость, спорт, успех» МР «Агинский район»</a:t>
              </a: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0566" y="1889830"/>
              <a:ext cx="2988471" cy="169096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71600" y="3712539"/>
              <a:ext cx="338725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Турнир по боулингу </a:t>
              </a:r>
            </a:p>
            <a:p>
              <a:pPr algn="ctr">
                <a:lnSpc>
                  <a:spcPts val="1500"/>
                </a:lnSpc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 75-летию ФПЗ</a:t>
              </a:r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40293" y="4293096"/>
              <a:ext cx="2969672" cy="240806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010400" y="1340768"/>
              <a:ext cx="353965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Молодежный профсоюзный форум </a:t>
              </a:r>
            </a:p>
            <a:p>
              <a:pPr algn="ctr">
                <a:lnSpc>
                  <a:spcPts val="1500"/>
                </a:lnSpc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«Стратегический резерв 2023»</a:t>
              </a:r>
            </a:p>
          </p:txBody>
        </p:sp>
        <p:pic>
          <p:nvPicPr>
            <p:cNvPr id="9220" name="Picture 4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45798" y="1889783"/>
              <a:ext cx="3068860" cy="169096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325263" y="3712539"/>
              <a:ext cx="393988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Молодежный образовательный форум </a:t>
              </a:r>
            </a:p>
            <a:p>
              <a:pPr algn="ctr">
                <a:lnSpc>
                  <a:spcPts val="1500"/>
                </a:lnSpc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1600" b="1" dirty="0" err="1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PROдвижение</a:t>
              </a: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оз. </a:t>
              </a:r>
              <a:r>
                <a:rPr lang="ru-RU" sz="1600" b="1" dirty="0" err="1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Арахлей</a:t>
              </a:r>
              <a:endParaRPr lang="ru-RU" sz="16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221" name="Picture 5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12290" y="4293096"/>
              <a:ext cx="2969672" cy="241555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383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10906" y="110534"/>
            <a:ext cx="8753582" cy="6651903"/>
            <a:chOff x="210906" y="110534"/>
            <a:chExt cx="8753582" cy="6651903"/>
          </a:xfrm>
        </p:grpSpPr>
        <p:sp>
          <p:nvSpPr>
            <p:cNvPr id="8" name="TextBox 7"/>
            <p:cNvSpPr txBox="1"/>
            <p:nvPr/>
          </p:nvSpPr>
          <p:spPr>
            <a:xfrm>
              <a:off x="5148064" y="1483285"/>
              <a:ext cx="3816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5776" y="4050135"/>
              <a:ext cx="3960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Чествование династий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986500" y="1392612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#</a:t>
              </a:r>
              <a:r>
                <a:rPr lang="ru-RU" sz="20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ПервоМай2023#</a:t>
              </a:r>
            </a:p>
          </p:txBody>
        </p:sp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493204" y="340286"/>
              <a:ext cx="8229600" cy="13430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60000"/>
                </a:lnSpc>
              </a:pPr>
              <a:r>
                <a:rPr lang="ru-RU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Участие</a:t>
              </a:r>
              <a:r>
                <a:rPr lang="ru-RU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 </a:t>
              </a:r>
              <a:r>
                <a:rPr lang="ru-RU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rPr>
                <a:t>в Акциях</a:t>
              </a:r>
            </a:p>
            <a:p>
              <a:pPr>
                <a:lnSpc>
                  <a:spcPct val="60000"/>
                </a:lnSpc>
              </a:pPr>
              <a:endPara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endParaRPr>
            </a:p>
            <a:p>
              <a:pPr>
                <a:lnSpc>
                  <a:spcPct val="60000"/>
                </a:lnSpc>
              </a:pP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Первомайская Акция</a:t>
              </a:r>
            </a:p>
            <a:p>
              <a:endPara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65" y="139908"/>
              <a:ext cx="840151" cy="95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56" y="110534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мои документы\Публичный доклад\Публичный отчет за 2023 г\ФОТО\IMG-f9b3de31708921cf3eb5213b70b22fa1-V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74532" y="1883395"/>
              <a:ext cx="2160240" cy="236155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20230501_111905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96092" y="4585931"/>
              <a:ext cx="1776130" cy="2176506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04048" y="4585931"/>
              <a:ext cx="1788790" cy="217650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59" y="1883395"/>
              <a:ext cx="2160240" cy="236679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10906" y="1402228"/>
              <a:ext cx="3290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Профсоюзный </a:t>
              </a:r>
              <a:r>
                <a:rPr lang="ru-RU" sz="2000" b="1" dirty="0" err="1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флешмоб</a:t>
              </a:r>
              <a:endParaRPr lang="ru-RU" sz="2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15816" y="2321393"/>
              <a:ext cx="32403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«Солидарность трудящихся – единство страны!»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3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07" y="52636"/>
            <a:ext cx="864096" cy="97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10828" y="110535"/>
            <a:ext cx="8777175" cy="6558825"/>
            <a:chOff x="210828" y="110535"/>
            <a:chExt cx="8777175" cy="6558825"/>
          </a:xfrm>
        </p:grpSpPr>
        <p:sp>
          <p:nvSpPr>
            <p:cNvPr id="4" name="TextBox 3"/>
            <p:cNvSpPr txBox="1"/>
            <p:nvPr/>
          </p:nvSpPr>
          <p:spPr>
            <a:xfrm>
              <a:off x="210828" y="1448826"/>
              <a:ext cx="3960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err="1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Флешмоб</a:t>
              </a:r>
              <a:r>
                <a:rPr lang="ru-RU" sz="20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«За достойный труд!»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3755" y="310917"/>
              <a:ext cx="770485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Участие в акциях</a:t>
              </a:r>
            </a:p>
            <a:p>
              <a:pPr algn="ctr"/>
              <a:r>
                <a:rPr lang="ru-RU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Всемирный день действий Профсоюзов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33426" y="1483186"/>
              <a:ext cx="34545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Профсоюзный пикник</a:t>
              </a:r>
            </a:p>
          </p:txBody>
        </p:sp>
        <p:pic>
          <p:nvPicPr>
            <p:cNvPr id="11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092" y="110535"/>
              <a:ext cx="904947" cy="86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9552" y="2078512"/>
              <a:ext cx="2656573" cy="200205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429" y="2078512"/>
              <a:ext cx="2656573" cy="2011363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231" y="3861048"/>
              <a:ext cx="2085903" cy="280831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178602" y="2684083"/>
              <a:ext cx="2753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октября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357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07" y="52636"/>
            <a:ext cx="864096" cy="97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38282" y="110535"/>
            <a:ext cx="8676757" cy="6557003"/>
            <a:chOff x="238282" y="110535"/>
            <a:chExt cx="8676757" cy="6557003"/>
          </a:xfrm>
        </p:grpSpPr>
        <p:sp>
          <p:nvSpPr>
            <p:cNvPr id="4" name="TextBox 3"/>
            <p:cNvSpPr txBox="1"/>
            <p:nvPr/>
          </p:nvSpPr>
          <p:spPr>
            <a:xfrm>
              <a:off x="3044485" y="2938950"/>
              <a:ext cx="3128083" cy="82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ru-RU" sz="20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Фотоконкурс </a:t>
              </a:r>
            </a:p>
            <a:p>
              <a:pPr algn="ctr">
                <a:lnSpc>
                  <a:spcPts val="1900"/>
                </a:lnSpc>
              </a:pPr>
              <a:r>
                <a:rPr lang="ru-RU" sz="20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«Педагог. </a:t>
              </a:r>
            </a:p>
            <a:p>
              <a:pPr algn="ctr">
                <a:lnSpc>
                  <a:spcPts val="1900"/>
                </a:lnSpc>
              </a:pPr>
              <a:r>
                <a:rPr lang="ru-RU" sz="20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Моменты»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3755" y="280588"/>
              <a:ext cx="77048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Участие в конкурсах</a:t>
              </a:r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12039" y="1142583"/>
              <a:ext cx="3203000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ru-RU" sz="20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Сборник стихов </a:t>
              </a:r>
            </a:p>
            <a:p>
              <a:pPr algn="ctr">
                <a:lnSpc>
                  <a:spcPts val="1900"/>
                </a:lnSpc>
              </a:pPr>
              <a:r>
                <a:rPr lang="ru-RU" sz="20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«Зажечь звезду…»</a:t>
              </a:r>
            </a:p>
          </p:txBody>
        </p:sp>
        <p:pic>
          <p:nvPicPr>
            <p:cNvPr id="11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092" y="110535"/>
              <a:ext cx="904947" cy="863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892262"/>
              <a:ext cx="1974415" cy="277527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23728" y="3892262"/>
              <a:ext cx="1959663" cy="277527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614" y="1771138"/>
              <a:ext cx="3146425" cy="1963737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C:\мои документы\Публичный доклад\Публичный отчет за 2023 г\ФОТО\Голятина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07" y="1776398"/>
              <a:ext cx="3146426" cy="196373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38282" y="1196752"/>
              <a:ext cx="3387070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ru-RU" sz="20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Конкурс эссе «Лучший наставник в образовании»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96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1521" y="124468"/>
            <a:ext cx="8648171" cy="6418299"/>
            <a:chOff x="251521" y="124468"/>
            <a:chExt cx="8648171" cy="641829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124468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11560" y="5373216"/>
              <a:ext cx="776692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Читинская территориальная (городская) организация </a:t>
              </a:r>
            </a:p>
            <a:p>
              <a:pPr algn="ctr"/>
              <a:r>
                <a:rPr lang="ru-RU" sz="14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Профсоюза работников народного образования и науки РФ</a:t>
              </a:r>
            </a:p>
            <a:p>
              <a:pPr algn="ctr"/>
              <a:r>
                <a:rPr lang="ru-RU" sz="14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Чита, ул. Журавлева 77, </a:t>
              </a:r>
              <a:r>
                <a:rPr lang="ru-RU" sz="1400" b="1" dirty="0" err="1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каб</a:t>
              </a:r>
              <a:r>
                <a:rPr lang="ru-RU" sz="14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1</a:t>
              </a:r>
            </a:p>
            <a:p>
              <a:pPr algn="ctr"/>
              <a:r>
                <a:rPr lang="ru-RU" sz="14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Тел./факс: 8 (3022) 35-61-73 </a:t>
              </a:r>
            </a:p>
            <a:p>
              <a:pPr algn="ctr"/>
              <a:r>
                <a:rPr lang="en-US" sz="14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</a:t>
              </a:r>
              <a:r>
                <a:rPr lang="ru-RU" sz="14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14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chitaprof@mail.ru</a:t>
              </a:r>
              <a:endParaRPr lang="ru-RU" sz="14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15617" y="1268760"/>
              <a:ext cx="7128791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подробным вариантом  Публичного отчета о деятельности Читинской территориальной (городской) организации Профсоюза работников народного образования и науки РФ </a:t>
              </a:r>
            </a:p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 можете ознакомиться  </a:t>
              </a:r>
            </a:p>
            <a:p>
              <a:pPr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журнале «ГНМЦ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</a:t>
              </a:r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№ 1, 2 2024 г.</a:t>
              </a:r>
            </a:p>
          </p:txBody>
        </p:sp>
        <p:pic>
          <p:nvPicPr>
            <p:cNvPr id="6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055" y="182366"/>
              <a:ext cx="965637" cy="92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553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46700" y="226455"/>
            <a:ext cx="8760981" cy="6477098"/>
            <a:chOff x="246700" y="226455"/>
            <a:chExt cx="8760981" cy="6477098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46700" y="226455"/>
              <a:ext cx="8760981" cy="5336049"/>
              <a:chOff x="246700" y="226455"/>
              <a:chExt cx="8760981" cy="5336049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700" y="255443"/>
                <a:ext cx="864096" cy="979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1259632" y="260648"/>
                <a:ext cx="68407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Социальное партнерство</a:t>
                </a:r>
              </a:p>
              <a:p>
                <a:pPr lvl="0" algn="ctr"/>
                <a:endPara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9" name="Picture 2" descr="C:\мои документы\Атрибутика\Логотип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4746" y="226455"/>
                <a:ext cx="1012935" cy="1008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Полилиния 15"/>
              <p:cNvSpPr/>
              <p:nvPr/>
            </p:nvSpPr>
            <p:spPr>
              <a:xfrm>
                <a:off x="1259632" y="980728"/>
                <a:ext cx="6789452" cy="1113219"/>
              </a:xfrm>
              <a:custGeom>
                <a:avLst/>
                <a:gdLst>
                  <a:gd name="connsiteX0" fmla="*/ 160674 w 964026"/>
                  <a:gd name="connsiteY0" fmla="*/ 0 h 6385534"/>
                  <a:gd name="connsiteX1" fmla="*/ 803352 w 964026"/>
                  <a:gd name="connsiteY1" fmla="*/ 0 h 6385534"/>
                  <a:gd name="connsiteX2" fmla="*/ 964026 w 964026"/>
                  <a:gd name="connsiteY2" fmla="*/ 160674 h 6385534"/>
                  <a:gd name="connsiteX3" fmla="*/ 964026 w 964026"/>
                  <a:gd name="connsiteY3" fmla="*/ 6385534 h 6385534"/>
                  <a:gd name="connsiteX4" fmla="*/ 964026 w 964026"/>
                  <a:gd name="connsiteY4" fmla="*/ 6385534 h 6385534"/>
                  <a:gd name="connsiteX5" fmla="*/ 0 w 964026"/>
                  <a:gd name="connsiteY5" fmla="*/ 6385534 h 6385534"/>
                  <a:gd name="connsiteX6" fmla="*/ 0 w 964026"/>
                  <a:gd name="connsiteY6" fmla="*/ 6385534 h 6385534"/>
                  <a:gd name="connsiteX7" fmla="*/ 0 w 964026"/>
                  <a:gd name="connsiteY7" fmla="*/ 160674 h 6385534"/>
                  <a:gd name="connsiteX8" fmla="*/ 160674 w 964026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4026" h="6385534">
                    <a:moveTo>
                      <a:pt x="964026" y="1064278"/>
                    </a:moveTo>
                    <a:lnTo>
                      <a:pt x="964026" y="5321256"/>
                    </a:lnTo>
                    <a:cubicBezTo>
                      <a:pt x="964026" y="5909040"/>
                      <a:pt x="953166" y="6385531"/>
                      <a:pt x="939769" y="6385531"/>
                    </a:cubicBezTo>
                    <a:lnTo>
                      <a:pt x="0" y="6385531"/>
                    </a:lnTo>
                    <a:lnTo>
                      <a:pt x="0" y="638553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39769" y="3"/>
                    </a:lnTo>
                    <a:cubicBezTo>
                      <a:pt x="953166" y="3"/>
                      <a:pt x="964026" y="476494"/>
                      <a:pt x="964026" y="1064278"/>
                    </a:cubicBezTo>
                    <a:close/>
                  </a:path>
                </a:pathLst>
              </a:custGeom>
              <a:ln w="38100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54680" rIns="54680" bIns="54680" numCol="1" spcCol="1270" anchor="ctr" anchorCtr="0">
                <a:noAutofit/>
              </a:bodyPr>
              <a:lstStyle/>
              <a:p>
                <a:pPr marL="114300" lvl="1" indent="-114300" algn="just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Действует отраслевое Соглашение между комитетом образования администрации городского округа «Город Чита» и Читинской территориальной (городской) организацией  Профессионального союза работников народного образования и науки Российской Федерации по обеспечению социально-экономических, правовых и профессиональных гарантий работников образовательных организаций городского округа «Город Чита» на 2022-2025 годы. </a:t>
                </a:r>
                <a:endParaRPr lang="ru-RU" sz="13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1284016" y="2204864"/>
                <a:ext cx="6791992" cy="1113219"/>
              </a:xfrm>
              <a:custGeom>
                <a:avLst/>
                <a:gdLst>
                  <a:gd name="connsiteX0" fmla="*/ 160674 w 964026"/>
                  <a:gd name="connsiteY0" fmla="*/ 0 h 6385534"/>
                  <a:gd name="connsiteX1" fmla="*/ 803352 w 964026"/>
                  <a:gd name="connsiteY1" fmla="*/ 0 h 6385534"/>
                  <a:gd name="connsiteX2" fmla="*/ 964026 w 964026"/>
                  <a:gd name="connsiteY2" fmla="*/ 160674 h 6385534"/>
                  <a:gd name="connsiteX3" fmla="*/ 964026 w 964026"/>
                  <a:gd name="connsiteY3" fmla="*/ 6385534 h 6385534"/>
                  <a:gd name="connsiteX4" fmla="*/ 964026 w 964026"/>
                  <a:gd name="connsiteY4" fmla="*/ 6385534 h 6385534"/>
                  <a:gd name="connsiteX5" fmla="*/ 0 w 964026"/>
                  <a:gd name="connsiteY5" fmla="*/ 6385534 h 6385534"/>
                  <a:gd name="connsiteX6" fmla="*/ 0 w 964026"/>
                  <a:gd name="connsiteY6" fmla="*/ 6385534 h 6385534"/>
                  <a:gd name="connsiteX7" fmla="*/ 0 w 964026"/>
                  <a:gd name="connsiteY7" fmla="*/ 160674 h 6385534"/>
                  <a:gd name="connsiteX8" fmla="*/ 160674 w 964026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4026" h="6385534">
                    <a:moveTo>
                      <a:pt x="964026" y="1064278"/>
                    </a:moveTo>
                    <a:lnTo>
                      <a:pt x="964026" y="5321256"/>
                    </a:lnTo>
                    <a:cubicBezTo>
                      <a:pt x="964026" y="5909040"/>
                      <a:pt x="953166" y="6385531"/>
                      <a:pt x="939769" y="6385531"/>
                    </a:cubicBezTo>
                    <a:lnTo>
                      <a:pt x="0" y="6385531"/>
                    </a:lnTo>
                    <a:lnTo>
                      <a:pt x="0" y="638553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39769" y="3"/>
                    </a:lnTo>
                    <a:cubicBezTo>
                      <a:pt x="953166" y="3"/>
                      <a:pt x="964026" y="476494"/>
                      <a:pt x="964026" y="1064278"/>
                    </a:cubicBezTo>
                    <a:close/>
                  </a:path>
                </a:pathLst>
              </a:custGeom>
              <a:ln w="38100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54680" rIns="54680" bIns="54680" numCol="1" spcCol="1270" anchor="ctr" anchorCtr="0">
                <a:noAutofit/>
              </a:bodyPr>
              <a:lstStyle/>
              <a:p>
                <a:pPr marL="114300" lvl="1" indent="-114300" algn="just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Прошло 4 заседания трехсторонней комиссии по урегулированию социально-трудовых отношений в городском округе «Город Чита», на которых рассматривались вопросы социального партнерства, оплаты труда, летней оздоровительной кампании и другие. </a:t>
                </a:r>
              </a:p>
              <a:p>
                <a:pPr marL="114300" lvl="1" indent="-114300" algn="just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рамках трехсторонней комиссии были рассмотрены вопросы «О развитии коллективно-договорных отношений в образовательных организациях г. Читы», «Дефицит педагогических кадров и меры социальной поддержки педагогов в ЗК». </a:t>
                </a:r>
                <a:endParaRPr lang="ru-RU" sz="13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1276345" y="3429000"/>
                <a:ext cx="6791990" cy="2133504"/>
              </a:xfrm>
              <a:custGeom>
                <a:avLst/>
                <a:gdLst>
                  <a:gd name="connsiteX0" fmla="*/ 160674 w 964026"/>
                  <a:gd name="connsiteY0" fmla="*/ 0 h 6385534"/>
                  <a:gd name="connsiteX1" fmla="*/ 803352 w 964026"/>
                  <a:gd name="connsiteY1" fmla="*/ 0 h 6385534"/>
                  <a:gd name="connsiteX2" fmla="*/ 964026 w 964026"/>
                  <a:gd name="connsiteY2" fmla="*/ 160674 h 6385534"/>
                  <a:gd name="connsiteX3" fmla="*/ 964026 w 964026"/>
                  <a:gd name="connsiteY3" fmla="*/ 6385534 h 6385534"/>
                  <a:gd name="connsiteX4" fmla="*/ 964026 w 964026"/>
                  <a:gd name="connsiteY4" fmla="*/ 6385534 h 6385534"/>
                  <a:gd name="connsiteX5" fmla="*/ 0 w 964026"/>
                  <a:gd name="connsiteY5" fmla="*/ 6385534 h 6385534"/>
                  <a:gd name="connsiteX6" fmla="*/ 0 w 964026"/>
                  <a:gd name="connsiteY6" fmla="*/ 6385534 h 6385534"/>
                  <a:gd name="connsiteX7" fmla="*/ 0 w 964026"/>
                  <a:gd name="connsiteY7" fmla="*/ 160674 h 6385534"/>
                  <a:gd name="connsiteX8" fmla="*/ 160674 w 964026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4026" h="6385534">
                    <a:moveTo>
                      <a:pt x="964026" y="1064278"/>
                    </a:moveTo>
                    <a:lnTo>
                      <a:pt x="964026" y="5321256"/>
                    </a:lnTo>
                    <a:cubicBezTo>
                      <a:pt x="964026" y="5909040"/>
                      <a:pt x="953166" y="6385531"/>
                      <a:pt x="939769" y="6385531"/>
                    </a:cubicBezTo>
                    <a:lnTo>
                      <a:pt x="0" y="6385531"/>
                    </a:lnTo>
                    <a:lnTo>
                      <a:pt x="0" y="638553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39769" y="3"/>
                    </a:lnTo>
                    <a:cubicBezTo>
                      <a:pt x="953166" y="3"/>
                      <a:pt x="964026" y="476494"/>
                      <a:pt x="964026" y="1064278"/>
                    </a:cubicBezTo>
                    <a:close/>
                  </a:path>
                </a:pathLst>
              </a:custGeom>
              <a:ln w="38100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54680" rIns="54680" bIns="54680" numCol="1" spcCol="1270" anchor="ctr" anchorCtr="0">
                <a:noAutofit/>
              </a:bodyPr>
              <a:lstStyle/>
              <a:p>
                <a:pPr marL="114300" lvl="1" indent="-114300" algn="just" defTabSz="533400">
                  <a:spcBef>
                    <a:spcPct val="0"/>
                  </a:spcBef>
                  <a:buChar char="••"/>
                </a:pPr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период с 28 февраля по 31 мая был проведен общественный контроль по наличию коллективных договоров во всех образовательных организациях, подведомственных комитету образования городского округа «Город Чита», процедуре заключения, анализу содержания и наполнения коллективных договоров, также проанализированы стороны социального партнерства и условия, улучшающие положение работников по сравнению с действующим законодательством.</a:t>
                </a:r>
              </a:p>
              <a:p>
                <a:pPr marL="114300" lvl="1" indent="-114300" algn="just" defTabSz="533400">
                  <a:spcBef>
                    <a:spcPct val="0"/>
                  </a:spcBef>
                  <a:buChar char="••"/>
                </a:pPr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Итоги тематического контроля были доведены до всех руководителей образовательных организаций в рамках муниципальной августовской конференции в докладе «Эффективность регулирования коллективно-договорных обязательств между руководителем и представительным органом работников».</a:t>
                </a:r>
                <a:endParaRPr lang="ru-RU" sz="13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1269983" y="5661248"/>
              <a:ext cx="6782782" cy="1042305"/>
              <a:chOff x="1269983" y="5661248"/>
              <a:chExt cx="6782782" cy="1042305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1269983" y="5661248"/>
                <a:ext cx="6768749" cy="432048"/>
              </a:xfrm>
              <a:custGeom>
                <a:avLst/>
                <a:gdLst>
                  <a:gd name="connsiteX0" fmla="*/ 160674 w 964026"/>
                  <a:gd name="connsiteY0" fmla="*/ 0 h 6385534"/>
                  <a:gd name="connsiteX1" fmla="*/ 803352 w 964026"/>
                  <a:gd name="connsiteY1" fmla="*/ 0 h 6385534"/>
                  <a:gd name="connsiteX2" fmla="*/ 964026 w 964026"/>
                  <a:gd name="connsiteY2" fmla="*/ 160674 h 6385534"/>
                  <a:gd name="connsiteX3" fmla="*/ 964026 w 964026"/>
                  <a:gd name="connsiteY3" fmla="*/ 6385534 h 6385534"/>
                  <a:gd name="connsiteX4" fmla="*/ 964026 w 964026"/>
                  <a:gd name="connsiteY4" fmla="*/ 6385534 h 6385534"/>
                  <a:gd name="connsiteX5" fmla="*/ 0 w 964026"/>
                  <a:gd name="connsiteY5" fmla="*/ 6385534 h 6385534"/>
                  <a:gd name="connsiteX6" fmla="*/ 0 w 964026"/>
                  <a:gd name="connsiteY6" fmla="*/ 6385534 h 6385534"/>
                  <a:gd name="connsiteX7" fmla="*/ 0 w 964026"/>
                  <a:gd name="connsiteY7" fmla="*/ 160674 h 6385534"/>
                  <a:gd name="connsiteX8" fmla="*/ 160674 w 964026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4026" h="6385534">
                    <a:moveTo>
                      <a:pt x="964026" y="1064278"/>
                    </a:moveTo>
                    <a:lnTo>
                      <a:pt x="964026" y="5321256"/>
                    </a:lnTo>
                    <a:cubicBezTo>
                      <a:pt x="964026" y="5909040"/>
                      <a:pt x="953166" y="6385531"/>
                      <a:pt x="939769" y="6385531"/>
                    </a:cubicBezTo>
                    <a:lnTo>
                      <a:pt x="0" y="6385531"/>
                    </a:lnTo>
                    <a:lnTo>
                      <a:pt x="0" y="638553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39769" y="3"/>
                    </a:lnTo>
                    <a:cubicBezTo>
                      <a:pt x="953166" y="3"/>
                      <a:pt x="964026" y="476494"/>
                      <a:pt x="964026" y="1064278"/>
                    </a:cubicBezTo>
                    <a:close/>
                  </a:path>
                </a:pathLst>
              </a:custGeom>
              <a:ln w="38100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54680" rIns="54680" bIns="54680" numCol="1" spcCol="1270" anchor="ctr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Всего за отчетный период проведена правовая экспертиза 124 коллективных договоров и 4 дополнительных соглашений к коллективному договору.</a:t>
                </a:r>
                <a:endParaRPr lang="ru-RU" sz="13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1284016" y="6165304"/>
                <a:ext cx="6768749" cy="538249"/>
              </a:xfrm>
              <a:custGeom>
                <a:avLst/>
                <a:gdLst>
                  <a:gd name="connsiteX0" fmla="*/ 160674 w 964026"/>
                  <a:gd name="connsiteY0" fmla="*/ 0 h 6385534"/>
                  <a:gd name="connsiteX1" fmla="*/ 803352 w 964026"/>
                  <a:gd name="connsiteY1" fmla="*/ 0 h 6385534"/>
                  <a:gd name="connsiteX2" fmla="*/ 964026 w 964026"/>
                  <a:gd name="connsiteY2" fmla="*/ 160674 h 6385534"/>
                  <a:gd name="connsiteX3" fmla="*/ 964026 w 964026"/>
                  <a:gd name="connsiteY3" fmla="*/ 6385534 h 6385534"/>
                  <a:gd name="connsiteX4" fmla="*/ 964026 w 964026"/>
                  <a:gd name="connsiteY4" fmla="*/ 6385534 h 6385534"/>
                  <a:gd name="connsiteX5" fmla="*/ 0 w 964026"/>
                  <a:gd name="connsiteY5" fmla="*/ 6385534 h 6385534"/>
                  <a:gd name="connsiteX6" fmla="*/ 0 w 964026"/>
                  <a:gd name="connsiteY6" fmla="*/ 6385534 h 6385534"/>
                  <a:gd name="connsiteX7" fmla="*/ 0 w 964026"/>
                  <a:gd name="connsiteY7" fmla="*/ 160674 h 6385534"/>
                  <a:gd name="connsiteX8" fmla="*/ 160674 w 964026"/>
                  <a:gd name="connsiteY8" fmla="*/ 0 h 6385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4026" h="6385534">
                    <a:moveTo>
                      <a:pt x="964026" y="1064278"/>
                    </a:moveTo>
                    <a:lnTo>
                      <a:pt x="964026" y="5321256"/>
                    </a:lnTo>
                    <a:cubicBezTo>
                      <a:pt x="964026" y="5909040"/>
                      <a:pt x="953166" y="6385531"/>
                      <a:pt x="939769" y="6385531"/>
                    </a:cubicBezTo>
                    <a:lnTo>
                      <a:pt x="0" y="6385531"/>
                    </a:lnTo>
                    <a:lnTo>
                      <a:pt x="0" y="638553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39769" y="3"/>
                    </a:lnTo>
                    <a:cubicBezTo>
                      <a:pt x="953166" y="3"/>
                      <a:pt x="964026" y="476494"/>
                      <a:pt x="964026" y="1064278"/>
                    </a:cubicBezTo>
                    <a:close/>
                  </a:path>
                </a:pathLst>
              </a:custGeom>
              <a:ln w="38100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54680" rIns="54680" bIns="54680" numCol="1" spcCol="1270" anchor="ctr" anchorCtr="0">
                <a:noAutofit/>
              </a:bodyPr>
              <a:lstStyle/>
              <a:p>
                <a:pPr marL="114300" lvl="1" indent="-114300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помощь первичным профсоюзным организациям подготовлена и выпущена методичка «Алгоритм заключения коллективного договора».</a:t>
                </a:r>
                <a:endParaRPr lang="ru-RU" sz="1300" kern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03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46700" y="226455"/>
            <a:ext cx="8760981" cy="5434793"/>
            <a:chOff x="246700" y="226455"/>
            <a:chExt cx="8760981" cy="5434793"/>
          </a:xfrm>
        </p:grpSpPr>
        <p:sp>
          <p:nvSpPr>
            <p:cNvPr id="2" name="Полилиния 1"/>
            <p:cNvSpPr/>
            <p:nvPr/>
          </p:nvSpPr>
          <p:spPr>
            <a:xfrm>
              <a:off x="1259632" y="1340768"/>
              <a:ext cx="6768749" cy="1152128"/>
            </a:xfrm>
            <a:custGeom>
              <a:avLst/>
              <a:gdLst>
                <a:gd name="connsiteX0" fmla="*/ 148463 w 890761"/>
                <a:gd name="connsiteY0" fmla="*/ 0 h 6385534"/>
                <a:gd name="connsiteX1" fmla="*/ 742298 w 890761"/>
                <a:gd name="connsiteY1" fmla="*/ 0 h 6385534"/>
                <a:gd name="connsiteX2" fmla="*/ 890761 w 890761"/>
                <a:gd name="connsiteY2" fmla="*/ 148463 h 6385534"/>
                <a:gd name="connsiteX3" fmla="*/ 890761 w 890761"/>
                <a:gd name="connsiteY3" fmla="*/ 6385534 h 6385534"/>
                <a:gd name="connsiteX4" fmla="*/ 890761 w 890761"/>
                <a:gd name="connsiteY4" fmla="*/ 6385534 h 6385534"/>
                <a:gd name="connsiteX5" fmla="*/ 0 w 890761"/>
                <a:gd name="connsiteY5" fmla="*/ 6385534 h 6385534"/>
                <a:gd name="connsiteX6" fmla="*/ 0 w 890761"/>
                <a:gd name="connsiteY6" fmla="*/ 6385534 h 6385534"/>
                <a:gd name="connsiteX7" fmla="*/ 0 w 890761"/>
                <a:gd name="connsiteY7" fmla="*/ 148463 h 6385534"/>
                <a:gd name="connsiteX8" fmla="*/ 148463 w 890761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761" h="6385534">
                  <a:moveTo>
                    <a:pt x="890761" y="1064278"/>
                  </a:moveTo>
                  <a:lnTo>
                    <a:pt x="890761" y="5321256"/>
                  </a:lnTo>
                  <a:cubicBezTo>
                    <a:pt x="890761" y="5909039"/>
                    <a:pt x="881489" y="6385530"/>
                    <a:pt x="870051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70051" y="4"/>
                  </a:lnTo>
                  <a:cubicBezTo>
                    <a:pt x="881489" y="4"/>
                    <a:pt x="890761" y="476495"/>
                    <a:pt x="890761" y="1064278"/>
                  </a:cubicBezTo>
                  <a:close/>
                </a:path>
              </a:pathLst>
            </a:custGeom>
            <a:ln w="38100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3277702"/>
                <a:satOff val="-3888"/>
                <a:lumOff val="-20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51103" rIns="51103" bIns="51104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городские образовательные организации (школа № 2, начальная школа-интернат №4, детские сады №24 и № 26) приняли участие в краевом конкурсе Федерации Профсоюзов Забайкалья «Лучшее социальное партнерство». Второе место в отраслевом этапе заняла первичная профсоюзная организация Начальной общеобразовательной школы-интернат №4 г. Читы. Награждена дипломом, памятным знаком в Год педагога и наставника и денежным сертификатом.</a:t>
              </a:r>
              <a:endParaRPr lang="ru-RU" sz="13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00" y="255443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259632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Социальное партнерство</a:t>
              </a:r>
            </a:p>
            <a:p>
              <a:pPr lvl="0" algn="ctr"/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46" y="226455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996952"/>
              <a:ext cx="3552395" cy="266429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324" y="2996952"/>
              <a:ext cx="3560380" cy="266429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268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мои документы\Атрибутика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7706" y="226454"/>
            <a:ext cx="101293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09660" y="255442"/>
            <a:ext cx="8254513" cy="5981870"/>
            <a:chOff x="309660" y="255442"/>
            <a:chExt cx="8254513" cy="598187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716" y="3789040"/>
              <a:ext cx="3456385" cy="244827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259632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Социальное партнерство</a:t>
              </a:r>
            </a:p>
            <a:p>
              <a:pPr lvl="0" algn="ctr"/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60" y="255442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олилиния 7"/>
            <p:cNvSpPr/>
            <p:nvPr/>
          </p:nvSpPr>
          <p:spPr>
            <a:xfrm>
              <a:off x="1259631" y="1412776"/>
              <a:ext cx="6768749" cy="2079848"/>
            </a:xfrm>
            <a:custGeom>
              <a:avLst/>
              <a:gdLst>
                <a:gd name="connsiteX0" fmla="*/ 148463 w 890761"/>
                <a:gd name="connsiteY0" fmla="*/ 0 h 6385534"/>
                <a:gd name="connsiteX1" fmla="*/ 742298 w 890761"/>
                <a:gd name="connsiteY1" fmla="*/ 0 h 6385534"/>
                <a:gd name="connsiteX2" fmla="*/ 890761 w 890761"/>
                <a:gd name="connsiteY2" fmla="*/ 148463 h 6385534"/>
                <a:gd name="connsiteX3" fmla="*/ 890761 w 890761"/>
                <a:gd name="connsiteY3" fmla="*/ 6385534 h 6385534"/>
                <a:gd name="connsiteX4" fmla="*/ 890761 w 890761"/>
                <a:gd name="connsiteY4" fmla="*/ 6385534 h 6385534"/>
                <a:gd name="connsiteX5" fmla="*/ 0 w 890761"/>
                <a:gd name="connsiteY5" fmla="*/ 6385534 h 6385534"/>
                <a:gd name="connsiteX6" fmla="*/ 0 w 890761"/>
                <a:gd name="connsiteY6" fmla="*/ 6385534 h 6385534"/>
                <a:gd name="connsiteX7" fmla="*/ 0 w 890761"/>
                <a:gd name="connsiteY7" fmla="*/ 148463 h 6385534"/>
                <a:gd name="connsiteX8" fmla="*/ 148463 w 890761"/>
                <a:gd name="connsiteY8" fmla="*/ 0 h 638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761" h="6385534">
                  <a:moveTo>
                    <a:pt x="890761" y="1064278"/>
                  </a:moveTo>
                  <a:lnTo>
                    <a:pt x="890761" y="5321256"/>
                  </a:lnTo>
                  <a:cubicBezTo>
                    <a:pt x="890761" y="5909039"/>
                    <a:pt x="881489" y="6385530"/>
                    <a:pt x="870051" y="6385530"/>
                  </a:cubicBezTo>
                  <a:lnTo>
                    <a:pt x="0" y="6385530"/>
                  </a:lnTo>
                  <a:lnTo>
                    <a:pt x="0" y="63855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70051" y="4"/>
                  </a:lnTo>
                  <a:cubicBezTo>
                    <a:pt x="881489" y="4"/>
                    <a:pt x="890761" y="476495"/>
                    <a:pt x="890761" y="1064278"/>
                  </a:cubicBezTo>
                  <a:close/>
                </a:path>
              </a:pathLst>
            </a:custGeom>
            <a:ln w="38100">
              <a:solidFill>
                <a:schemeClr val="bg2">
                  <a:lumMod val="50000"/>
                </a:schemeClr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>
                <a:hueOff val="-3277702"/>
                <a:satOff val="-3888"/>
                <a:lumOff val="-205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5" tIns="51103" rIns="51103" bIns="51104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рамках муниципальной августовской конференции награждены Почетной грамотой Забайкальской  краевой организации Профсоюза работников народного образования и науки РФ и денежным сертификатом социальные партнеры и первичные профсоюзные организации:</a:t>
              </a: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1. Детско-юношеский спортивно-технический центр, «Детский сад № 26» за большой вклад в развитие профсоюзного движения, за успехи в социальной защите работников образования и 100% охват профсоюзным членством.</a:t>
              </a:r>
            </a:p>
            <a:p>
              <a:pPr marL="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2. За сотрудничество с Профсоюзом,  развитие социального партнерства и положительные результаты в работе по защите социально-трудовых прав и профессиональных интересов работников образования руководители образовательных организаций школ № 2, 18, 36, школа-интернат №4, детских садов № 3, 15, 16, 21.</a:t>
              </a:r>
            </a:p>
          </p:txBody>
        </p:sp>
        <p:pic>
          <p:nvPicPr>
            <p:cNvPr id="4099" name="Picture 3" descr="C:\Users\Ирина\Downloads\IMG-22b0abc21861b3087aafab69e86a9378-V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788" y="3789040"/>
              <a:ext cx="3456385" cy="244827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31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09660" y="226454"/>
            <a:ext cx="8760981" cy="6255167"/>
            <a:chOff x="309660" y="226454"/>
            <a:chExt cx="8760981" cy="62551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59632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Социальное партнерство</a:t>
              </a:r>
            </a:p>
            <a:p>
              <a:pPr lvl="0" algn="ctr"/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60" y="255442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 descr="C:\мои документы\Атрибутика\Логоти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7706" y="226454"/>
              <a:ext cx="1012935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986383" y="4221088"/>
              <a:ext cx="338725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Встреча с Губернатором Забайкальского края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8179" y="1393263"/>
              <a:ext cx="3387257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Встреча с депутатом Государственной думы РФ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04048" y="1234566"/>
              <a:ext cx="3387257" cy="717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600" b="1" dirty="0">
                  <a:solidFill>
                    <a:schemeClr val="bg2">
                      <a:lumMod val="9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Круглый стол «Опыт работы сторон социального партнерства по принятию и реализации отраслевых соглашений» </a:t>
              </a: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605" y="1952070"/>
              <a:ext cx="2368141" cy="199854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60" y="1952070"/>
              <a:ext cx="3226983" cy="2020563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11" y="4869160"/>
              <a:ext cx="3318248" cy="1612461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621" y="4831109"/>
              <a:ext cx="3396552" cy="1650512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30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мои документы\Атрибутика\Логотип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7706" y="226454"/>
            <a:ext cx="101293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09660" y="255442"/>
            <a:ext cx="7790732" cy="6091733"/>
            <a:chOff x="309660" y="255442"/>
            <a:chExt cx="7790732" cy="6091733"/>
          </a:xfrm>
        </p:grpSpPr>
        <p:sp>
          <p:nvSpPr>
            <p:cNvPr id="5" name="Полилиния 4"/>
            <p:cNvSpPr/>
            <p:nvPr/>
          </p:nvSpPr>
          <p:spPr>
            <a:xfrm>
              <a:off x="1345166" y="1076741"/>
              <a:ext cx="6606167" cy="939808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2023 году работники образования города получили денежные средства из краевого бюджета для социальной поддержки 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349134" y="2132866"/>
              <a:ext cx="2888358" cy="1248131"/>
            </a:xfrm>
            <a:custGeom>
              <a:avLst/>
              <a:gdLst>
                <a:gd name="connsiteX0" fmla="*/ 0 w 2161615"/>
                <a:gd name="connsiteY0" fmla="*/ 105195 h 1051948"/>
                <a:gd name="connsiteX1" fmla="*/ 105195 w 2161615"/>
                <a:gd name="connsiteY1" fmla="*/ 0 h 1051948"/>
                <a:gd name="connsiteX2" fmla="*/ 2056420 w 2161615"/>
                <a:gd name="connsiteY2" fmla="*/ 0 h 1051948"/>
                <a:gd name="connsiteX3" fmla="*/ 2161615 w 2161615"/>
                <a:gd name="connsiteY3" fmla="*/ 105195 h 1051948"/>
                <a:gd name="connsiteX4" fmla="*/ 2161615 w 2161615"/>
                <a:gd name="connsiteY4" fmla="*/ 946753 h 1051948"/>
                <a:gd name="connsiteX5" fmla="*/ 2056420 w 2161615"/>
                <a:gd name="connsiteY5" fmla="*/ 1051948 h 1051948"/>
                <a:gd name="connsiteX6" fmla="*/ 105195 w 2161615"/>
                <a:gd name="connsiteY6" fmla="*/ 1051948 h 1051948"/>
                <a:gd name="connsiteX7" fmla="*/ 0 w 2161615"/>
                <a:gd name="connsiteY7" fmla="*/ 946753 h 1051948"/>
                <a:gd name="connsiteX8" fmla="*/ 0 w 2161615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1615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2056420" y="0"/>
                  </a:lnTo>
                  <a:cubicBezTo>
                    <a:pt x="2114518" y="0"/>
                    <a:pt x="2161615" y="47097"/>
                    <a:pt x="2161615" y="105195"/>
                  </a:cubicBezTo>
                  <a:lnTo>
                    <a:pt x="2161615" y="946753"/>
                  </a:lnTo>
                  <a:cubicBezTo>
                    <a:pt x="2161615" y="1004851"/>
                    <a:pt x="2114518" y="1051948"/>
                    <a:pt x="2056420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доплата молодым специалистам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</a:rPr>
                <a:t>9839,6</a:t>
              </a:r>
              <a:r>
                <a:rPr lang="ru-RU" sz="1600" b="1" dirty="0">
                  <a:latin typeface="Times New Roman"/>
                  <a:ea typeface="Times New Roman"/>
                </a:rPr>
                <a:t> </a:t>
              </a:r>
              <a:r>
                <a:rPr lang="ru-RU" sz="16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тыс. руб.</a:t>
              </a:r>
              <a:endPara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982577" y="2132866"/>
              <a:ext cx="2923606" cy="1248131"/>
            </a:xfrm>
            <a:custGeom>
              <a:avLst/>
              <a:gdLst>
                <a:gd name="connsiteX0" fmla="*/ 0 w 2102659"/>
                <a:gd name="connsiteY0" fmla="*/ 105195 h 1051948"/>
                <a:gd name="connsiteX1" fmla="*/ 105195 w 2102659"/>
                <a:gd name="connsiteY1" fmla="*/ 0 h 1051948"/>
                <a:gd name="connsiteX2" fmla="*/ 1997464 w 2102659"/>
                <a:gd name="connsiteY2" fmla="*/ 0 h 1051948"/>
                <a:gd name="connsiteX3" fmla="*/ 2102659 w 2102659"/>
                <a:gd name="connsiteY3" fmla="*/ 105195 h 1051948"/>
                <a:gd name="connsiteX4" fmla="*/ 2102659 w 2102659"/>
                <a:gd name="connsiteY4" fmla="*/ 946753 h 1051948"/>
                <a:gd name="connsiteX5" fmla="*/ 1997464 w 2102659"/>
                <a:gd name="connsiteY5" fmla="*/ 1051948 h 1051948"/>
                <a:gd name="connsiteX6" fmla="*/ 105195 w 2102659"/>
                <a:gd name="connsiteY6" fmla="*/ 1051948 h 1051948"/>
                <a:gd name="connsiteX7" fmla="*/ 0 w 2102659"/>
                <a:gd name="connsiteY7" fmla="*/ 946753 h 1051948"/>
                <a:gd name="connsiteX8" fmla="*/ 0 w 2102659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659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1997464" y="0"/>
                  </a:lnTo>
                  <a:cubicBezTo>
                    <a:pt x="2055562" y="0"/>
                    <a:pt x="2102659" y="47097"/>
                    <a:pt x="2102659" y="105195"/>
                  </a:cubicBezTo>
                  <a:lnTo>
                    <a:pt x="2102659" y="946753"/>
                  </a:lnTo>
                  <a:cubicBezTo>
                    <a:pt x="2102659" y="1004851"/>
                    <a:pt x="2055562" y="1051948"/>
                    <a:pt x="1997464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доплата за звания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9629,1</a:t>
              </a:r>
              <a:r>
                <a:rPr lang="ru-RU" sz="16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тыс. руб.</a:t>
              </a:r>
              <a:endPara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60" y="255442"/>
              <a:ext cx="864096" cy="979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олилиния 11"/>
            <p:cNvSpPr/>
            <p:nvPr/>
          </p:nvSpPr>
          <p:spPr>
            <a:xfrm>
              <a:off x="1345166" y="3864751"/>
              <a:ext cx="6561017" cy="939808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счет средств Читинской территориальной (городской) организации Профсоюза и первичных профсоюзных организаций </a:t>
              </a:r>
              <a:r>
                <a:rPr lang="ru-RU" sz="16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члены Профсоюза получили денежные средства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349107" y="4920876"/>
              <a:ext cx="2868618" cy="1426299"/>
            </a:xfrm>
            <a:custGeom>
              <a:avLst/>
              <a:gdLst>
                <a:gd name="connsiteX0" fmla="*/ 0 w 2161615"/>
                <a:gd name="connsiteY0" fmla="*/ 105195 h 1051948"/>
                <a:gd name="connsiteX1" fmla="*/ 105195 w 2161615"/>
                <a:gd name="connsiteY1" fmla="*/ 0 h 1051948"/>
                <a:gd name="connsiteX2" fmla="*/ 2056420 w 2161615"/>
                <a:gd name="connsiteY2" fmla="*/ 0 h 1051948"/>
                <a:gd name="connsiteX3" fmla="*/ 2161615 w 2161615"/>
                <a:gd name="connsiteY3" fmla="*/ 105195 h 1051948"/>
                <a:gd name="connsiteX4" fmla="*/ 2161615 w 2161615"/>
                <a:gd name="connsiteY4" fmla="*/ 946753 h 1051948"/>
                <a:gd name="connsiteX5" fmla="*/ 2056420 w 2161615"/>
                <a:gd name="connsiteY5" fmla="*/ 1051948 h 1051948"/>
                <a:gd name="connsiteX6" fmla="*/ 105195 w 2161615"/>
                <a:gd name="connsiteY6" fmla="*/ 1051948 h 1051948"/>
                <a:gd name="connsiteX7" fmla="*/ 0 w 2161615"/>
                <a:gd name="connsiteY7" fmla="*/ 946753 h 1051948"/>
                <a:gd name="connsiteX8" fmla="*/ 0 w 2161615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1615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2056420" y="0"/>
                  </a:lnTo>
                  <a:cubicBezTo>
                    <a:pt x="2114518" y="0"/>
                    <a:pt x="2161615" y="47097"/>
                    <a:pt x="2161615" y="105195"/>
                  </a:cubicBezTo>
                  <a:lnTo>
                    <a:pt x="2161615" y="946753"/>
                  </a:lnTo>
                  <a:cubicBezTo>
                    <a:pt x="2161615" y="1004851"/>
                    <a:pt x="2114518" y="1051948"/>
                    <a:pt x="2056420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Выплаты при выходе на пенсию и на юбилейные даты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latin typeface="Times New Roman"/>
                  <a:ea typeface="Times New Roman"/>
                </a:rPr>
                <a:t>89</a:t>
              </a:r>
              <a:r>
                <a:rPr lang="ru-RU" sz="1600" b="1" dirty="0">
                  <a:latin typeface="Times New Roman"/>
                  <a:ea typeface="Times New Roman"/>
                </a:rPr>
                <a:t> </a:t>
              </a:r>
              <a:r>
                <a:rPr lang="ru-RU" sz="16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тыс. руб.</a:t>
              </a:r>
              <a:endPara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957717" y="4920876"/>
              <a:ext cx="2903625" cy="1426299"/>
            </a:xfrm>
            <a:custGeom>
              <a:avLst/>
              <a:gdLst>
                <a:gd name="connsiteX0" fmla="*/ 0 w 2102659"/>
                <a:gd name="connsiteY0" fmla="*/ 105195 h 1051948"/>
                <a:gd name="connsiteX1" fmla="*/ 105195 w 2102659"/>
                <a:gd name="connsiteY1" fmla="*/ 0 h 1051948"/>
                <a:gd name="connsiteX2" fmla="*/ 1997464 w 2102659"/>
                <a:gd name="connsiteY2" fmla="*/ 0 h 1051948"/>
                <a:gd name="connsiteX3" fmla="*/ 2102659 w 2102659"/>
                <a:gd name="connsiteY3" fmla="*/ 105195 h 1051948"/>
                <a:gd name="connsiteX4" fmla="*/ 2102659 w 2102659"/>
                <a:gd name="connsiteY4" fmla="*/ 946753 h 1051948"/>
                <a:gd name="connsiteX5" fmla="*/ 1997464 w 2102659"/>
                <a:gd name="connsiteY5" fmla="*/ 1051948 h 1051948"/>
                <a:gd name="connsiteX6" fmla="*/ 105195 w 2102659"/>
                <a:gd name="connsiteY6" fmla="*/ 1051948 h 1051948"/>
                <a:gd name="connsiteX7" fmla="*/ 0 w 2102659"/>
                <a:gd name="connsiteY7" fmla="*/ 946753 h 1051948"/>
                <a:gd name="connsiteX8" fmla="*/ 0 w 2102659"/>
                <a:gd name="connsiteY8" fmla="*/ 105195 h 105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2659" h="1051948">
                  <a:moveTo>
                    <a:pt x="0" y="105195"/>
                  </a:moveTo>
                  <a:cubicBezTo>
                    <a:pt x="0" y="47097"/>
                    <a:pt x="47097" y="0"/>
                    <a:pt x="105195" y="0"/>
                  </a:cubicBezTo>
                  <a:lnTo>
                    <a:pt x="1997464" y="0"/>
                  </a:lnTo>
                  <a:cubicBezTo>
                    <a:pt x="2055562" y="0"/>
                    <a:pt x="2102659" y="47097"/>
                    <a:pt x="2102659" y="105195"/>
                  </a:cubicBezTo>
                  <a:lnTo>
                    <a:pt x="2102659" y="946753"/>
                  </a:lnTo>
                  <a:cubicBezTo>
                    <a:pt x="2102659" y="1004851"/>
                    <a:pt x="2055562" y="1051948"/>
                    <a:pt x="1997464" y="1051948"/>
                  </a:cubicBezTo>
                  <a:lnTo>
                    <a:pt x="105195" y="1051948"/>
                  </a:lnTo>
                  <a:cubicBezTo>
                    <a:pt x="47097" y="1051948"/>
                    <a:pt x="0" y="1004851"/>
                    <a:pt x="0" y="946753"/>
                  </a:cubicBezTo>
                  <a:lnTo>
                    <a:pt x="0" y="105195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151" tIns="84151" rIns="84151" bIns="8415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Материальная помощь (санаторно-курортное лечение, дорогостоящее лечение, погребение, удешевление детского отдыха, семьям мобилизованных)</a:t>
              </a:r>
              <a:endParaRPr lang="ru-RU" sz="13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411</a:t>
              </a:r>
              <a:r>
                <a:rPr lang="ru-RU" sz="1600" b="1" kern="12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</a:rPr>
                <a:t> тыс. руб.</a:t>
              </a:r>
              <a:endPara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259632" y="260648"/>
              <a:ext cx="684076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Социальное партнерство</a:t>
              </a:r>
            </a:p>
            <a:p>
              <a:pPr lvl="0" algn="ctr"/>
              <a:endPara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6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37076" y="110535"/>
            <a:ext cx="8770605" cy="6414809"/>
            <a:chOff x="237076" y="110535"/>
            <a:chExt cx="8770605" cy="6414809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37076" y="110535"/>
              <a:ext cx="8770605" cy="1008112"/>
              <a:chOff x="237076" y="110535"/>
              <a:chExt cx="8770605" cy="1008112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076" y="110535"/>
                <a:ext cx="864096" cy="979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1259632" y="260648"/>
                <a:ext cx="68407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Правозащитная работа</a:t>
                </a:r>
              </a:p>
              <a:p>
                <a:pPr lvl="0" algn="ctr"/>
                <a:endPara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0" name="Picture 2" descr="C:\мои документы\Атрибутика\Логотип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4746" y="110535"/>
                <a:ext cx="1012935" cy="1008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Полилиния 8"/>
            <p:cNvSpPr/>
            <p:nvPr/>
          </p:nvSpPr>
          <p:spPr>
            <a:xfrm>
              <a:off x="1101172" y="1076741"/>
              <a:ext cx="6999220" cy="1920211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Была проведена </a:t>
              </a:r>
              <a:r>
                <a:rPr lang="ru-RU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общеопрофсоюзная</a:t>
              </a: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тематическая проверка по теме: «Соблюдение законодательства Российской Федерации при определении и изменении учебной нагрузки педагогических работников ОО, оговариваемой в трудовом договоре, а также, при подготовке педагогическими работниками отчётной документации при реализации основных общеобразовательных, основных профессиональных образовательных и дополнительных общеразвивающих программ». Было проверено 10 образовательных организаций</a:t>
              </a:r>
              <a:endParaRPr lang="ru-RU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101172" y="3140968"/>
              <a:ext cx="6999220" cy="3384376"/>
            </a:xfrm>
            <a:custGeom>
              <a:avLst/>
              <a:gdLst>
                <a:gd name="connsiteX0" fmla="*/ 0 w 7235546"/>
                <a:gd name="connsiteY0" fmla="*/ 66508 h 665084"/>
                <a:gd name="connsiteX1" fmla="*/ 66508 w 7235546"/>
                <a:gd name="connsiteY1" fmla="*/ 0 h 665084"/>
                <a:gd name="connsiteX2" fmla="*/ 7169038 w 7235546"/>
                <a:gd name="connsiteY2" fmla="*/ 0 h 665084"/>
                <a:gd name="connsiteX3" fmla="*/ 7235546 w 7235546"/>
                <a:gd name="connsiteY3" fmla="*/ 66508 h 665084"/>
                <a:gd name="connsiteX4" fmla="*/ 7235546 w 7235546"/>
                <a:gd name="connsiteY4" fmla="*/ 598576 h 665084"/>
                <a:gd name="connsiteX5" fmla="*/ 7169038 w 7235546"/>
                <a:gd name="connsiteY5" fmla="*/ 665084 h 665084"/>
                <a:gd name="connsiteX6" fmla="*/ 66508 w 7235546"/>
                <a:gd name="connsiteY6" fmla="*/ 665084 h 665084"/>
                <a:gd name="connsiteX7" fmla="*/ 0 w 7235546"/>
                <a:gd name="connsiteY7" fmla="*/ 598576 h 665084"/>
                <a:gd name="connsiteX8" fmla="*/ 0 w 7235546"/>
                <a:gd name="connsiteY8" fmla="*/ 66508 h 66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5546" h="665084">
                  <a:moveTo>
                    <a:pt x="0" y="66508"/>
                  </a:moveTo>
                  <a:cubicBezTo>
                    <a:pt x="0" y="29777"/>
                    <a:pt x="29777" y="0"/>
                    <a:pt x="66508" y="0"/>
                  </a:cubicBezTo>
                  <a:lnTo>
                    <a:pt x="7169038" y="0"/>
                  </a:lnTo>
                  <a:cubicBezTo>
                    <a:pt x="7205769" y="0"/>
                    <a:pt x="7235546" y="29777"/>
                    <a:pt x="7235546" y="66508"/>
                  </a:cubicBezTo>
                  <a:lnTo>
                    <a:pt x="7235546" y="598576"/>
                  </a:lnTo>
                  <a:cubicBezTo>
                    <a:pt x="7235546" y="635307"/>
                    <a:pt x="7205769" y="665084"/>
                    <a:pt x="7169038" y="665084"/>
                  </a:cubicBezTo>
                  <a:lnTo>
                    <a:pt x="66508" y="665084"/>
                  </a:lnTo>
                  <a:cubicBezTo>
                    <a:pt x="29777" y="665084"/>
                    <a:pt x="0" y="635307"/>
                    <a:pt x="0" y="598576"/>
                  </a:cubicBezTo>
                  <a:lnTo>
                    <a:pt x="0" y="6650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820" tIns="72820" rIns="72820" bIns="7282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Всего за отчетный период проведена экспертиза 9 проектов законов и иных нормативных правовых актов: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5 проектов Закона № 2222-ЗЗК «Об обеспечении роста заработной платы в ЗК».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Проект Закона № 2239-ЗЗК «О дальнейшем росте заработной платы в ЗК».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Постановление Правительства ЗК № 496 от 15.09.2023 г. «О внесении изменений в постановление Правительства ЗК от 02 марта 2017 года № 81», которым предполагалось сокращение административно-управленческого персонала.</a:t>
              </a:r>
            </a:p>
            <a:p>
              <a:pPr lvl="0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О внесении изменений в Постановление Администрации городского округа «Город Чита» от 24.09.2014 г. № 149 «О рекомендуемых окладах (должностных окладах), ставках заработной платы по профессионально-квалификационным группам работников муниципальных учреждений городского округа «Город Чита»».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2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4199</TotalTime>
  <Words>2183</Words>
  <Application>Microsoft Office PowerPoint</Application>
  <PresentationFormat>Экран (4:3)</PresentationFormat>
  <Paragraphs>265</Paragraphs>
  <Slides>35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Гордеев Андрей Валерьевич</cp:lastModifiedBy>
  <cp:revision>260</cp:revision>
  <cp:lastPrinted>2020-02-04T02:03:17Z</cp:lastPrinted>
  <dcterms:created xsi:type="dcterms:W3CDTF">2020-01-29T05:31:43Z</dcterms:created>
  <dcterms:modified xsi:type="dcterms:W3CDTF">2025-10-14T23:47:49Z</dcterms:modified>
</cp:coreProperties>
</file>