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81" r:id="rId3"/>
    <p:sldId id="292" r:id="rId4"/>
    <p:sldId id="272" r:id="rId5"/>
    <p:sldId id="288" r:id="rId6"/>
    <p:sldId id="289" r:id="rId7"/>
    <p:sldId id="290" r:id="rId8"/>
    <p:sldId id="279" r:id="rId9"/>
    <p:sldId id="274" r:id="rId10"/>
    <p:sldId id="287" r:id="rId11"/>
    <p:sldId id="278" r:id="rId12"/>
    <p:sldId id="291" r:id="rId13"/>
    <p:sldId id="293" r:id="rId14"/>
    <p:sldId id="297" r:id="rId15"/>
    <p:sldId id="294" r:id="rId16"/>
    <p:sldId id="298" r:id="rId17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8" d="100"/>
          <a:sy n="58" d="100"/>
        </p:scale>
        <p:origin x="-1138" y="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BA81CB7-FEB5-4A1E-853A-4A9AA7B9B540}" type="datetimeFigureOut">
              <a:rPr lang="ru-RU"/>
              <a:pPr>
                <a:defRPr/>
              </a:pPr>
              <a:t>23.08.2021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23CABE86-FE73-45E1-AE07-EA9ABB9142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5604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0EBA66A-E3DC-4C20-A484-CDA40E69C470}" type="slidenum">
              <a:rPr lang="ru-RU" altLang="ru-RU"/>
              <a:pPr/>
              <a:t>12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7BD688-40B6-4336-8F87-AC9739BC2F3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00617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327C5-BE0C-4F7C-B620-D3C6C1FA5A9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03055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D0058-7E80-4471-A2F1-D7A4CD7553E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65331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D96FD-3921-482B-9A23-C3906E22F5D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60251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9B741-E1D2-465B-A517-EE8C3CCB8C5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63834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ACC23-007E-4A29-8F41-C66F17E96EB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60413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8310F7-DBF4-4C3D-881A-1B9A6500293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6671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45608-64AA-4D0E-89F3-6C0A3FC9732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6014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DF3B1-5C3A-42DC-8A1C-39B3C309698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8247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74F9D-310D-4BD9-9CBA-CB6BF74F827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83592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6789B-C398-4E45-9193-E9E2F3C015D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5062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456603FB-3818-45C9-A20A-17B5C810DD3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2.emf"/><Relationship Id="rId4" Type="http://schemas.openxmlformats.org/officeDocument/2006/relationships/package" Target="../embeddings/Microsoft_Word_Document1.docx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057400"/>
            <a:ext cx="7696200" cy="2003425"/>
          </a:xfrm>
        </p:spPr>
        <p:txBody>
          <a:bodyPr/>
          <a:lstStyle/>
          <a:p>
            <a:pPr eaLnBrk="1" hangingPunct="1"/>
            <a:r>
              <a:rPr lang="ru-RU" altLang="ru-RU" b="1" i="1" smtClean="0"/>
              <a:t> </a:t>
            </a:r>
            <a:r>
              <a:rPr lang="ru-RU" altLang="ru-RU" b="1" i="1" smtClean="0">
                <a:solidFill>
                  <a:srgbClr val="002060"/>
                </a:solidFill>
              </a:rPr>
              <a:t>Цифровые технологии как эффективный инструмент  работы современного педагога. 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638800" y="4876800"/>
            <a:ext cx="3048000" cy="1371600"/>
          </a:xfrm>
        </p:spPr>
        <p:txBody>
          <a:bodyPr/>
          <a:lstStyle/>
          <a:p>
            <a:pPr algn="r" eaLnBrk="1" hangingPunct="1"/>
            <a:endParaRPr lang="ru-RU" altLang="ru-RU" sz="1600" smtClean="0"/>
          </a:p>
          <a:p>
            <a:pPr algn="r" eaLnBrk="1" hangingPunct="1"/>
            <a:endParaRPr lang="ru-RU" altLang="ru-RU" sz="1600" smtClean="0"/>
          </a:p>
          <a:p>
            <a:pPr algn="r" eaLnBrk="1" hangingPunct="1"/>
            <a:r>
              <a:rPr lang="ru-RU" altLang="ru-RU" sz="1600" b="1" smtClean="0">
                <a:solidFill>
                  <a:srgbClr val="002060"/>
                </a:solidFill>
              </a:rPr>
              <a:t>Подготовила воспитатель МБДОУ №38 </a:t>
            </a:r>
          </a:p>
          <a:p>
            <a:pPr algn="r" eaLnBrk="1" hangingPunct="1"/>
            <a:r>
              <a:rPr lang="ru-RU" altLang="ru-RU" sz="1600" b="1" smtClean="0">
                <a:solidFill>
                  <a:srgbClr val="002060"/>
                </a:solidFill>
              </a:rPr>
              <a:t>Голятина Наталья Александровна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Объект 2"/>
          <p:cNvGraphicFramePr>
            <a:graphicFrameLocks noChangeAspect="1"/>
          </p:cNvGraphicFramePr>
          <p:nvPr/>
        </p:nvGraphicFramePr>
        <p:xfrm>
          <a:off x="381000" y="381000"/>
          <a:ext cx="8447088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Документ" r:id="rId4" imgW="10650325" imgH="7591256" progId="Word.Document.12">
                  <p:embed/>
                </p:oleObj>
              </mc:Choice>
              <mc:Fallback>
                <p:oleObj name="Документ" r:id="rId4" imgW="10650325" imgH="7591256" progId="Word.Document.12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81000"/>
                        <a:ext cx="8447088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-20638"/>
            <a:ext cx="7924800" cy="981076"/>
          </a:xfrm>
        </p:spPr>
        <p:txBody>
          <a:bodyPr/>
          <a:lstStyle/>
          <a:p>
            <a:r>
              <a:rPr lang="ru-RU" altLang="ru-RU" sz="3600" b="1" smtClean="0">
                <a:solidFill>
                  <a:srgbClr val="0070C0"/>
                </a:solidFill>
                <a:latin typeface="Monotype Corsiva" pitchFamily="66" charset="0"/>
              </a:rPr>
              <a:t>Видео консультации</a:t>
            </a:r>
          </a:p>
        </p:txBody>
      </p:sp>
      <p:pic>
        <p:nvPicPr>
          <p:cNvPr id="12291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25" y="1066800"/>
            <a:ext cx="2640013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8725" y="0"/>
            <a:ext cx="28352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3050" y="3187700"/>
            <a:ext cx="2514600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7113" y="1066800"/>
            <a:ext cx="235902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9" descr="C:\Users\wery\Downloads\20210318_112331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25" y="3352800"/>
            <a:ext cx="2786063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13" descr="C:\Users\wery\Downloads\20210318_112425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9825" y="2317750"/>
            <a:ext cx="21336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11" descr="C:\Users\wery\Downloads\20210318_112440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0138" y="5200650"/>
            <a:ext cx="2362200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3" descr="C:\Users\wery\Downloads\20210318_112503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7988" y="5157788"/>
            <a:ext cx="2405062" cy="17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15" descr="C:\Users\wery\Downloads\20210318_112529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0863" y="3871913"/>
            <a:ext cx="2119312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16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9638" y="1066800"/>
            <a:ext cx="2211387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рямоугольник 1"/>
          <p:cNvSpPr>
            <a:spLocks noChangeArrowheads="1"/>
          </p:cNvSpPr>
          <p:nvPr/>
        </p:nvSpPr>
        <p:spPr bwMode="auto">
          <a:xfrm>
            <a:off x="1676400" y="228600"/>
            <a:ext cx="7239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2286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1125"/>
              </a:spcBef>
              <a:spcAft>
                <a:spcPts val="1125"/>
              </a:spcAft>
            </a:pPr>
            <a:r>
              <a:rPr lang="ru-RU" altLang="ru-RU" sz="2800" b="1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Использование цифровых технологий в работе нашего детского сада дает нам ряд преимуществ:</a:t>
            </a:r>
            <a:endParaRPr lang="ru-RU" altLang="ru-RU" sz="2800" b="1">
              <a:solidFill>
                <a:srgbClr val="0070C0"/>
              </a:solidFill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315" name="Прямоугольник 2"/>
          <p:cNvSpPr>
            <a:spLocks noChangeArrowheads="1"/>
          </p:cNvSpPr>
          <p:nvPr/>
        </p:nvSpPr>
        <p:spPr bwMode="auto">
          <a:xfrm>
            <a:off x="1828800" y="1182688"/>
            <a:ext cx="7086600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2286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1125"/>
              </a:spcBef>
              <a:spcAft>
                <a:spcPts val="1125"/>
              </a:spcAft>
            </a:pPr>
            <a:r>
              <a:rPr lang="ru-RU" altLang="ru-RU" sz="200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- в подготовке наглядного и иллюстративного материала к непосредственной образовательной деятельности, для оформления стендов в родительских уголках и т. п.</a:t>
            </a:r>
            <a:endParaRPr lang="ru-RU" altLang="ru-RU" sz="20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ts val="1125"/>
              </a:spcBef>
              <a:spcAft>
                <a:spcPts val="1125"/>
              </a:spcAft>
            </a:pPr>
            <a:r>
              <a:rPr lang="ru-RU" altLang="ru-RU" sz="200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- в подборе дополнительного материала к занятиям.</a:t>
            </a:r>
            <a:endParaRPr lang="ru-RU" altLang="ru-RU" sz="2000">
              <a:latin typeface="Times New Roman" pitchFamily="18" charset="0"/>
              <a:cs typeface="Calibri" pitchFamily="34" charset="0"/>
            </a:endParaRPr>
          </a:p>
          <a:p>
            <a:pPr>
              <a:spcBef>
                <a:spcPts val="1125"/>
              </a:spcBef>
              <a:spcAft>
                <a:spcPts val="1125"/>
              </a:spcAft>
            </a:pPr>
            <a:r>
              <a:rPr lang="ru-RU" altLang="ru-RU" sz="200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- позволяет обмениваться опытом, наработанными материалами с другими педагогами в независимости от места проживания.</a:t>
            </a:r>
            <a:endParaRPr lang="ru-RU" altLang="ru-RU" sz="2000">
              <a:latin typeface="Times New Roman" pitchFamily="18" charset="0"/>
              <a:cs typeface="Calibri" pitchFamily="34" charset="0"/>
            </a:endParaRPr>
          </a:p>
          <a:p>
            <a:pPr>
              <a:spcBef>
                <a:spcPts val="1125"/>
              </a:spcBef>
              <a:spcAft>
                <a:spcPts val="1125"/>
              </a:spcAft>
            </a:pPr>
            <a:r>
              <a:rPr lang="ru-RU" altLang="ru-RU" sz="200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- в оформление групповой документации (заготовленные шаблоны различной документации позволяют сократить затрачиваемое время на ее оформление, нужно только внести в них необходимые изменения).</a:t>
            </a:r>
            <a:endParaRPr lang="ru-RU" altLang="ru-RU" sz="2000">
              <a:latin typeface="Times New Roman" pitchFamily="18" charset="0"/>
              <a:cs typeface="Calibri" pitchFamily="34" charset="0"/>
            </a:endParaRPr>
          </a:p>
          <a:p>
            <a:r>
              <a:rPr lang="ru-RU" altLang="ru-RU" sz="200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- повышает  эффективность воспитательной деятельности с детьми и педагогическую компетентность родителей в процессе проведения родительских собраний помогает создание мультимедийных презентаций</a:t>
            </a:r>
            <a:endParaRPr lang="ru-RU" altLang="ru-RU" sz="20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1"/>
          <p:cNvSpPr>
            <a:spLocks noChangeArrowheads="1"/>
          </p:cNvSpPr>
          <p:nvPr/>
        </p:nvSpPr>
        <p:spPr bwMode="auto">
          <a:xfrm>
            <a:off x="1828800" y="1295400"/>
            <a:ext cx="7315200" cy="370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2286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altLang="ru-RU">
                <a:solidFill>
                  <a:srgbClr val="111111"/>
                </a:solidFill>
                <a:cs typeface="Times New Roman" pitchFamily="18" charset="0"/>
              </a:rPr>
              <a:t>- использование цифровой фотоаппаратуры и фоторедактора Photoshop, дает неограниченные возможности для корректировки и ретуширования фотографий.</a:t>
            </a:r>
            <a:endParaRPr lang="ru-RU" altLang="ru-RU" sz="14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altLang="ru-RU">
                <a:solidFill>
                  <a:srgbClr val="111111"/>
                </a:solidFill>
                <a:cs typeface="Times New Roman" pitchFamily="18" charset="0"/>
              </a:rPr>
              <a:t>- для создания различных видеороликов, используем видеокамеру и программы типа Movavi Video Editor, </a:t>
            </a:r>
            <a:r>
              <a:rPr lang="en-US" altLang="ru-RU">
                <a:solidFill>
                  <a:srgbClr val="111111"/>
                </a:solidFill>
                <a:cs typeface="Times New Roman" pitchFamily="18" charset="0"/>
              </a:rPr>
              <a:t>InShot</a:t>
            </a:r>
            <a:r>
              <a:rPr lang="ru-RU" altLang="ru-RU">
                <a:solidFill>
                  <a:srgbClr val="111111"/>
                </a:solidFill>
                <a:cs typeface="Times New Roman" pitchFamily="18" charset="0"/>
              </a:rPr>
              <a:t>,</a:t>
            </a:r>
            <a:r>
              <a:rPr lang="en-US" altLang="ru-RU">
                <a:solidFill>
                  <a:srgbClr val="111111"/>
                </a:solidFill>
                <a:cs typeface="Times New Roman" pitchFamily="18" charset="0"/>
              </a:rPr>
              <a:t>CapCut</a:t>
            </a:r>
            <a:r>
              <a:rPr lang="ru-RU" altLang="ru-RU">
                <a:solidFill>
                  <a:srgbClr val="111111"/>
                </a:solidFill>
                <a:cs typeface="Times New Roman" pitchFamily="18" charset="0"/>
              </a:rPr>
              <a:t>,</a:t>
            </a:r>
            <a:r>
              <a:rPr lang="en-US" altLang="ru-RU">
                <a:solidFill>
                  <a:srgbClr val="111111"/>
                </a:solidFill>
                <a:cs typeface="Times New Roman" pitchFamily="18" charset="0"/>
              </a:rPr>
              <a:t>Snapchat</a:t>
            </a:r>
            <a:endParaRPr lang="ru-RU" altLang="ru-RU" sz="140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15000"/>
              </a:lnSpc>
            </a:pPr>
            <a:r>
              <a:rPr lang="ru-RU" altLang="ru-RU">
                <a:solidFill>
                  <a:srgbClr val="111111"/>
                </a:solidFill>
                <a:cs typeface="Times New Roman" pitchFamily="18" charset="0"/>
              </a:rPr>
              <a:t>- в создании единого электронного банка занятий и разработанных презентаций, которые хранятся на интернет-сервисе Google Диск, а также на информационном портале официального сайта детского сада </a:t>
            </a:r>
            <a:endParaRPr lang="ru-RU" altLang="ru-RU" sz="140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339" name="Заголовок 2"/>
          <p:cNvSpPr>
            <a:spLocks noGrp="1"/>
          </p:cNvSpPr>
          <p:nvPr>
            <p:ph type="title"/>
          </p:nvPr>
        </p:nvSpPr>
        <p:spPr>
          <a:xfrm>
            <a:off x="1371600" y="125413"/>
            <a:ext cx="8229600" cy="1143000"/>
          </a:xfrm>
        </p:spPr>
        <p:txBody>
          <a:bodyPr/>
          <a:lstStyle/>
          <a:p>
            <a:r>
              <a:rPr lang="ru-RU" altLang="ru-RU" sz="4000" b="1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Программы используемые нами</a:t>
            </a:r>
            <a:r>
              <a:rPr lang="ru-RU" altLang="ru-RU" sz="4000" smtClean="0">
                <a:solidFill>
                  <a:srgbClr val="0070C0"/>
                </a:solidFill>
                <a:latin typeface="Monotype Corsiva" pitchFamily="66" charset="0"/>
              </a:rPr>
              <a:t>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122238"/>
            <a:ext cx="1981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1775" y="80963"/>
            <a:ext cx="3679825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2273300"/>
            <a:ext cx="2590800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2397125"/>
            <a:ext cx="2286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Рисунок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1688" y="4408488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Рисунок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4572000"/>
            <a:ext cx="2743200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Рисунок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" y="2397125"/>
            <a:ext cx="27813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Рисунок 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425" y="4602163"/>
            <a:ext cx="2122488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Прямоугольник 2"/>
          <p:cNvSpPr>
            <a:spLocks noChangeArrowheads="1"/>
          </p:cNvSpPr>
          <p:nvPr/>
        </p:nvSpPr>
        <p:spPr bwMode="auto">
          <a:xfrm>
            <a:off x="1981200" y="228600"/>
            <a:ext cx="7010400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2286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altLang="ru-RU"/>
              <a:t>В нашей образовательной организации, открыт и ведется официальный сайт детского сада, сайт воспитателя, а также сайт группы. Что дает преимущества родителям воспитанников возможность следить за жизнью группы, получать различные консультации, позволяет лучше узнать педагогов ДОУ (их увлечения, интересы, педагогические взгляды). </a:t>
            </a:r>
          </a:p>
        </p:txBody>
      </p:sp>
      <p:pic>
        <p:nvPicPr>
          <p:cNvPr id="16387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2200275"/>
            <a:ext cx="20224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5200" y="2743200"/>
            <a:ext cx="2044700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8950" y="2743200"/>
            <a:ext cx="2152650" cy="400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1988" y="2200275"/>
            <a:ext cx="2238375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Прямоугольник 1"/>
          <p:cNvSpPr>
            <a:spLocks noChangeArrowheads="1"/>
          </p:cNvSpPr>
          <p:nvPr/>
        </p:nvSpPr>
        <p:spPr bwMode="auto">
          <a:xfrm>
            <a:off x="1600200" y="228600"/>
            <a:ext cx="716280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altLang="ru-RU">
                <a:solidFill>
                  <a:srgbClr val="111111"/>
                </a:solidFill>
                <a:cs typeface="Times New Roman" pitchFamily="18" charset="0"/>
              </a:rPr>
              <a:t>Интерактивная платформа </a:t>
            </a:r>
            <a:r>
              <a:rPr lang="en-US" altLang="ru-RU">
                <a:solidFill>
                  <a:srgbClr val="111111"/>
                </a:solidFill>
                <a:cs typeface="Times New Roman" pitchFamily="18" charset="0"/>
              </a:rPr>
              <a:t>I</a:t>
            </a:r>
            <a:r>
              <a:rPr lang="ru-RU" altLang="ru-RU">
                <a:solidFill>
                  <a:srgbClr val="111111"/>
                </a:solidFill>
                <a:cs typeface="Times New Roman" pitchFamily="18" charset="0"/>
              </a:rPr>
              <a:t>-УМКА , приложение для оценки способностей и личностных особенностей развития детей. Это современный способ оценки через выполнение интерактивных заданий, имеется доступ к сертификатам.</a:t>
            </a:r>
            <a:endParaRPr lang="ru-RU" altLang="ru-RU" sz="14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7411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1603375"/>
            <a:ext cx="62261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Прямоугольник 1"/>
          <p:cNvSpPr>
            <a:spLocks noChangeArrowheads="1"/>
          </p:cNvSpPr>
          <p:nvPr/>
        </p:nvSpPr>
        <p:spPr bwMode="auto">
          <a:xfrm>
            <a:off x="1981200" y="4419600"/>
            <a:ext cx="6477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Работа при помощи цифровых технологий является примером перехода от традиционной технологии проведения занятия, к новой интегрированной образовательной среде, включающей все возможности электронного представления информации. В процессе занятия используется информация, широкого диапазона средств визуализации (схемы, картинки. мнемотаблицы.) </a:t>
            </a:r>
            <a:endParaRPr lang="ru-RU" altLang="ru-RU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52600" y="274638"/>
            <a:ext cx="7162800" cy="6430962"/>
          </a:xfrm>
        </p:spPr>
        <p:txBody>
          <a:bodyPr/>
          <a:lstStyle/>
          <a:p>
            <a:r>
              <a:rPr lang="ru-RU" altLang="ru-RU" sz="2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Цифровые технологии являются эффективным инструментом решения задач развивающего обучения</a:t>
            </a:r>
            <a:br>
              <a:rPr lang="ru-RU" altLang="ru-RU" sz="2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процессе решения виртуальных учебных задач у детей развиваются творческий потенциал, инициативность, любознательность, усидчивость, трудолюбие, ответственность, которые являются целями Федерального государственного образовательного стандарта дошкольного образования. Также при взаимодействии детского сада с семьями воспитанников, цифровые технологии могут стать важным звеном в организации дистанционного обучения, создание социальных образовательных сетей и сообществ.</a:t>
            </a:r>
            <a:br>
              <a:rPr lang="ru-RU" altLang="ru-RU" sz="2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Цифровые технологии формируют современную образовательную среду, дают новый потенциал классическим методикам, предоставляют педагогам новые инструменты.</a:t>
            </a:r>
            <a:br>
              <a:rPr lang="ru-RU" altLang="ru-RU" sz="2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Таким образом, применение цифровых технологий обусловлено, с одной стороны, требованиями ключевых нормативных документов в области образования, с другой стороны, интересами и потребностями детей и родителей.</a:t>
            </a:r>
            <a:br>
              <a:rPr lang="ru-RU" altLang="ru-RU" sz="2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Прямоугольник 1"/>
          <p:cNvSpPr>
            <a:spLocks noChangeArrowheads="1"/>
          </p:cNvSpPr>
          <p:nvPr/>
        </p:nvSpPr>
        <p:spPr bwMode="auto">
          <a:xfrm>
            <a:off x="1752600" y="228600"/>
            <a:ext cx="73152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2286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alt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Информатизация общества изменила практику повседневной жизни. Мы, педагоги, должны идти в ногу со временем, стать для ребенка проводником в мир новых технологий. Внедрение цифровых технологий повышает требования к уровню профессионализма педагога, перед воспитателем детского сада, освоившим информационно-коммуникационные технологии, открываются неограниченные возможности для эффективной творческой работы. Использование цифровых технологий в дошкольном образовании позволяет расширить творческие способности педагога и оказывает положительное влияние на воспитание, обучение и развитие дошкольников</a:t>
            </a:r>
            <a:r>
              <a:rPr lang="ru-RU" alt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140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2316162"/>
          </a:xfrm>
        </p:spPr>
        <p:txBody>
          <a:bodyPr/>
          <a:lstStyle/>
          <a:p>
            <a:r>
              <a:rPr lang="ru-RU" altLang="ru-RU" sz="2800" b="1" smtClean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br>
              <a:rPr lang="ru-RU" altLang="ru-RU" sz="2800" b="1" smtClean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altLang="ru-RU" sz="4000" smtClean="0"/>
              <a:t>                     </a:t>
            </a:r>
            <a:r>
              <a:rPr lang="ru-RU" altLang="ru-RU" sz="4000" smtClean="0">
                <a:solidFill>
                  <a:schemeClr val="tx1"/>
                </a:solidFill>
              </a:rPr>
              <a:t>   </a:t>
            </a:r>
          </a:p>
        </p:txBody>
      </p:sp>
      <p:sp>
        <p:nvSpPr>
          <p:cNvPr id="6147" name="Объект 1"/>
          <p:cNvSpPr>
            <a:spLocks noGrp="1"/>
          </p:cNvSpPr>
          <p:nvPr>
            <p:ph sz="half" idx="4294967295"/>
          </p:nvPr>
        </p:nvSpPr>
        <p:spPr>
          <a:xfrm>
            <a:off x="1752600" y="152400"/>
            <a:ext cx="7391400" cy="5894388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ru-RU" altLang="ru-RU" sz="2000" smtClean="0">
                <a:solidFill>
                  <a:srgbClr val="0070C0"/>
                </a:solidFill>
              </a:rPr>
              <a:t> </a:t>
            </a:r>
            <a:r>
              <a:rPr lang="ru-RU" altLang="ru-RU" sz="4000" b="1" smtClean="0">
                <a:solidFill>
                  <a:srgbClr val="0070C0"/>
                </a:solidFill>
                <a:latin typeface="Monotype Corsiva" pitchFamily="66" charset="0"/>
              </a:rPr>
              <a:t>1. Ведение документации.</a:t>
            </a:r>
            <a:endParaRPr lang="ru-RU" altLang="ru-RU" sz="4000" smtClean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6148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1066800"/>
            <a:ext cx="26289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0013" y="1257300"/>
            <a:ext cx="359727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0013" y="3957638"/>
            <a:ext cx="380365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4191000"/>
            <a:ext cx="3097213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Прямоугольник 1"/>
          <p:cNvSpPr>
            <a:spLocks noChangeArrowheads="1"/>
          </p:cNvSpPr>
          <p:nvPr/>
        </p:nvSpPr>
        <p:spPr bwMode="auto">
          <a:xfrm>
            <a:off x="1676400" y="304800"/>
            <a:ext cx="70866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2286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altLang="ru-RU" sz="4000" b="1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2. Методическая работа, повышение квалификации педагога.</a:t>
            </a:r>
            <a:endParaRPr lang="ru-RU" altLang="ru-RU" sz="4000">
              <a:solidFill>
                <a:srgbClr val="0070C0"/>
              </a:solidFill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171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1778000"/>
            <a:ext cx="3382963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3473450"/>
            <a:ext cx="4572000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4908550"/>
            <a:ext cx="617220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0788" y="1828800"/>
            <a:ext cx="3736975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Прямоугольник 1"/>
          <p:cNvSpPr>
            <a:spLocks noChangeArrowheads="1"/>
          </p:cNvSpPr>
          <p:nvPr/>
        </p:nvSpPr>
        <p:spPr bwMode="auto">
          <a:xfrm>
            <a:off x="1676400" y="304800"/>
            <a:ext cx="71628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2286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altLang="ru-RU" sz="2800" b="1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3. Воспитательно-образовательный процесс.</a:t>
            </a:r>
            <a:endParaRPr lang="ru-RU" altLang="ru-RU" sz="2800">
              <a:solidFill>
                <a:srgbClr val="0070C0"/>
              </a:solidFill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195" name="Прямоугольник 3"/>
          <p:cNvSpPr>
            <a:spLocks noChangeArrowheads="1"/>
          </p:cNvSpPr>
          <p:nvPr/>
        </p:nvSpPr>
        <p:spPr bwMode="auto">
          <a:xfrm>
            <a:off x="1295400" y="990600"/>
            <a:ext cx="7772400" cy="509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2286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altLang="ru-RU" sz="2000" b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1. Занятие с использованием мультимедийной презентации </a:t>
            </a:r>
            <a:r>
              <a:rPr lang="ru-RU" altLang="ru-RU" sz="200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(позволяет сделать занятие эмоционально окрашенным, интересным. являются прекрасным наглядным пособием и демонстрационным материалом, способствует хорошей результативности занятия).</a:t>
            </a:r>
            <a:endParaRPr lang="ru-RU" altLang="ru-RU" sz="20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ts val="1125"/>
              </a:spcBef>
              <a:spcAft>
                <a:spcPts val="1125"/>
              </a:spcAft>
            </a:pPr>
            <a:r>
              <a:rPr lang="ru-RU" altLang="ru-RU" sz="2000" b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2. Занятие с компьютерной поддержкой</a:t>
            </a:r>
            <a:r>
              <a:rPr lang="ru-RU" altLang="ru-RU" sz="2000" b="1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200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Использование в работе с детьми развивающих игр. В современном мире выбор таких средств для детей дошкольного возраста огромен.</a:t>
            </a:r>
            <a:endParaRPr lang="ru-RU" altLang="ru-RU" sz="2000">
              <a:latin typeface="Times New Roman" pitchFamily="18" charset="0"/>
              <a:cs typeface="Calibri" pitchFamily="34" charset="0"/>
            </a:endParaRPr>
          </a:p>
          <a:p>
            <a:pPr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altLang="ru-RU" sz="2000" b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3. Диагностическое занятие</a:t>
            </a:r>
            <a:r>
              <a:rPr lang="ru-RU" altLang="ru-RU" sz="200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. Для проведения таких занятий требуются специальные программы, что является редкостью или вообще отсутствует в некоторых общеобразовательных программах. Но разработка таких компьютерных программ - это вопрос времени. С помощью прикладных программных средств можно разрабатывать тестовые задания и использовать их для диагностики.</a:t>
            </a:r>
            <a:endParaRPr lang="ru-RU" altLang="ru-RU" sz="2000">
              <a:latin typeface="Times New Roman" pitchFamily="18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Прямоугольник 1"/>
          <p:cNvSpPr>
            <a:spLocks noChangeArrowheads="1"/>
          </p:cNvSpPr>
          <p:nvPr/>
        </p:nvSpPr>
        <p:spPr bwMode="auto">
          <a:xfrm>
            <a:off x="1676400" y="304800"/>
            <a:ext cx="71628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2286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altLang="ru-RU" sz="3200" b="1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4. Использование в работе с родителями</a:t>
            </a:r>
            <a:endParaRPr lang="ru-RU" altLang="ru-RU" sz="3200" b="1">
              <a:solidFill>
                <a:srgbClr val="0070C0"/>
              </a:solidFill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219" name="Прямоугольник 2"/>
          <p:cNvSpPr>
            <a:spLocks noChangeArrowheads="1"/>
          </p:cNvSpPr>
          <p:nvPr/>
        </p:nvSpPr>
        <p:spPr bwMode="auto">
          <a:xfrm>
            <a:off x="1905000" y="1066800"/>
            <a:ext cx="70104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sz="240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Родителям удобнее и предпочтительнее общаться с воспитателем и получать информацию о своих детях с помощью современных средств </a:t>
            </a:r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на сайте детского сада, в чатах различных мессенджеров, таких как Viber, WhatsApp</a:t>
            </a:r>
          </a:p>
          <a:p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Умение общаться через чаты и электронную почту-помогает педагогам и родителям тесно общаться, а также вовлекает родителей в жизнь дошкольного учреждения, что делает их непосредственными участниками образовательного процесса</a:t>
            </a:r>
            <a:r>
              <a:rPr lang="ru-RU" altLang="ru-RU"/>
              <a:t>.</a:t>
            </a:r>
            <a:endParaRPr lang="ru-RU" altLang="ru-RU" sz="24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7777163" cy="722313"/>
          </a:xfrm>
        </p:spPr>
        <p:txBody>
          <a:bodyPr/>
          <a:lstStyle/>
          <a:p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>       </a:t>
            </a:r>
            <a:r>
              <a:rPr lang="ru-RU" altLang="ru-RU" b="1" smtClean="0">
                <a:solidFill>
                  <a:srgbClr val="0070C0"/>
                </a:solidFill>
                <a:latin typeface="Monotype Corsiva" pitchFamily="66" charset="0"/>
              </a:rPr>
              <a:t>Мастер-классы</a:t>
            </a:r>
            <a:br>
              <a:rPr lang="ru-RU" altLang="ru-RU" b="1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/>
            </a:r>
            <a:br>
              <a:rPr lang="ru-RU" altLang="ru-RU" smtClean="0"/>
            </a:br>
            <a:endParaRPr lang="ru-RU" altLang="ru-RU" sz="2000" smtClean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7924800" y="533400"/>
            <a:ext cx="1219200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altLang="ru-RU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altLang="ru-RU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altLang="ru-RU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altLang="ru-RU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altLang="ru-RU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altLang="ru-RU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altLang="ru-RU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altLang="ru-RU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altLang="ru-RU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altLang="ru-RU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altLang="ru-RU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     </a:t>
            </a:r>
            <a:r>
              <a:rPr lang="ru-RU" altLang="ru-RU" sz="8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altLang="ru-RU" sz="8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altLang="ru-RU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altLang="ru-RU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altLang="ru-RU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altLang="ru-RU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altLang="ru-RU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altLang="ru-RU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altLang="ru-RU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altLang="ru-RU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ru-RU" altLang="ru-RU" sz="20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44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0" y="1474788"/>
            <a:ext cx="2209800" cy="23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0388" y="5049838"/>
            <a:ext cx="2212975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650" y="4930775"/>
            <a:ext cx="2543175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4325" y="4899025"/>
            <a:ext cx="2479675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 descr="C:\Users\wery\Downloads\20210318_112217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141288"/>
            <a:ext cx="2671763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 descr="C:\Users\wery\Downloads\20210318_112242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9750" y="2819400"/>
            <a:ext cx="2233613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 descr="C:\Users\wery\Downloads\20210318_112320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650" y="92075"/>
            <a:ext cx="2452688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0" descr="C:\Users\wery\Downloads\20210318_112400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896938"/>
            <a:ext cx="2819400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12" descr="C:\Users\wery\Downloads\20210318_112413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3338" y="3073400"/>
            <a:ext cx="2201862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12" descr="C:\Users\wery\Downloads\20210318_112452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5713" y="3503613"/>
            <a:ext cx="2057400" cy="145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14" descr="C:\Users\wery\Downloads\20210318_112518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3363" y="5218113"/>
            <a:ext cx="1963737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Picture 16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6763" y="1690688"/>
            <a:ext cx="1981200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Picture 17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5713" y="1690688"/>
            <a:ext cx="2293937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610600" cy="1554162"/>
          </a:xfrm>
        </p:spPr>
        <p:txBody>
          <a:bodyPr/>
          <a:lstStyle/>
          <a:p>
            <a:r>
              <a:rPr lang="ru-RU" altLang="ru-RU" sz="4000" b="1" smtClean="0">
                <a:solidFill>
                  <a:srgbClr val="0070C0"/>
                </a:solidFill>
                <a:latin typeface="Monotype Corsiva" pitchFamily="66" charset="0"/>
              </a:rPr>
              <a:t>Родители отправляли ролики чем занимались дома с детьми, </a:t>
            </a:r>
            <a:br>
              <a:rPr lang="ru-RU" altLang="ru-RU" sz="4000" b="1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altLang="ru-RU" sz="4000" b="1" smtClean="0">
                <a:solidFill>
                  <a:srgbClr val="0070C0"/>
                </a:solidFill>
                <a:latin typeface="Monotype Corsiva" pitchFamily="66" charset="0"/>
              </a:rPr>
              <a:t>получился большой фильм.</a:t>
            </a:r>
          </a:p>
        </p:txBody>
      </p:sp>
      <p:pic>
        <p:nvPicPr>
          <p:cNvPr id="11267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981200"/>
            <a:ext cx="184467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9150" y="762000"/>
            <a:ext cx="1822450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1550" y="1981200"/>
            <a:ext cx="2362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1238" y="2819400"/>
            <a:ext cx="1630362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Рисунок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6163" y="2016125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Рисунок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4778375"/>
            <a:ext cx="20558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Рисунок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4778375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Рисунок 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438" y="4841875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Рисунок 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6325" y="4195763"/>
            <a:ext cx="20288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568</TotalTime>
  <Words>607</Words>
  <Application>Microsoft Office PowerPoint</Application>
  <PresentationFormat>Экран (4:3)</PresentationFormat>
  <Paragraphs>35</Paragraphs>
  <Slides>16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Оформление по умолчанию</vt:lpstr>
      <vt:lpstr>Документ</vt:lpstr>
      <vt:lpstr> Цифровые технологии как эффективный инструмент  работы современного педагога. </vt:lpstr>
      <vt:lpstr>Цифровые технологии являются эффективным инструментом решения задач развивающего обучения В процессе решения виртуальных учебных задач у детей развиваются творческий потенциал, инициативность, любознательность, усидчивость, трудолюбие, ответственность, которые являются целями Федерального государственного образовательного стандарта дошкольного образования. Также при взаимодействии детского сада с семьями воспитанников, цифровые технологии могут стать важным звеном в организации дистанционного обучения, создание социальных образовательных сетей и сообществ. Цифровые технологии формируют современную образовательную среду, дают новый потенциал классическим методикам, предоставляют педагогам новые инструменты. Таким образом, применение цифровых технологий обусловлено, с одной стороны, требованиями ключевых нормативных документов в области образования, с другой стороны, интересами и потребностями детей и родителей.  </vt:lpstr>
      <vt:lpstr>Презентация PowerPoint</vt:lpstr>
      <vt:lpstr>                          </vt:lpstr>
      <vt:lpstr>Презентация PowerPoint</vt:lpstr>
      <vt:lpstr>Презентация PowerPoint</vt:lpstr>
      <vt:lpstr>Презентация PowerPoint</vt:lpstr>
      <vt:lpstr>            Мастер-классы     </vt:lpstr>
      <vt:lpstr>Родители отправляли ролики чем занимались дома с детьми,  получился большой фильм.</vt:lpstr>
      <vt:lpstr>Презентация PowerPoint</vt:lpstr>
      <vt:lpstr>Видео консультации</vt:lpstr>
      <vt:lpstr>Презентация PowerPoint</vt:lpstr>
      <vt:lpstr>Программы используемые нами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Лена</dc:creator>
  <cp:lastModifiedBy>GordeevAV</cp:lastModifiedBy>
  <cp:revision>64</cp:revision>
  <cp:lastPrinted>1601-01-01T00:00:00Z</cp:lastPrinted>
  <dcterms:created xsi:type="dcterms:W3CDTF">1601-01-01T00:00:00Z</dcterms:created>
  <dcterms:modified xsi:type="dcterms:W3CDTF">2021-08-23T08:25:17Z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