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316" r:id="rId3"/>
    <p:sldId id="280" r:id="rId4"/>
    <p:sldId id="318" r:id="rId5"/>
    <p:sldId id="317" r:id="rId6"/>
    <p:sldId id="306" r:id="rId7"/>
    <p:sldId id="307" r:id="rId8"/>
    <p:sldId id="325" r:id="rId9"/>
    <p:sldId id="32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A6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94693" autoAdjust="0"/>
  </p:normalViewPr>
  <p:slideViewPr>
    <p:cSldViewPr>
      <p:cViewPr varScale="1">
        <p:scale>
          <a:sx n="108" d="100"/>
          <a:sy n="108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6392-C8EF-4DED-8BF0-6AC140463C21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A39DD-C2BE-493C-A6BE-CFF9E494C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39DD-C2BE-493C-A6BE-CFF9E494C0C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85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39DD-C2BE-493C-A6BE-CFF9E494C0C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8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081" y="274574"/>
            <a:ext cx="8229838" cy="5851757"/>
          </a:xfrm>
        </p:spPr>
        <p:txBody>
          <a:bodyPr lIns="76782" tIns="38391" rIns="76782" bIns="38391"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lIns="76782" tIns="38391" rIns="76782" bIns="38391"/>
          <a:lstStyle>
            <a:lvl1pPr>
              <a:defRPr/>
            </a:lvl1pPr>
          </a:lstStyle>
          <a:p>
            <a:pPr>
              <a:defRPr/>
            </a:pPr>
            <a:fld id="{601C79E0-648D-4CA0-8E80-0FD13DB8A912}" type="datetimeFigureOut">
              <a:rPr lang="ru-RU" altLang="ru-RU"/>
              <a:pPr>
                <a:defRPr/>
              </a:pPr>
              <a:t>23.08.2021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lIns="76782" tIns="38391" rIns="76782" bIns="38391"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lIns="76782" tIns="38391" rIns="76782" bIns="38391"/>
          <a:lstStyle>
            <a:lvl1pPr>
              <a:defRPr/>
            </a:lvl1pPr>
          </a:lstStyle>
          <a:p>
            <a:fld id="{6890A64F-79A9-426C-8425-8F168EBBEB9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79238F-537F-49F0-BBCC-3864FFE8F926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8AFCF5-CF65-4799-A839-7C05A6C520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0"/>
            <a:ext cx="7072362" cy="228599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dirty="0">
                <a:latin typeface="Arial Black" pitchFamily="34" charset="0"/>
              </a:rPr>
            </a:br>
            <a:br>
              <a:rPr lang="ru-RU" sz="3600" i="1" kern="10" dirty="0">
                <a:ln w="12700">
                  <a:solidFill>
                    <a:srgbClr val="3333CC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</a:br>
            <a:br>
              <a:rPr lang="ru-RU" sz="3600" dirty="0">
                <a:latin typeface="Arial Black" pitchFamily="34" charset="0"/>
              </a:rPr>
            </a:br>
            <a:r>
              <a:rPr lang="ru-RU" sz="3600" i="1" kern="10" dirty="0">
                <a:ln w="12700">
                  <a:solidFill>
                    <a:srgbClr val="3333CC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  <a:sym typeface="+mn-ea"/>
              </a:rPr>
              <a:t>Залог успеха ребенка в руках классного руководителя</a:t>
            </a:r>
            <a:br>
              <a:rPr lang="ru-RU" sz="3600" i="1" kern="10" dirty="0">
                <a:ln w="12700">
                  <a:solidFill>
                    <a:srgbClr val="3333CC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</a:br>
            <a:br>
              <a:rPr lang="ru-RU" sz="3600" dirty="0">
                <a:latin typeface="Arial Black" pitchFamily="34" charset="0"/>
              </a:rPr>
            </a:br>
            <a:endParaRPr lang="ru-RU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929066"/>
            <a:ext cx="5477814" cy="78581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Содержимое 3" descr="https://im0-tub-ru.yandex.net/i?id=9ef28894304b7f9921ff2f32e9f7756b-l&amp;ref=rim&amp;n=13&amp;w=1007&amp;h=1008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1857364"/>
            <a:ext cx="557216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6314" y="557214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</a:rPr>
              <a:t>Из опыта работы учителя МБОУ « СОШ №8» </a:t>
            </a:r>
          </a:p>
          <a:p>
            <a:r>
              <a:rPr lang="ru-RU" sz="1200" dirty="0">
                <a:solidFill>
                  <a:srgbClr val="002060"/>
                </a:solidFill>
              </a:rPr>
              <a:t>                                                   Даниелян А.Ю.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714380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Развить индивидуальность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186766" cy="5857916"/>
          </a:xfrm>
        </p:spPr>
        <p:txBody>
          <a:bodyPr>
            <a:normAutofit/>
          </a:bodyPr>
          <a:lstStyle/>
          <a:p>
            <a:pPr marL="651510" indent="-51435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Однажды к мудрецу пришел один человек и начал жаловаться на свою жизнь. Не удалась она у него, не вышел он ни лицом, ни фигурою. Мудрец вывел его в сад. </a:t>
            </a:r>
          </a:p>
          <a:p>
            <a:pPr marL="651510" indent="-51435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-Посмотри, вот сосна и яблоня! Какое из них более красивое и полезное?</a:t>
            </a:r>
          </a:p>
          <a:p>
            <a:pPr marL="651510" indent="-51435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-Да разве можно их сравнивать,- изумился человек. Они оба нужны людям и оба хороши.</a:t>
            </a:r>
          </a:p>
          <a:p>
            <a:pPr marL="651510" indent="-51435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-Вот и каждый человек, как дерево, по своему хорош и полезен! </a:t>
            </a:r>
          </a:p>
          <a:p>
            <a:pPr marL="651510" indent="-514350" algn="ctr">
              <a:buNone/>
            </a:pPr>
            <a:r>
              <a:rPr lang="ru-RU" sz="1400" b="1" i="1" dirty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    Начинается новый учебный год. </a:t>
            </a:r>
          </a:p>
          <a:p>
            <a:pPr marL="651510" indent="-514350" algn="ctr">
              <a:buNone/>
            </a:pPr>
            <a:r>
              <a:rPr lang="ru-RU" sz="1400" b="1" i="1" dirty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Творчества</a:t>
            </a:r>
            <a:r>
              <a:rPr lang="ru-RU" sz="1400" b="1" i="1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, успехов </a:t>
            </a:r>
            <a:r>
              <a:rPr lang="ru-RU" sz="1400" b="1" i="1" dirty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и непреодолимой  веры в плоды </a:t>
            </a:r>
            <a:r>
              <a:rPr lang="ru-RU" sz="1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своего сада</a:t>
            </a:r>
            <a:r>
              <a:rPr lang="ru-RU" sz="1400" b="1" i="1" dirty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51510" indent="-514350" algn="ctr">
              <a:buNone/>
            </a:pPr>
            <a:r>
              <a:rPr lang="ru-RU" sz="1400" b="1" i="1" dirty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в свои силы, дорогие коллеги! </a:t>
            </a:r>
          </a:p>
          <a:p>
            <a:pPr marL="651510" indent="-514350" algn="ctr">
              <a:buNone/>
            </a:pPr>
            <a:endParaRPr lang="ru-RU" sz="1400" b="1" i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1510" indent="-514350" algn="ctr">
              <a:buNone/>
            </a:pPr>
            <a:endParaRPr lang="ru-RU" sz="1400" b="1" i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1510" indent="-51435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get.wallhere.com/photo/Japan-pine-Tokyo-spring-cherryblossom-sakura-imperialpalace-japanesecherry-96044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214686"/>
            <a:ext cx="350046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danka\Downloads\IMG_06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2518" y="3188815"/>
            <a:ext cx="4862885" cy="3312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0616" y="287549"/>
            <a:ext cx="5194920" cy="778098"/>
          </a:xfrm>
        </p:spPr>
        <p:txBody>
          <a:bodyPr>
            <a:normAutofit/>
          </a:bodyPr>
          <a:lstStyle/>
          <a:p>
            <a:r>
              <a:rPr lang="ru-RU" sz="200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до 2025 года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99992" y="1340768"/>
            <a:ext cx="3821868" cy="4081124"/>
          </a:xfrm>
        </p:spPr>
        <p:txBody>
          <a:bodyPr>
            <a:normAutofit lnSpcReduction="10000"/>
          </a:bodyPr>
          <a:lstStyle/>
          <a:p>
            <a:r>
              <a:rPr lang="ru-RU" sz="2000" noProof="1">
                <a:solidFill>
                  <a:srgbClr val="FF0000"/>
                </a:solidFill>
              </a:rPr>
              <a:t>Объединение усилий </a:t>
            </a:r>
            <a:r>
              <a:rPr lang="ru-RU" sz="2000" noProof="1"/>
              <a:t>с целью реализации единой государственной политики в области воспитания, определения сущностных характеристик современного воспитательного процесса, обмена инновационным опытом, популяризации лучших практик поддержки и раскрытия потенциала детей и подростков</a:t>
            </a:r>
            <a:endParaRPr lang="ru-RU" sz="2000" dirty="0"/>
          </a:p>
        </p:txBody>
      </p:sp>
      <p:pic>
        <p:nvPicPr>
          <p:cNvPr id="5" name="Замещающее содержимое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3832" y="144662"/>
            <a:ext cx="2455960" cy="18419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3832" y="2636912"/>
            <a:ext cx="38164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национального проекта «Образование» по Указу президента РФ от 7 мая 2018 года № 204 необходимо создать условия для формирования эффективной системы выявления, поддержки и развития способностей и талантов у детей, направленной на их самоопределение и профессиональную ориентацию, основанной на принципах справедливости и  всеобщности.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2675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 АКТУАЛЬНОСТЬ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255"/>
            <a:ext cx="8429684" cy="87503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Знает каждый современный педагог,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83285"/>
            <a:ext cx="7467600" cy="55905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/>
              <a:t>новый национальный проект «Образование» включает </a:t>
            </a:r>
            <a:r>
              <a:rPr lang="ru-RU" sz="1400" b="1" dirty="0"/>
              <a:t>10</a:t>
            </a:r>
            <a:r>
              <a:rPr lang="ru-RU" sz="1400" dirty="0"/>
              <a:t> федеральных проектов, один из которых- </a:t>
            </a:r>
            <a:r>
              <a:rPr lang="ru-RU" sz="1400" b="1" dirty="0"/>
              <a:t>«Успех каждого ребенка»</a:t>
            </a:r>
          </a:p>
          <a:p>
            <a:pPr algn="just">
              <a:lnSpc>
                <a:spcPct val="150000"/>
              </a:lnSpc>
            </a:pPr>
            <a:r>
              <a:rPr lang="ru-RU" sz="1400" dirty="0"/>
              <a:t>согласно </a:t>
            </a:r>
            <a:r>
              <a:rPr lang="ru-RU" sz="1400" b="1" dirty="0"/>
              <a:t>ФГОС нового поколения </a:t>
            </a:r>
            <a:r>
              <a:rPr lang="ru-RU" sz="1400" dirty="0"/>
              <a:t>успешность современного человека определяют ориентированность на знания и использование новых технологий, активная жизненная позиция, установка на рациональное использование своего времени и проектирование своего будущего, активное финансовое поведение, эффективное социальное сотрудничество, здоровый и безопасный образ жизни.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400" b="1" dirty="0"/>
              <a:t>      главная  цель воспитания </a:t>
            </a:r>
            <a:r>
              <a:rPr lang="ru-RU" sz="1400" dirty="0"/>
              <a:t>– сформирование ребёнка как личности, обладающей теми полезными качествами, которые ей необходимы для жизни в обществе, чтобы быть успешным.</a:t>
            </a:r>
          </a:p>
          <a:p>
            <a:pPr algn="just">
              <a:lnSpc>
                <a:spcPct val="150000"/>
              </a:lnSpc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 работы классного руководителя-</a:t>
            </a:r>
            <a:r>
              <a:rPr lang="ru-RU" altLang="en-US" sz="1400" b="1" dirty="0"/>
              <a:t> </a:t>
            </a:r>
            <a:r>
              <a:rPr lang="ru-RU" altLang="en-US" sz="1400" dirty="0"/>
              <a:t>создание условий для </a:t>
            </a:r>
            <a:r>
              <a:rPr lang="ru-RU" sz="1400" dirty="0"/>
              <a:t>создания ситуации успешности</a:t>
            </a:r>
            <a:r>
              <a:rPr lang="ru-RU" sz="1400" b="1" i="1" dirty="0"/>
              <a:t> </a:t>
            </a:r>
            <a:r>
              <a:rPr lang="ru-RU" sz="1400" dirty="0"/>
              <a:t>личности, приобщение   к той деятельности, где он сможет проявить себя, почувствовать себя значимым для других, поверить в себя, испытать радость проявления собственной активности.</a:t>
            </a:r>
          </a:p>
          <a:p>
            <a:pPr algn="just">
              <a:lnSpc>
                <a:spcPct val="150000"/>
              </a:lnSpc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1062952" y="0"/>
            <a:ext cx="6317001" cy="143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782" tIns="38391" rIns="76782" bIns="38391">
            <a:spAutoFit/>
          </a:bodyPr>
          <a:lstStyle/>
          <a:p>
            <a:pPr algn="ctr"/>
            <a:endParaRPr lang="ru-RU" altLang="ru-RU" sz="2800" b="1" i="1" dirty="0">
              <a:solidFill>
                <a:srgbClr val="C00000"/>
              </a:solidFill>
            </a:endParaRPr>
          </a:p>
          <a:p>
            <a:pPr algn="ctr"/>
            <a:r>
              <a:rPr lang="ru-RU" altLang="ru-RU" sz="2800" b="1" i="1" dirty="0">
                <a:solidFill>
                  <a:srgbClr val="C00000"/>
                </a:solidFill>
              </a:rPr>
              <a:t>        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воспитания успешной личности</a:t>
            </a:r>
          </a:p>
        </p:txBody>
      </p:sp>
      <p:sp>
        <p:nvSpPr>
          <p:cNvPr id="37891" name="Скругленный прямоугольник 4"/>
          <p:cNvSpPr>
            <a:spLocks noChangeArrowheads="1"/>
          </p:cNvSpPr>
          <p:nvPr/>
        </p:nvSpPr>
        <p:spPr bwMode="auto">
          <a:xfrm>
            <a:off x="428596" y="5427993"/>
            <a:ext cx="8715404" cy="100140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76782" tIns="38391" rIns="76782" bIns="38391"/>
          <a:lstStyle/>
          <a:p>
            <a:pPr algn="just" defTabSz="767822"/>
            <a:r>
              <a:rPr lang="ru-RU" altLang="ru-RU" sz="3000" dirty="0"/>
              <a:t>1.</a:t>
            </a:r>
            <a:r>
              <a:rPr lang="ru-RU" altLang="ru-RU" sz="3000" dirty="0">
                <a:solidFill>
                  <a:schemeClr val="bg1"/>
                </a:solidFill>
              </a:rPr>
              <a:t> </a:t>
            </a:r>
            <a:r>
              <a:rPr lang="ru-RU" altLang="ru-RU" sz="2700" dirty="0"/>
              <a:t> </a:t>
            </a:r>
            <a:r>
              <a:rPr lang="ru-RU" altLang="ru-RU" sz="2700" dirty="0">
                <a:latin typeface="Times New Roman" pitchFamily="18" charset="0"/>
                <a:cs typeface="Times New Roman" pitchFamily="18" charset="0"/>
              </a:rPr>
              <a:t>Помощь в адаптации через ситуации успеха и индивидуализацию.</a:t>
            </a:r>
            <a:endParaRPr lang="ru-RU" altLang="ru-RU" sz="2700" i="1" dirty="0"/>
          </a:p>
        </p:txBody>
      </p:sp>
      <p:sp>
        <p:nvSpPr>
          <p:cNvPr id="37892" name="Скругленный прямоугольник 6"/>
          <p:cNvSpPr>
            <a:spLocks noChangeArrowheads="1"/>
          </p:cNvSpPr>
          <p:nvPr/>
        </p:nvSpPr>
        <p:spPr bwMode="auto">
          <a:xfrm>
            <a:off x="1000100" y="4437622"/>
            <a:ext cx="8164136" cy="990371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76782" tIns="38391" rIns="76782" bIns="38391"/>
          <a:lstStyle/>
          <a:p>
            <a:pPr defTabSz="767822"/>
            <a:r>
              <a:rPr lang="ru-RU" altLang="ru-RU" sz="2700" dirty="0"/>
              <a:t>2.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Педагогическая поддержка через взаимодействие с социально- психологическими службами школы </a:t>
            </a:r>
            <a:endParaRPr lang="ru-RU" alt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Скругленный прямоугольник 7"/>
          <p:cNvSpPr>
            <a:spLocks noChangeArrowheads="1"/>
          </p:cNvSpPr>
          <p:nvPr/>
        </p:nvSpPr>
        <p:spPr bwMode="auto">
          <a:xfrm>
            <a:off x="1500166" y="3212356"/>
            <a:ext cx="7643835" cy="1225266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76782" tIns="38391" rIns="76782" bIns="38391"/>
          <a:lstStyle/>
          <a:p>
            <a:pPr defTabSz="767822"/>
            <a:r>
              <a:rPr lang="ru-RU" altLang="ru-RU" sz="2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.Раскрытие потенциала личности с включением в систему дополнительного образования   и участии в общественно- значимых проектах </a:t>
            </a:r>
            <a:endParaRPr lang="ru-RU" alt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Скругленный прямоугольник 8"/>
          <p:cNvSpPr>
            <a:spLocks noChangeArrowheads="1"/>
          </p:cNvSpPr>
          <p:nvPr/>
        </p:nvSpPr>
        <p:spPr bwMode="auto">
          <a:xfrm>
            <a:off x="2357421" y="2214554"/>
            <a:ext cx="6786579" cy="1009348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76782" tIns="38391" rIns="76782" bIns="38391"/>
          <a:lstStyle/>
          <a:p>
            <a:pPr defTabSz="767822"/>
            <a:r>
              <a:rPr lang="ru-RU" altLang="ru-RU" sz="2700" dirty="0"/>
              <a:t>4.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Сопровождение в профессиональном самоопределении</a:t>
            </a:r>
            <a:endParaRPr lang="ru-RU" alt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5" name="Скругленный прямоугольник 9"/>
          <p:cNvSpPr>
            <a:spLocks noChangeArrowheads="1"/>
          </p:cNvSpPr>
          <p:nvPr/>
        </p:nvSpPr>
        <p:spPr bwMode="auto">
          <a:xfrm>
            <a:off x="2643174" y="1357298"/>
            <a:ext cx="6490114" cy="857256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76782" tIns="38391" rIns="76782" bIns="38391"/>
          <a:lstStyle/>
          <a:p>
            <a:pPr defTabSz="767822"/>
            <a:r>
              <a:rPr lang="ru-RU" altLang="ru-RU" sz="2700" dirty="0"/>
              <a:t>5. Успешная личная самореализация в проектной деятельности</a:t>
            </a:r>
            <a:endParaRPr lang="ru-RU" altLang="ru-RU" sz="2700" b="1" i="1" dirty="0"/>
          </a:p>
        </p:txBody>
      </p:sp>
      <p:pic>
        <p:nvPicPr>
          <p:cNvPr id="10" name="Замещающее содержимое 1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6537" y="428604"/>
            <a:ext cx="1783695" cy="1785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Ожидаемые  результаты</a:t>
            </a:r>
            <a:b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7567642" cy="4857784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Осознание  важности воспитания в общественном сознании среди родителей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значимости семьи, отцовства и материнства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творческих способностей юного поколения</a:t>
            </a:r>
          </a:p>
          <a:p>
            <a:r>
              <a:rPr lang="ru-RU" sz="1600" dirty="0"/>
              <a:t>Успешная реализация поддержки одаренных детей с формированием « гибких» компетенций</a:t>
            </a:r>
          </a:p>
          <a:p>
            <a:r>
              <a:rPr lang="ru-RU" sz="1600" dirty="0"/>
              <a:t>Получение дополнительного образования в рамках школы и за ее пределами, в том числе освоение онлайн модульных курсов</a:t>
            </a:r>
          </a:p>
          <a:p>
            <a:r>
              <a:rPr lang="ru-RU" sz="1600" dirty="0"/>
              <a:t>Внедрение инструмента электронного портфолио</a:t>
            </a:r>
          </a:p>
          <a:p>
            <a:r>
              <a:rPr lang="ru-RU" sz="1600" dirty="0"/>
              <a:t>Система Навигатор поможет выбрать нужный ресурс</a:t>
            </a:r>
          </a:p>
          <a:p>
            <a:r>
              <a:rPr lang="ru-RU" sz="1600" dirty="0"/>
              <a:t>Утверждение в детской среде позитивных моделей поведения как нормы, снижение уровня негативных социальных явлений</a:t>
            </a:r>
          </a:p>
          <a:p>
            <a:r>
              <a:rPr lang="ru-RU" sz="1600" dirty="0"/>
              <a:t> Развитие и поддержка социально-значимых детских, семейных и родительских инициатив, обеспечение преемственности деятельности детских и молодежных общественных объединений</a:t>
            </a:r>
          </a:p>
          <a:p>
            <a:r>
              <a:rPr lang="ru-RU" sz="1600" dirty="0"/>
              <a:t>Повышение уровня информационной безопасности детей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Деятельность педагога по созданию ситуации успеха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7567642" cy="504521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/>
              <a:t>Создание комфортной среды для ребенка </a:t>
            </a:r>
            <a:r>
              <a:rPr lang="ru-RU" sz="1400" b="1" i="1" dirty="0">
                <a:solidFill>
                  <a:srgbClr val="002060"/>
                </a:solidFill>
              </a:rPr>
              <a:t>в реализации творческого школьного проекта «Мой Класс», оформление кабинета к празднику.</a:t>
            </a:r>
          </a:p>
          <a:p>
            <a:r>
              <a:rPr lang="ru-RU" sz="1800" dirty="0"/>
              <a:t>Погружение ребенка в творческий процесс 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формирование культуры самовыражения на основе культурно- ценностных ориентиров ,путем мозговых штурмов, проектной деятельности, коллекционировании, увлеченности, обучению «творческим путешествиям» , привлечению к созданию сценариев, оформления пространства, музыкальному сопровождению, выполнения поделок, рисунков на выставки, подарков к значимым датам, постановок развлечений и </a:t>
            </a: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игр, драматургия ситуаций, придуманных детьми, конфликтные ситуации из жизни и литературы, влекущие за собой умение распознавать и выражать собственные эмоциональные состояния, реагировать по-разному на одну и ту же ситуацию, например, на базе стихотворения «Мишка косолапый»</a:t>
            </a:r>
          </a:p>
          <a:p>
            <a:pPr algn="just"/>
            <a:r>
              <a:rPr lang="ru-RU" sz="1800" dirty="0"/>
              <a:t>Опора на внутреннюю </a:t>
            </a:r>
            <a:r>
              <a:rPr lang="ru-RU" sz="1800" dirty="0" err="1"/>
              <a:t>мотивацию</a:t>
            </a:r>
            <a:r>
              <a:rPr lang="ru-RU" sz="1400" b="1" i="1" dirty="0" err="1">
                <a:solidFill>
                  <a:srgbClr val="002060"/>
                </a:solidFill>
              </a:rPr>
              <a:t>,основанная</a:t>
            </a:r>
            <a:r>
              <a:rPr lang="ru-RU" sz="1400" b="1" i="1" dirty="0">
                <a:solidFill>
                  <a:srgbClr val="002060"/>
                </a:solidFill>
              </a:rPr>
              <a:t> на дифференцированном подходе, дающая участвовать в деятельности по своей возможности, но гарантировать при этом видимый успех, отраженный в Уголке класса, в социальных контактах детей и родителей, в подведении итогов работы одноклассниками.</a:t>
            </a:r>
          </a:p>
          <a:p>
            <a:r>
              <a:rPr lang="ru-RU" sz="1800" dirty="0"/>
              <a:t>Постепенный переход от совместной деятельности к самостоятельной, « открытие новых знаний» </a:t>
            </a: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постепенный переход в этапах взросления «ищу и нахожу», «думаю и узнаю», «пробую и делаю».</a:t>
            </a:r>
          </a:p>
          <a:p>
            <a:r>
              <a:rPr lang="ru-RU" sz="1800" dirty="0"/>
              <a:t>Учет индивидуальных психофизиологический особенностей каждого ребенка и объединения в целом </a:t>
            </a: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педагогическую диагностику</a:t>
            </a: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для приобретения ребёнком опыта и ориентирование на его личные интересы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7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45D54-1E10-4009-A312-E22DD71F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ru-RU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451117"/>
              </p:ext>
            </p:extLst>
          </p:nvPr>
        </p:nvGraphicFramePr>
        <p:xfrm>
          <a:off x="174797" y="806643"/>
          <a:ext cx="7853587" cy="508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3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823">
                <a:tc>
                  <a:txBody>
                    <a:bodyPr/>
                    <a:lstStyle/>
                    <a:p>
                      <a:r>
                        <a:rPr lang="ru-RU" sz="1600" b="1" dirty="0"/>
                        <a:t>через планирование своей воспитательной деятельности по модульному принципу в рамках единой</a:t>
                      </a:r>
                      <a:r>
                        <a:rPr lang="ru-RU" sz="1600" b="1" baseline="0" dirty="0"/>
                        <a:t> программы воспитания школы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024">
                <a:tc>
                  <a:txBody>
                    <a:bodyPr/>
                    <a:lstStyle/>
                    <a:p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раскрытия потенциала талантов ребенка через разные формы профориентации с 6 класса, </a:t>
                      </a: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такие как Билет в будущее,</a:t>
                      </a:r>
                      <a:r>
                        <a:rPr kumimoji="0" lang="ru-RU" sz="14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ПроеКториЯ</a:t>
                      </a:r>
                      <a:r>
                        <a:rPr kumimoji="0" lang="ru-RU" sz="14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1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открытыеуроки.рф</a:t>
                      </a:r>
                      <a:r>
                        <a:rPr kumimoji="0" lang="ru-RU" sz="14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онлайн участие в профессиональных пробах, «День открытых дверей»,  тренингах Центра опережающей профессиональной подготовки Забайкальского края по профориентации старшеклассников</a:t>
                      </a:r>
                      <a:r>
                        <a:rPr kumimoji="0" lang="ru-RU" sz="14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наставничество и др.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2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вовлечение детей в самоуправление через детские общественные</a:t>
                      </a:r>
                      <a:r>
                        <a:rPr lang="ru-RU" sz="1600" b="1" baseline="0" dirty="0"/>
                        <a:t> объединения</a:t>
                      </a:r>
                      <a:r>
                        <a:rPr lang="ru-RU" sz="1600" b="1" dirty="0"/>
                        <a:t> нашей школы : «Солнечный город», «Детский</a:t>
                      </a:r>
                      <a:r>
                        <a:rPr lang="ru-RU" sz="1600" b="1" baseline="0" dirty="0"/>
                        <a:t> остров», Совет старшеклассников «ЛидерГрад»</a:t>
                      </a:r>
                      <a:r>
                        <a:rPr lang="ru-RU" sz="1600" b="1" dirty="0"/>
                        <a:t>, во внутришкольные,</a:t>
                      </a:r>
                      <a:r>
                        <a:rPr lang="ru-RU" sz="1600" b="1" baseline="0" dirty="0"/>
                        <a:t> муниципальные и региональные мероприятия, кружковую и клубную деятельность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Мощный толчок для воспитания активных лидеров дала работа в детских объединениях и занятия в школьном кружке «Вожатый». Лица ребят стали узнаваемы на многих площадках города, за что они награждались путевками в детские летние школы активов, «Океан» , многочисленными грамотами и дипломами победителей городских площадок. Треть класса работала в Совете капитанов  и старшеклассников школы, Юлия возглавила его. Наша команда «Бригантина» была активной и успешной с 5 класса.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34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45D54-1E10-4009-A312-E22DD71F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451117"/>
              </p:ext>
            </p:extLst>
          </p:nvPr>
        </p:nvGraphicFramePr>
        <p:xfrm>
          <a:off x="174797" y="806643"/>
          <a:ext cx="7853587" cy="4883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3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823"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/>
                        <a:t>в сотрудничестве с семьей и поддержке семейного воспитания,</a:t>
                      </a:r>
                      <a:endParaRPr lang="ru-RU" sz="1600" dirty="0"/>
                    </a:p>
                    <a:p>
                      <a:pPr fontAlgn="t">
                        <a:buNone/>
                      </a:pPr>
                      <a:r>
                        <a:rPr lang="ru-RU" sz="1600" b="1" dirty="0"/>
                        <a:t>создание традиций класса</a:t>
                      </a:r>
                      <a:endParaRPr lang="ru-RU" sz="1600" dirty="0"/>
                    </a:p>
                    <a:p>
                      <a:r>
                        <a:rPr lang="ru-RU" sz="1600" b="1" dirty="0"/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Роль родителей в формировании классного коллектива была огромной с 5 по 11 класс. Мы назвались  Взрослые и Дети «Б» класса. В нашей совместной деятельности Родители + Дети +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Школа=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Успех  мы занимались совместными интересными делами : мастер классами по изготовлению игрушек для ярмарок по инициативе «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Берегиня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маленькими социальными проектами и тренингами по сохранению собственного здоровья и оказанию  помощи нуждающимся с привлечением двух родителей- высококлассных психологов, традиционными праздниками: 1 сентября, День рождения класса, День матери, Новый год, Международный женский день, День Защитника Отечества и др. Взрослые, как и дети, имели постоянные и сменные поручения костюмеров и болельщиков, сценаристов и фоторепортеров, мастериц для обучения поделкам,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коучами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тренингах, инструкторами в походах. С 5 по 9 класс проводили общий сбор «Попурри  дел года»  в актовом зале в интерактивной форме, вели учет Добрых дел родителей и детей.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3697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на основе личностно - ориентированного подхода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, наставничества особо одаренных лидеров со стороны ЗДВР 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Дадукиной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А.Н. и старшей вожатой 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Бакурской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  Е.В., привлечения 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- педагогической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поддержки для требующих сопровождения, а так же мотивации и поощрении за результат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публичном признании.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3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Дельные советы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7567642" cy="5616720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планировании воспитательной деятельности обязательно принимать во внимание уровень воспитанности обучающихся, социальные и материальные условия их жизни, специфику семейных обстоятельств. </a:t>
            </a:r>
          </a:p>
          <a:p>
            <a:r>
              <a:rPr lang="ru-RU" sz="1400" dirty="0"/>
              <a:t>Человек должен чувствовать собственную значимость и успешность. Продумать инструменты оценки успешности -слово учителя, его интонация, жесты, мимика, система поощрений и награждений. Очень важно оценивать успешность развития и совершенствования каждой личности по мере развития классного коллектива, например, через рейтинг Добрых дел.</a:t>
            </a:r>
          </a:p>
          <a:p>
            <a:r>
              <a:rPr lang="ru-RU" sz="1400" dirty="0"/>
              <a:t>Сплачивать  коллектив через  совместную </a:t>
            </a:r>
            <a:r>
              <a:rPr lang="ru-RU" sz="1400" b="1" dirty="0"/>
              <a:t>познавательную игровую</a:t>
            </a:r>
            <a:r>
              <a:rPr lang="ru-RU" sz="1400" dirty="0"/>
              <a:t> деятельность с интригующими </a:t>
            </a:r>
            <a:r>
              <a:rPr lang="ru-RU" sz="1400" dirty="0" err="1"/>
              <a:t>названиями:Следопыты</a:t>
            </a:r>
            <a:r>
              <a:rPr lang="ru-RU" sz="1400" dirty="0"/>
              <a:t>, Цвет моего настроения и важное привитие командного духа. Хорошо действуют </a:t>
            </a:r>
            <a:r>
              <a:rPr lang="ru-RU" sz="1400" dirty="0" err="1"/>
              <a:t>слоганы</a:t>
            </a:r>
            <a:r>
              <a:rPr lang="ru-RU" sz="1400" dirty="0"/>
              <a:t>, понятные «своим» на самом видном месте в кабинете . Из практики: «5Б, не теряйтесь!» , молчаливый лист формата А3 с жирной точкой посредине, что значило « </a:t>
            </a:r>
            <a:r>
              <a:rPr lang="ru-RU" sz="1400" dirty="0" err="1"/>
              <a:t>Кибербулингу</a:t>
            </a:r>
            <a:r>
              <a:rPr lang="ru-RU" sz="1400" dirty="0"/>
              <a:t> в классе- нет! Точка!» , подведение ежегодных творческих итогов и др.</a:t>
            </a:r>
          </a:p>
          <a:p>
            <a:r>
              <a:rPr lang="ru-RU" sz="1400" dirty="0"/>
              <a:t>Развивать или продвигать сценические и актерские способности на сцене для развития или совершенствования </a:t>
            </a:r>
            <a:r>
              <a:rPr lang="ru-RU" sz="1400" dirty="0" err="1"/>
              <a:t>коммуникативности</a:t>
            </a:r>
            <a:r>
              <a:rPr lang="ru-RU" sz="1400" dirty="0"/>
              <a:t> у каждого обучающегося.</a:t>
            </a:r>
          </a:p>
          <a:p>
            <a:r>
              <a:rPr lang="ru-RU" sz="1400" dirty="0"/>
              <a:t>Пропагандировать вовлечение в олимпиады, конференции, предметные конкурсы и спортивные соревнования и отслеживать результат.</a:t>
            </a:r>
          </a:p>
          <a:p>
            <a:r>
              <a:rPr lang="ru-RU" sz="1400" dirty="0"/>
              <a:t>Формировать активную гражданскую позицию путем цикл бесед, </a:t>
            </a:r>
            <a:r>
              <a:rPr lang="ru-RU" sz="1400" dirty="0" err="1"/>
              <a:t>волонтерства</a:t>
            </a:r>
            <a:r>
              <a:rPr lang="ru-RU" sz="1400" dirty="0"/>
              <a:t> и участием в общероссийских акциях. Вовлекать учеников в работу по осмыслению мировоззрения и морали через циклы бесед на часе общения, формирование правильных идеалов.</a:t>
            </a:r>
          </a:p>
          <a:p>
            <a:r>
              <a:rPr lang="ru-RU" sz="1400" dirty="0"/>
              <a:t>Опираться на взаимодействие семьи и школы, цель которого – привлечение родителей к сопровождению ребенка в процессе обучения и воспитания, педагогическое просвещение. Сближают личные встречи на тему « Расскажите мне о Вашем ребенке». Приносят свои плоды разделение родителей по четвертям  на равные группы для организации помощи работы в классе.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1274</TotalTime>
  <Words>1456</Words>
  <Application>Microsoft Office PowerPoint</Application>
  <PresentationFormat>Экран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Century Schoolbook</vt:lpstr>
      <vt:lpstr>Times New Roman</vt:lpstr>
      <vt:lpstr>Wingdings</vt:lpstr>
      <vt:lpstr>Wingdings 2</vt:lpstr>
      <vt:lpstr>Эркер</vt:lpstr>
      <vt:lpstr>               Залог успеха ребенка в руках классного руководителя  </vt:lpstr>
      <vt:lpstr>Стратегия развития воспитания в Российской Федерации до 2025 года</vt:lpstr>
      <vt:lpstr>Знает каждый современный педагог, что</vt:lpstr>
      <vt:lpstr>Презентация PowerPoint</vt:lpstr>
      <vt:lpstr>Ожидаемые  результаты </vt:lpstr>
      <vt:lpstr>Деятельность педагога по созданию ситуации успеха</vt:lpstr>
      <vt:lpstr>КАК? Из опыта работы</vt:lpstr>
      <vt:lpstr>КАК? Из опыта работы</vt:lpstr>
      <vt:lpstr>Дельные советы</vt:lpstr>
      <vt:lpstr>Развить индивидуальность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 И СОЦИАЛИЗАЦИИ</dc:title>
  <dc:creator>Ученик</dc:creator>
  <cp:lastModifiedBy>Мы</cp:lastModifiedBy>
  <cp:revision>188</cp:revision>
  <dcterms:created xsi:type="dcterms:W3CDTF">2013-10-04T09:45:00Z</dcterms:created>
  <dcterms:modified xsi:type="dcterms:W3CDTF">2021-08-23T11:04:25Z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1049-10.2.0.5908</vt:lpwstr>
  </property>
</Properties>
</file>