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1" r:id="rId2"/>
    <p:sldId id="310" r:id="rId3"/>
    <p:sldId id="312" r:id="rId4"/>
    <p:sldId id="313" r:id="rId5"/>
    <p:sldId id="314" r:id="rId6"/>
    <p:sldId id="315" r:id="rId7"/>
    <p:sldId id="274" r:id="rId8"/>
    <p:sldId id="259" r:id="rId9"/>
    <p:sldId id="297" r:id="rId10"/>
    <p:sldId id="282" r:id="rId11"/>
    <p:sldId id="260" r:id="rId12"/>
    <p:sldId id="275" r:id="rId13"/>
    <p:sldId id="283" r:id="rId14"/>
    <p:sldId id="284" r:id="rId15"/>
    <p:sldId id="28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3405B-092D-4BFF-A7B5-EAEEFC59445A}" type="doc">
      <dgm:prSet loTypeId="urn:microsoft.com/office/officeart/2005/8/layout/vList3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7874DE-9EB8-41BD-9513-809647D871E4}">
      <dgm:prSet phldrT="[Текст]"/>
      <dgm:spPr/>
      <dgm:t>
        <a:bodyPr/>
        <a:lstStyle/>
        <a:p>
          <a:r>
            <a:rPr lang="ru-RU" b="1" i="1" dirty="0" smtClean="0"/>
            <a:t>Группы смерти</a:t>
          </a:r>
        </a:p>
        <a:p>
          <a:r>
            <a:rPr lang="ru-RU" b="1" i="1" dirty="0" smtClean="0"/>
            <a:t>Синий кит, Разбуди меня в 4.20, Тихий дом, Я в игре, </a:t>
          </a:r>
          <a:r>
            <a:rPr lang="en-US" b="1" i="1" dirty="0" smtClean="0"/>
            <a:t>f57, F58,</a:t>
          </a:r>
          <a:r>
            <a:rPr lang="ru-RU" b="1" i="1" dirty="0" smtClean="0"/>
            <a:t> </a:t>
          </a:r>
          <a:r>
            <a:rPr lang="ru-RU" b="1" i="1" dirty="0" err="1" smtClean="0"/>
            <a:t>Рина</a:t>
          </a:r>
          <a:r>
            <a:rPr lang="ru-RU" b="1" i="1" dirty="0" smtClean="0"/>
            <a:t>, </a:t>
          </a:r>
          <a:r>
            <a:rPr lang="ru-RU" b="1" i="1" dirty="0" err="1" smtClean="0"/>
            <a:t>Няпока</a:t>
          </a:r>
          <a:r>
            <a:rPr lang="ru-RU" b="1" i="1" dirty="0" smtClean="0"/>
            <a:t>, 50 дней до моего..</a:t>
          </a:r>
          <a:endParaRPr lang="ru-RU" b="1" i="1" dirty="0"/>
        </a:p>
      </dgm:t>
    </dgm:pt>
    <dgm:pt modelId="{225DD1BF-563D-40DC-B66D-9E6BE3E80EC7}" type="parTrans" cxnId="{057B9238-0498-4D59-96F3-3F8F2ACB47EA}">
      <dgm:prSet/>
      <dgm:spPr/>
      <dgm:t>
        <a:bodyPr/>
        <a:lstStyle/>
        <a:p>
          <a:endParaRPr lang="ru-RU"/>
        </a:p>
      </dgm:t>
    </dgm:pt>
    <dgm:pt modelId="{31F17D54-49E1-416D-B1F6-EA43FCF34F08}" type="sibTrans" cxnId="{057B9238-0498-4D59-96F3-3F8F2ACB47EA}">
      <dgm:prSet/>
      <dgm:spPr/>
      <dgm:t>
        <a:bodyPr/>
        <a:lstStyle/>
        <a:p>
          <a:endParaRPr lang="ru-RU"/>
        </a:p>
      </dgm:t>
    </dgm:pt>
    <dgm:pt modelId="{28CC3A84-5799-4D58-B99D-5D16467D0F40}">
      <dgm:prSet phldrT="[Текст]"/>
      <dgm:spPr/>
      <dgm:t>
        <a:bodyPr/>
        <a:lstStyle/>
        <a:p>
          <a:r>
            <a:rPr lang="ru-RU" b="1" i="1" dirty="0" smtClean="0"/>
            <a:t>Опасный досуг</a:t>
          </a:r>
        </a:p>
        <a:p>
          <a:r>
            <a:rPr lang="ru-RU" b="1" i="1" dirty="0" smtClean="0"/>
            <a:t>Беги или умри, </a:t>
          </a:r>
          <a:r>
            <a:rPr lang="ru-RU" b="1" i="1" dirty="0" err="1" smtClean="0"/>
            <a:t>Зацеперы</a:t>
          </a:r>
          <a:r>
            <a:rPr lang="ru-RU" b="1" i="1" dirty="0" smtClean="0"/>
            <a:t>, </a:t>
          </a:r>
          <a:r>
            <a:rPr lang="ru-RU" b="1" i="1" dirty="0" err="1" smtClean="0"/>
            <a:t>Заброшенка</a:t>
          </a:r>
          <a:r>
            <a:rPr lang="ru-RU" b="1" i="1" dirty="0" smtClean="0"/>
            <a:t>, </a:t>
          </a:r>
          <a:r>
            <a:rPr lang="ru-RU" b="1" i="1" dirty="0" err="1" smtClean="0"/>
            <a:t>Челленж</a:t>
          </a:r>
          <a:r>
            <a:rPr lang="ru-RU" b="1" i="1" dirty="0" smtClean="0"/>
            <a:t> 24 часа, </a:t>
          </a:r>
          <a:r>
            <a:rPr lang="ru-RU" b="1" i="1" dirty="0" err="1" smtClean="0"/>
            <a:t>Анорексичные</a:t>
          </a:r>
          <a:r>
            <a:rPr lang="ru-RU" b="1" i="1" dirty="0" smtClean="0"/>
            <a:t> группы, </a:t>
          </a:r>
          <a:r>
            <a:rPr lang="ru-RU" b="1" i="1" dirty="0" err="1" smtClean="0"/>
            <a:t>Шоплифтинг</a:t>
          </a:r>
          <a:endParaRPr lang="ru-RU" b="1" i="1" dirty="0"/>
        </a:p>
      </dgm:t>
    </dgm:pt>
    <dgm:pt modelId="{025C9232-3040-42D5-AFE2-2EC1D8532E78}" type="parTrans" cxnId="{978D0CDB-236C-4CE8-9D31-9EA2A1278955}">
      <dgm:prSet/>
      <dgm:spPr/>
      <dgm:t>
        <a:bodyPr/>
        <a:lstStyle/>
        <a:p>
          <a:endParaRPr lang="ru-RU"/>
        </a:p>
      </dgm:t>
    </dgm:pt>
    <dgm:pt modelId="{E1797FDB-1669-4F07-9E76-7C9FB2D1AFDF}" type="sibTrans" cxnId="{978D0CDB-236C-4CE8-9D31-9EA2A1278955}">
      <dgm:prSet/>
      <dgm:spPr/>
      <dgm:t>
        <a:bodyPr/>
        <a:lstStyle/>
        <a:p>
          <a:endParaRPr lang="ru-RU"/>
        </a:p>
      </dgm:t>
    </dgm:pt>
    <dgm:pt modelId="{579C0434-8303-4633-A488-3875789BBD42}" type="pres">
      <dgm:prSet presAssocID="{00B3405B-092D-4BFF-A7B5-EAEEFC5944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C910C-6094-472A-884A-767B0CC5C326}" type="pres">
      <dgm:prSet presAssocID="{AE7874DE-9EB8-41BD-9513-809647D871E4}" presName="composite" presStyleCnt="0"/>
      <dgm:spPr/>
    </dgm:pt>
    <dgm:pt modelId="{70455E45-A675-43AD-893C-134B94C99246}" type="pres">
      <dgm:prSet presAssocID="{AE7874DE-9EB8-41BD-9513-809647D871E4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AC354DB-3202-4EF1-BEC8-3FB5ADB23692}" type="pres">
      <dgm:prSet presAssocID="{AE7874DE-9EB8-41BD-9513-809647D871E4}" presName="txShp" presStyleLbl="node1" presStyleIdx="0" presStyleCnt="2" custLinFactNeighborX="725" custLinFactNeighborY="-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09CEA-F09A-4466-81CB-B69F6CA2EA3A}" type="pres">
      <dgm:prSet presAssocID="{31F17D54-49E1-416D-B1F6-EA43FCF34F08}" presName="spacing" presStyleCnt="0"/>
      <dgm:spPr/>
    </dgm:pt>
    <dgm:pt modelId="{BA00E807-2F49-4F3E-983D-A2B0C6B7DAEE}" type="pres">
      <dgm:prSet presAssocID="{28CC3A84-5799-4D58-B99D-5D16467D0F40}" presName="composite" presStyleCnt="0"/>
      <dgm:spPr/>
    </dgm:pt>
    <dgm:pt modelId="{19E02859-623C-4DB0-8CFB-9A677AD69C99}" type="pres">
      <dgm:prSet presAssocID="{28CC3A84-5799-4D58-B99D-5D16467D0F40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158F6B-6E75-4958-8514-BE5E51763118}" type="pres">
      <dgm:prSet presAssocID="{28CC3A84-5799-4D58-B99D-5D16467D0F4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C8338-D6EC-48C3-932F-4A06B8247F27}" type="presOf" srcId="{AE7874DE-9EB8-41BD-9513-809647D871E4}" destId="{6AC354DB-3202-4EF1-BEC8-3FB5ADB23692}" srcOrd="0" destOrd="0" presId="urn:microsoft.com/office/officeart/2005/8/layout/vList3"/>
    <dgm:cxn modelId="{4703E333-AAA7-418D-8D50-32CB0BC9B870}" type="presOf" srcId="{00B3405B-092D-4BFF-A7B5-EAEEFC59445A}" destId="{579C0434-8303-4633-A488-3875789BBD42}" srcOrd="0" destOrd="0" presId="urn:microsoft.com/office/officeart/2005/8/layout/vList3"/>
    <dgm:cxn modelId="{978D0CDB-236C-4CE8-9D31-9EA2A1278955}" srcId="{00B3405B-092D-4BFF-A7B5-EAEEFC59445A}" destId="{28CC3A84-5799-4D58-B99D-5D16467D0F40}" srcOrd="1" destOrd="0" parTransId="{025C9232-3040-42D5-AFE2-2EC1D8532E78}" sibTransId="{E1797FDB-1669-4F07-9E76-7C9FB2D1AFDF}"/>
    <dgm:cxn modelId="{057B9238-0498-4D59-96F3-3F8F2ACB47EA}" srcId="{00B3405B-092D-4BFF-A7B5-EAEEFC59445A}" destId="{AE7874DE-9EB8-41BD-9513-809647D871E4}" srcOrd="0" destOrd="0" parTransId="{225DD1BF-563D-40DC-B66D-9E6BE3E80EC7}" sibTransId="{31F17D54-49E1-416D-B1F6-EA43FCF34F08}"/>
    <dgm:cxn modelId="{6B8B3FE5-7879-4484-A31F-F1C6B0347B74}" type="presOf" srcId="{28CC3A84-5799-4D58-B99D-5D16467D0F40}" destId="{28158F6B-6E75-4958-8514-BE5E51763118}" srcOrd="0" destOrd="0" presId="urn:microsoft.com/office/officeart/2005/8/layout/vList3"/>
    <dgm:cxn modelId="{6F63FA93-2B07-40E8-9991-4A11561BBC62}" type="presParOf" srcId="{579C0434-8303-4633-A488-3875789BBD42}" destId="{BBCC910C-6094-472A-884A-767B0CC5C326}" srcOrd="0" destOrd="0" presId="urn:microsoft.com/office/officeart/2005/8/layout/vList3"/>
    <dgm:cxn modelId="{A407C97C-998E-4BA6-B2B0-EB0567E5C73D}" type="presParOf" srcId="{BBCC910C-6094-472A-884A-767B0CC5C326}" destId="{70455E45-A675-43AD-893C-134B94C99246}" srcOrd="0" destOrd="0" presId="urn:microsoft.com/office/officeart/2005/8/layout/vList3"/>
    <dgm:cxn modelId="{01036B31-5B4E-47FA-827D-F2D90168B8DD}" type="presParOf" srcId="{BBCC910C-6094-472A-884A-767B0CC5C326}" destId="{6AC354DB-3202-4EF1-BEC8-3FB5ADB23692}" srcOrd="1" destOrd="0" presId="urn:microsoft.com/office/officeart/2005/8/layout/vList3"/>
    <dgm:cxn modelId="{21A63721-3D85-4FDD-8BBD-5FF9D2461941}" type="presParOf" srcId="{579C0434-8303-4633-A488-3875789BBD42}" destId="{14A09CEA-F09A-4466-81CB-B69F6CA2EA3A}" srcOrd="1" destOrd="0" presId="urn:microsoft.com/office/officeart/2005/8/layout/vList3"/>
    <dgm:cxn modelId="{7EFF09BC-EE2E-4F83-ADD6-38907F52146D}" type="presParOf" srcId="{579C0434-8303-4633-A488-3875789BBD42}" destId="{BA00E807-2F49-4F3E-983D-A2B0C6B7DAEE}" srcOrd="2" destOrd="0" presId="urn:microsoft.com/office/officeart/2005/8/layout/vList3"/>
    <dgm:cxn modelId="{0B63F443-CF3A-480C-81D3-2379F2B0BDE4}" type="presParOf" srcId="{BA00E807-2F49-4F3E-983D-A2B0C6B7DAEE}" destId="{19E02859-623C-4DB0-8CFB-9A677AD69C99}" srcOrd="0" destOrd="0" presId="urn:microsoft.com/office/officeart/2005/8/layout/vList3"/>
    <dgm:cxn modelId="{4D2B9F28-C202-4599-B2DB-0AE9F58C0411}" type="presParOf" srcId="{BA00E807-2F49-4F3E-983D-A2B0C6B7DAEE}" destId="{28158F6B-6E75-4958-8514-BE5E517631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4178B-0A1C-4B59-AAAB-CFCC78388839}" type="doc">
      <dgm:prSet loTypeId="urn:microsoft.com/office/officeart/2008/layout/Titled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BA581F-2036-4F69-B791-A74FB02A4943}">
      <dgm:prSet phldrT="[Текст]"/>
      <dgm:spPr/>
      <dgm:t>
        <a:bodyPr/>
        <a:lstStyle/>
        <a:p>
          <a:r>
            <a:rPr lang="ru-RU" b="1" i="1" dirty="0" smtClean="0"/>
            <a:t>Поведенческие маркеры</a:t>
          </a:r>
          <a:endParaRPr lang="ru-RU" b="1" i="1" dirty="0"/>
        </a:p>
      </dgm:t>
    </dgm:pt>
    <dgm:pt modelId="{9BE4CBE4-3AAF-4A56-97A7-919AA72DA196}" type="parTrans" cxnId="{8EA3FB0A-BEFB-4F4F-B757-B1AA86704A22}">
      <dgm:prSet/>
      <dgm:spPr/>
      <dgm:t>
        <a:bodyPr/>
        <a:lstStyle/>
        <a:p>
          <a:endParaRPr lang="ru-RU"/>
        </a:p>
      </dgm:t>
    </dgm:pt>
    <dgm:pt modelId="{4E0B79BD-13CA-4B44-BB50-F4D330DC12DA}" type="sibTrans" cxnId="{8EA3FB0A-BEFB-4F4F-B757-B1AA86704A22}">
      <dgm:prSet/>
      <dgm:spPr/>
      <dgm:t>
        <a:bodyPr/>
        <a:lstStyle/>
        <a:p>
          <a:endParaRPr lang="ru-RU"/>
        </a:p>
      </dgm:t>
    </dgm:pt>
    <dgm:pt modelId="{BF6F8872-54CF-4494-9097-668131EAE015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rgbClr val="C00000"/>
              </a:solidFill>
            </a:rPr>
            <a:t>Изменения поведения подростка</a:t>
          </a:r>
          <a:endParaRPr lang="ru-RU" sz="1600" b="1" i="1" dirty="0">
            <a:solidFill>
              <a:srgbClr val="C00000"/>
            </a:solidFill>
          </a:endParaRPr>
        </a:p>
      </dgm:t>
    </dgm:pt>
    <dgm:pt modelId="{83021716-B52F-40B7-8F69-B5203EDA53A8}" type="parTrans" cxnId="{8523FC2A-EF3D-43A2-B02F-7ABE2F2CCC71}">
      <dgm:prSet/>
      <dgm:spPr/>
      <dgm:t>
        <a:bodyPr/>
        <a:lstStyle/>
        <a:p>
          <a:endParaRPr lang="ru-RU"/>
        </a:p>
      </dgm:t>
    </dgm:pt>
    <dgm:pt modelId="{F1EDF052-4C80-403B-9ED8-87768EC9860F}" type="sibTrans" cxnId="{8523FC2A-EF3D-43A2-B02F-7ABE2F2CCC71}">
      <dgm:prSet/>
      <dgm:spPr/>
      <dgm:t>
        <a:bodyPr/>
        <a:lstStyle/>
        <a:p>
          <a:endParaRPr lang="ru-RU"/>
        </a:p>
      </dgm:t>
    </dgm:pt>
    <dgm:pt modelId="{4D84663A-287A-45AB-8A89-0B87E5888838}">
      <dgm:prSet phldrT="[Текст]"/>
      <dgm:spPr/>
      <dgm:t>
        <a:bodyPr/>
        <a:lstStyle/>
        <a:p>
          <a:r>
            <a:rPr lang="ru-RU" b="1" i="1" dirty="0" smtClean="0"/>
            <a:t>Увлечения</a:t>
          </a:r>
          <a:endParaRPr lang="ru-RU" b="1" i="1" dirty="0"/>
        </a:p>
      </dgm:t>
    </dgm:pt>
    <dgm:pt modelId="{5F63B1C2-7D58-477C-BB52-D555618AB89A}" type="parTrans" cxnId="{93F437B9-F2A0-49E7-87C9-929061C8458D}">
      <dgm:prSet/>
      <dgm:spPr/>
      <dgm:t>
        <a:bodyPr/>
        <a:lstStyle/>
        <a:p>
          <a:endParaRPr lang="ru-RU"/>
        </a:p>
      </dgm:t>
    </dgm:pt>
    <dgm:pt modelId="{BC39BAD3-226A-4808-A842-B185A2FC3512}" type="sibTrans" cxnId="{93F437B9-F2A0-49E7-87C9-929061C8458D}">
      <dgm:prSet/>
      <dgm:spPr/>
      <dgm:t>
        <a:bodyPr/>
        <a:lstStyle/>
        <a:p>
          <a:endParaRPr lang="ru-RU"/>
        </a:p>
      </dgm:t>
    </dgm:pt>
    <dgm:pt modelId="{80EEB8AB-013D-43B3-AAFE-8275E817BB01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rgbClr val="C00000"/>
              </a:solidFill>
            </a:rPr>
            <a:t>Появление новых увлечений</a:t>
          </a:r>
          <a:endParaRPr lang="ru-RU" sz="1600" b="1" i="1" dirty="0">
            <a:solidFill>
              <a:srgbClr val="C00000"/>
            </a:solidFill>
          </a:endParaRPr>
        </a:p>
      </dgm:t>
    </dgm:pt>
    <dgm:pt modelId="{B8574977-778E-4831-A481-055632B2748A}" type="parTrans" cxnId="{6E9EE081-361D-4C59-927E-CC4FFEA393C6}">
      <dgm:prSet/>
      <dgm:spPr/>
      <dgm:t>
        <a:bodyPr/>
        <a:lstStyle/>
        <a:p>
          <a:endParaRPr lang="ru-RU"/>
        </a:p>
      </dgm:t>
    </dgm:pt>
    <dgm:pt modelId="{788FE084-AFE9-4A9F-95D5-7B35F39FA1E0}" type="sibTrans" cxnId="{6E9EE081-361D-4C59-927E-CC4FFEA393C6}">
      <dgm:prSet/>
      <dgm:spPr/>
      <dgm:t>
        <a:bodyPr/>
        <a:lstStyle/>
        <a:p>
          <a:endParaRPr lang="ru-RU"/>
        </a:p>
      </dgm:t>
    </dgm:pt>
    <dgm:pt modelId="{2CF23CF2-5ACB-4C54-89DF-5F97E568A7E6}">
      <dgm:prSet phldrT="[Текст]"/>
      <dgm:spPr/>
      <dgm:t>
        <a:bodyPr/>
        <a:lstStyle/>
        <a:p>
          <a:r>
            <a:rPr lang="ru-RU" b="1" i="1" dirty="0" smtClean="0"/>
            <a:t>Вербальные маркеры</a:t>
          </a:r>
          <a:endParaRPr lang="ru-RU" b="1" i="1" dirty="0"/>
        </a:p>
      </dgm:t>
    </dgm:pt>
    <dgm:pt modelId="{B1AC1A72-DFC2-44EB-86A0-693C8F989CFE}" type="parTrans" cxnId="{7F6955A0-7E73-434B-A8F4-A255B249662E}">
      <dgm:prSet/>
      <dgm:spPr/>
      <dgm:t>
        <a:bodyPr/>
        <a:lstStyle/>
        <a:p>
          <a:endParaRPr lang="ru-RU"/>
        </a:p>
      </dgm:t>
    </dgm:pt>
    <dgm:pt modelId="{9E41828F-F520-4359-838B-16C56E4FAF44}" type="sibTrans" cxnId="{7F6955A0-7E73-434B-A8F4-A255B249662E}">
      <dgm:prSet/>
      <dgm:spPr/>
      <dgm:t>
        <a:bodyPr/>
        <a:lstStyle/>
        <a:p>
          <a:endParaRPr lang="ru-RU"/>
        </a:p>
      </dgm:t>
    </dgm:pt>
    <dgm:pt modelId="{F429EC9F-32BA-458D-91AD-088669A0719D}">
      <dgm:prSet phldrT="[Текст]" custT="1"/>
      <dgm:spPr/>
      <dgm:t>
        <a:bodyPr/>
        <a:lstStyle/>
        <a:p>
          <a:pPr algn="ctr"/>
          <a:r>
            <a:rPr lang="ru-RU" sz="1500" b="1" i="1" dirty="0" err="1" smtClean="0">
              <a:solidFill>
                <a:srgbClr val="C00000"/>
              </a:solidFill>
            </a:rPr>
            <a:t>Колумбайнер</a:t>
          </a:r>
          <a:r>
            <a:rPr lang="ru-RU" sz="1500" b="1" i="1" dirty="0" smtClean="0">
              <a:solidFill>
                <a:srgbClr val="C00000"/>
              </a:solidFill>
            </a:rPr>
            <a:t>, </a:t>
          </a:r>
          <a:r>
            <a:rPr lang="ru-RU" sz="1500" b="1" i="1" dirty="0" err="1" smtClean="0">
              <a:solidFill>
                <a:srgbClr val="C00000"/>
              </a:solidFill>
            </a:rPr>
            <a:t>колумбайн</a:t>
          </a:r>
          <a:r>
            <a:rPr lang="ru-RU" sz="1500" b="1" i="1" dirty="0" smtClean="0">
              <a:solidFill>
                <a:srgbClr val="C00000"/>
              </a:solidFill>
            </a:rPr>
            <a:t>, </a:t>
          </a:r>
          <a:r>
            <a:rPr lang="ru-RU" sz="1500" b="1" i="1" dirty="0" err="1" smtClean="0">
              <a:solidFill>
                <a:srgbClr val="C00000"/>
              </a:solidFill>
            </a:rPr>
            <a:t>скулшутинг</a:t>
          </a:r>
          <a:r>
            <a:rPr lang="ru-RU" sz="1500" b="1" i="1" dirty="0" smtClean="0">
              <a:solidFill>
                <a:srgbClr val="C00000"/>
              </a:solidFill>
            </a:rPr>
            <a:t>, </a:t>
          </a:r>
          <a:r>
            <a:rPr lang="ru-RU" sz="1500" b="1" i="1" dirty="0" err="1" smtClean="0">
              <a:solidFill>
                <a:srgbClr val="C00000"/>
              </a:solidFill>
            </a:rPr>
            <a:t>скулшутер</a:t>
          </a:r>
          <a:endParaRPr lang="ru-RU" sz="1500" b="1" i="1" dirty="0">
            <a:solidFill>
              <a:srgbClr val="C00000"/>
            </a:solidFill>
          </a:endParaRPr>
        </a:p>
      </dgm:t>
    </dgm:pt>
    <dgm:pt modelId="{A0CB8A11-E0C5-4EC1-A799-60C38961768B}" type="parTrans" cxnId="{54C94578-C17E-44E7-9ECA-1D9B019C1095}">
      <dgm:prSet/>
      <dgm:spPr/>
      <dgm:t>
        <a:bodyPr/>
        <a:lstStyle/>
        <a:p>
          <a:endParaRPr lang="ru-RU"/>
        </a:p>
      </dgm:t>
    </dgm:pt>
    <dgm:pt modelId="{B2ABE43A-85D2-4977-AE41-06A4D7AD4918}" type="sibTrans" cxnId="{54C94578-C17E-44E7-9ECA-1D9B019C1095}">
      <dgm:prSet/>
      <dgm:spPr/>
      <dgm:t>
        <a:bodyPr/>
        <a:lstStyle/>
        <a:p>
          <a:endParaRPr lang="ru-RU"/>
        </a:p>
      </dgm:t>
    </dgm:pt>
    <dgm:pt modelId="{162FC69A-93A7-43B8-9507-4830C80BA6D9}">
      <dgm:prSet/>
      <dgm:spPr/>
      <dgm:t>
        <a:bodyPr/>
        <a:lstStyle/>
        <a:p>
          <a:r>
            <a:rPr lang="ru-RU" b="1" i="1" dirty="0" smtClean="0"/>
            <a:t>Внешний вид</a:t>
          </a:r>
          <a:endParaRPr lang="ru-RU" b="1" i="1" dirty="0"/>
        </a:p>
      </dgm:t>
    </dgm:pt>
    <dgm:pt modelId="{A64E0C47-F887-48EA-9802-122C112244B2}" type="parTrans" cxnId="{A679C1EC-80BC-42A3-86F2-9C95D61A97E6}">
      <dgm:prSet/>
      <dgm:spPr/>
      <dgm:t>
        <a:bodyPr/>
        <a:lstStyle/>
        <a:p>
          <a:endParaRPr lang="ru-RU"/>
        </a:p>
      </dgm:t>
    </dgm:pt>
    <dgm:pt modelId="{2A8672BB-0315-4378-AD28-FFF7D5080F76}" type="sibTrans" cxnId="{A679C1EC-80BC-42A3-86F2-9C95D61A97E6}">
      <dgm:prSet/>
      <dgm:spPr/>
      <dgm:t>
        <a:bodyPr/>
        <a:lstStyle/>
        <a:p>
          <a:endParaRPr lang="ru-RU"/>
        </a:p>
      </dgm:t>
    </dgm:pt>
    <dgm:pt modelId="{74ADEFBC-DC82-4F7C-943C-8ED6B8D10BC9}" type="pres">
      <dgm:prSet presAssocID="{11B4178B-0A1C-4B59-AAAB-CFCC783888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39F0EC-A1CC-4B13-8A48-48468519E95E}" type="pres">
      <dgm:prSet presAssocID="{94BA581F-2036-4F69-B791-A74FB02A4943}" presName="composite" presStyleCnt="0"/>
      <dgm:spPr/>
    </dgm:pt>
    <dgm:pt modelId="{A29A8FAE-A23B-4116-A7BD-14AB96DC13F3}" type="pres">
      <dgm:prSet presAssocID="{94BA581F-2036-4F69-B791-A74FB02A494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DB37-85C1-4254-96B2-E4300EFA8EB3}" type="pres">
      <dgm:prSet presAssocID="{94BA581F-2036-4F69-B791-A74FB02A4943}" presName="Image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21AFA5F-B483-45A4-A1A0-1090126A4DAF}" type="pres">
      <dgm:prSet presAssocID="{94BA581F-2036-4F69-B791-A74FB02A4943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BF25-65C8-4200-8AF4-55826C6CE47C}" type="pres">
      <dgm:prSet presAssocID="{4E0B79BD-13CA-4B44-BB50-F4D330DC12DA}" presName="sibTrans" presStyleCnt="0"/>
      <dgm:spPr/>
    </dgm:pt>
    <dgm:pt modelId="{923598E5-E2F7-4C13-AD7F-4199EBE58B8E}" type="pres">
      <dgm:prSet presAssocID="{162FC69A-93A7-43B8-9507-4830C80BA6D9}" presName="composite" presStyleCnt="0"/>
      <dgm:spPr/>
    </dgm:pt>
    <dgm:pt modelId="{CF8CB16C-784F-441D-AC63-C4E226EA76CC}" type="pres">
      <dgm:prSet presAssocID="{162FC69A-93A7-43B8-9507-4830C80BA6D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52A6B-1CE6-4B82-92B4-93CB7E44BD37}" type="pres">
      <dgm:prSet presAssocID="{162FC69A-93A7-43B8-9507-4830C80BA6D9}" presName="Image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C65A65C-9C2E-4165-AA92-2AC10BA61740}" type="pres">
      <dgm:prSet presAssocID="{162FC69A-93A7-43B8-9507-4830C80BA6D9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</dgm:pt>
    <dgm:pt modelId="{4A41A67E-B9BF-4CD6-B0C0-335B72084A48}" type="pres">
      <dgm:prSet presAssocID="{2A8672BB-0315-4378-AD28-FFF7D5080F76}" presName="sibTrans" presStyleCnt="0"/>
      <dgm:spPr/>
    </dgm:pt>
    <dgm:pt modelId="{0C433920-1D80-4393-81A9-8BECEAC20CF6}" type="pres">
      <dgm:prSet presAssocID="{4D84663A-287A-45AB-8A89-0B87E5888838}" presName="composite" presStyleCnt="0"/>
      <dgm:spPr/>
    </dgm:pt>
    <dgm:pt modelId="{AB44D725-AA31-4E26-986B-FDA6D3B48F1E}" type="pres">
      <dgm:prSet presAssocID="{4D84663A-287A-45AB-8A89-0B87E588883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80F51-6E3F-4240-8B19-8DCF8387DAFD}" type="pres">
      <dgm:prSet presAssocID="{4D84663A-287A-45AB-8A89-0B87E5888838}" presName="Image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86C8172-7866-474F-A617-9096D3AB436D}" type="pres">
      <dgm:prSet presAssocID="{4D84663A-287A-45AB-8A89-0B87E5888838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443A0-92ED-4A6B-A741-B3CA723D80F5}" type="pres">
      <dgm:prSet presAssocID="{BC39BAD3-226A-4808-A842-B185A2FC3512}" presName="sibTrans" presStyleCnt="0"/>
      <dgm:spPr/>
    </dgm:pt>
    <dgm:pt modelId="{4B75B0AF-E5EA-4C87-8C9F-0D83BF0C4349}" type="pres">
      <dgm:prSet presAssocID="{2CF23CF2-5ACB-4C54-89DF-5F97E568A7E6}" presName="composite" presStyleCnt="0"/>
      <dgm:spPr/>
    </dgm:pt>
    <dgm:pt modelId="{014C9EC3-0137-49D2-8C34-6EECA6994553}" type="pres">
      <dgm:prSet presAssocID="{2CF23CF2-5ACB-4C54-89DF-5F97E568A7E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C205-8E0A-4879-8DE6-CD903812C249}" type="pres">
      <dgm:prSet presAssocID="{2CF23CF2-5ACB-4C54-89DF-5F97E568A7E6}" presName="Image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B6DE2E5E-324C-4FB8-9274-FC4D1FD1362E}" type="pres">
      <dgm:prSet presAssocID="{2CF23CF2-5ACB-4C54-89DF-5F97E568A7E6}" presName="ChildText" presStyleLbl="fgAcc1" presStyleIdx="2" presStyleCnt="3" custScaleX="112635" custLinFactNeighborX="1655" custLinFactNeighborY="3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77433-5735-411A-A2FB-D3EF3EF11545}" type="presOf" srcId="{F429EC9F-32BA-458D-91AD-088669A0719D}" destId="{B6DE2E5E-324C-4FB8-9274-FC4D1FD1362E}" srcOrd="0" destOrd="0" presId="urn:microsoft.com/office/officeart/2008/layout/TitledPictureBlocks"/>
    <dgm:cxn modelId="{93F437B9-F2A0-49E7-87C9-929061C8458D}" srcId="{11B4178B-0A1C-4B59-AAAB-CFCC78388839}" destId="{4D84663A-287A-45AB-8A89-0B87E5888838}" srcOrd="2" destOrd="0" parTransId="{5F63B1C2-7D58-477C-BB52-D555618AB89A}" sibTransId="{BC39BAD3-226A-4808-A842-B185A2FC3512}"/>
    <dgm:cxn modelId="{6A7D764A-A470-42B7-B5EF-F35A8B0A7DB4}" type="presOf" srcId="{2CF23CF2-5ACB-4C54-89DF-5F97E568A7E6}" destId="{014C9EC3-0137-49D2-8C34-6EECA6994553}" srcOrd="0" destOrd="0" presId="urn:microsoft.com/office/officeart/2008/layout/TitledPictureBlocks"/>
    <dgm:cxn modelId="{DDBE90B9-5D16-43B2-818D-7B34AD87BCE0}" type="presOf" srcId="{94BA581F-2036-4F69-B791-A74FB02A4943}" destId="{A29A8FAE-A23B-4116-A7BD-14AB96DC13F3}" srcOrd="0" destOrd="0" presId="urn:microsoft.com/office/officeart/2008/layout/TitledPictureBlocks"/>
    <dgm:cxn modelId="{AC99D7AF-2B07-4D6F-999C-15F2C77D87D3}" type="presOf" srcId="{BF6F8872-54CF-4494-9097-668131EAE015}" destId="{421AFA5F-B483-45A4-A1A0-1090126A4DAF}" srcOrd="0" destOrd="0" presId="urn:microsoft.com/office/officeart/2008/layout/TitledPictureBlocks"/>
    <dgm:cxn modelId="{8EA3FB0A-BEFB-4F4F-B757-B1AA86704A22}" srcId="{11B4178B-0A1C-4B59-AAAB-CFCC78388839}" destId="{94BA581F-2036-4F69-B791-A74FB02A4943}" srcOrd="0" destOrd="0" parTransId="{9BE4CBE4-3AAF-4A56-97A7-919AA72DA196}" sibTransId="{4E0B79BD-13CA-4B44-BB50-F4D330DC12DA}"/>
    <dgm:cxn modelId="{821D26C8-166A-4EED-B71D-D626C20C4534}" type="presOf" srcId="{80EEB8AB-013D-43B3-AAFE-8275E817BB01}" destId="{486C8172-7866-474F-A617-9096D3AB436D}" srcOrd="0" destOrd="0" presId="urn:microsoft.com/office/officeart/2008/layout/TitledPictureBlocks"/>
    <dgm:cxn modelId="{AB4B19F0-E5DB-4956-BA25-F2C1BD0AC5DF}" type="presOf" srcId="{162FC69A-93A7-43B8-9507-4830C80BA6D9}" destId="{CF8CB16C-784F-441D-AC63-C4E226EA76CC}" srcOrd="0" destOrd="0" presId="urn:microsoft.com/office/officeart/2008/layout/TitledPictureBlocks"/>
    <dgm:cxn modelId="{54C94578-C17E-44E7-9ECA-1D9B019C1095}" srcId="{2CF23CF2-5ACB-4C54-89DF-5F97E568A7E6}" destId="{F429EC9F-32BA-458D-91AD-088669A0719D}" srcOrd="0" destOrd="0" parTransId="{A0CB8A11-E0C5-4EC1-A799-60C38961768B}" sibTransId="{B2ABE43A-85D2-4977-AE41-06A4D7AD4918}"/>
    <dgm:cxn modelId="{8523FC2A-EF3D-43A2-B02F-7ABE2F2CCC71}" srcId="{94BA581F-2036-4F69-B791-A74FB02A4943}" destId="{BF6F8872-54CF-4494-9097-668131EAE015}" srcOrd="0" destOrd="0" parTransId="{83021716-B52F-40B7-8F69-B5203EDA53A8}" sibTransId="{F1EDF052-4C80-403B-9ED8-87768EC9860F}"/>
    <dgm:cxn modelId="{6E9EE081-361D-4C59-927E-CC4FFEA393C6}" srcId="{4D84663A-287A-45AB-8A89-0B87E5888838}" destId="{80EEB8AB-013D-43B3-AAFE-8275E817BB01}" srcOrd="0" destOrd="0" parTransId="{B8574977-778E-4831-A481-055632B2748A}" sibTransId="{788FE084-AFE9-4A9F-95D5-7B35F39FA1E0}"/>
    <dgm:cxn modelId="{A679C1EC-80BC-42A3-86F2-9C95D61A97E6}" srcId="{11B4178B-0A1C-4B59-AAAB-CFCC78388839}" destId="{162FC69A-93A7-43B8-9507-4830C80BA6D9}" srcOrd="1" destOrd="0" parTransId="{A64E0C47-F887-48EA-9802-122C112244B2}" sibTransId="{2A8672BB-0315-4378-AD28-FFF7D5080F76}"/>
    <dgm:cxn modelId="{AE9A2BAA-65B3-4A78-90FB-63C297CB057F}" type="presOf" srcId="{4D84663A-287A-45AB-8A89-0B87E5888838}" destId="{AB44D725-AA31-4E26-986B-FDA6D3B48F1E}" srcOrd="0" destOrd="0" presId="urn:microsoft.com/office/officeart/2008/layout/TitledPictureBlocks"/>
    <dgm:cxn modelId="{7F6955A0-7E73-434B-A8F4-A255B249662E}" srcId="{11B4178B-0A1C-4B59-AAAB-CFCC78388839}" destId="{2CF23CF2-5ACB-4C54-89DF-5F97E568A7E6}" srcOrd="3" destOrd="0" parTransId="{B1AC1A72-DFC2-44EB-86A0-693C8F989CFE}" sibTransId="{9E41828F-F520-4359-838B-16C56E4FAF44}"/>
    <dgm:cxn modelId="{BE786FBA-388D-45CA-A0CE-580BFCDE6B62}" type="presOf" srcId="{11B4178B-0A1C-4B59-AAAB-CFCC78388839}" destId="{74ADEFBC-DC82-4F7C-943C-8ED6B8D10BC9}" srcOrd="0" destOrd="0" presId="urn:microsoft.com/office/officeart/2008/layout/TitledPictureBlocks"/>
    <dgm:cxn modelId="{5DD7504C-7B9D-4F0B-8B96-FC90342A8CFC}" type="presParOf" srcId="{74ADEFBC-DC82-4F7C-943C-8ED6B8D10BC9}" destId="{3B39F0EC-A1CC-4B13-8A48-48468519E95E}" srcOrd="0" destOrd="0" presId="urn:microsoft.com/office/officeart/2008/layout/TitledPictureBlocks"/>
    <dgm:cxn modelId="{D89D307A-5367-4036-8C8B-611F018E4CCB}" type="presParOf" srcId="{3B39F0EC-A1CC-4B13-8A48-48468519E95E}" destId="{A29A8FAE-A23B-4116-A7BD-14AB96DC13F3}" srcOrd="0" destOrd="0" presId="urn:microsoft.com/office/officeart/2008/layout/TitledPictureBlocks"/>
    <dgm:cxn modelId="{1BF05A12-3205-4541-9A3D-CC95574979BE}" type="presParOf" srcId="{3B39F0EC-A1CC-4B13-8A48-48468519E95E}" destId="{FA73DB37-85C1-4254-96B2-E4300EFA8EB3}" srcOrd="1" destOrd="0" presId="urn:microsoft.com/office/officeart/2008/layout/TitledPictureBlocks"/>
    <dgm:cxn modelId="{734813B4-8405-44F8-ABF0-45C78345F4A5}" type="presParOf" srcId="{3B39F0EC-A1CC-4B13-8A48-48468519E95E}" destId="{421AFA5F-B483-45A4-A1A0-1090126A4DAF}" srcOrd="2" destOrd="0" presId="urn:microsoft.com/office/officeart/2008/layout/TitledPictureBlocks"/>
    <dgm:cxn modelId="{008AAD51-80A5-426F-9E0A-23A175B87E71}" type="presParOf" srcId="{74ADEFBC-DC82-4F7C-943C-8ED6B8D10BC9}" destId="{BF68BF25-65C8-4200-8AF4-55826C6CE47C}" srcOrd="1" destOrd="0" presId="urn:microsoft.com/office/officeart/2008/layout/TitledPictureBlocks"/>
    <dgm:cxn modelId="{F61A5773-874A-4CB3-BCAE-F91A01E8E02C}" type="presParOf" srcId="{74ADEFBC-DC82-4F7C-943C-8ED6B8D10BC9}" destId="{923598E5-E2F7-4C13-AD7F-4199EBE58B8E}" srcOrd="2" destOrd="0" presId="urn:microsoft.com/office/officeart/2008/layout/TitledPictureBlocks"/>
    <dgm:cxn modelId="{89995341-6A3C-4FE0-A24F-B4E5C009C954}" type="presParOf" srcId="{923598E5-E2F7-4C13-AD7F-4199EBE58B8E}" destId="{CF8CB16C-784F-441D-AC63-C4E226EA76CC}" srcOrd="0" destOrd="0" presId="urn:microsoft.com/office/officeart/2008/layout/TitledPictureBlocks"/>
    <dgm:cxn modelId="{51605699-8137-402C-8073-4710F7ABB5F4}" type="presParOf" srcId="{923598E5-E2F7-4C13-AD7F-4199EBE58B8E}" destId="{CA852A6B-1CE6-4B82-92B4-93CB7E44BD37}" srcOrd="1" destOrd="0" presId="urn:microsoft.com/office/officeart/2008/layout/TitledPictureBlocks"/>
    <dgm:cxn modelId="{584E52C2-6959-4CED-9CA9-AEB81B1A3032}" type="presParOf" srcId="{923598E5-E2F7-4C13-AD7F-4199EBE58B8E}" destId="{8C65A65C-9C2E-4165-AA92-2AC10BA61740}" srcOrd="2" destOrd="0" presId="urn:microsoft.com/office/officeart/2008/layout/TitledPictureBlocks"/>
    <dgm:cxn modelId="{A6F2E0E7-2BD3-41AE-8EF1-94D286325CAD}" type="presParOf" srcId="{74ADEFBC-DC82-4F7C-943C-8ED6B8D10BC9}" destId="{4A41A67E-B9BF-4CD6-B0C0-335B72084A48}" srcOrd="3" destOrd="0" presId="urn:microsoft.com/office/officeart/2008/layout/TitledPictureBlocks"/>
    <dgm:cxn modelId="{044C8462-EB10-42F9-8642-73E212ADFDEB}" type="presParOf" srcId="{74ADEFBC-DC82-4F7C-943C-8ED6B8D10BC9}" destId="{0C433920-1D80-4393-81A9-8BECEAC20CF6}" srcOrd="4" destOrd="0" presId="urn:microsoft.com/office/officeart/2008/layout/TitledPictureBlocks"/>
    <dgm:cxn modelId="{9F059AB8-4828-46E4-A1DF-430ECB156430}" type="presParOf" srcId="{0C433920-1D80-4393-81A9-8BECEAC20CF6}" destId="{AB44D725-AA31-4E26-986B-FDA6D3B48F1E}" srcOrd="0" destOrd="0" presId="urn:microsoft.com/office/officeart/2008/layout/TitledPictureBlocks"/>
    <dgm:cxn modelId="{3086716E-7BA9-4138-BD4A-79EC6A2A0255}" type="presParOf" srcId="{0C433920-1D80-4393-81A9-8BECEAC20CF6}" destId="{28F80F51-6E3F-4240-8B19-8DCF8387DAFD}" srcOrd="1" destOrd="0" presId="urn:microsoft.com/office/officeart/2008/layout/TitledPictureBlocks"/>
    <dgm:cxn modelId="{9A9895F1-7A78-459B-8D15-5C92316F310E}" type="presParOf" srcId="{0C433920-1D80-4393-81A9-8BECEAC20CF6}" destId="{486C8172-7866-474F-A617-9096D3AB436D}" srcOrd="2" destOrd="0" presId="urn:microsoft.com/office/officeart/2008/layout/TitledPictureBlocks"/>
    <dgm:cxn modelId="{9FAE8777-3392-4359-BF2C-F63E7FF5F016}" type="presParOf" srcId="{74ADEFBC-DC82-4F7C-943C-8ED6B8D10BC9}" destId="{263443A0-92ED-4A6B-A741-B3CA723D80F5}" srcOrd="5" destOrd="0" presId="urn:microsoft.com/office/officeart/2008/layout/TitledPictureBlocks"/>
    <dgm:cxn modelId="{E05C44A2-4E20-4284-862C-8C2AEA26B5C8}" type="presParOf" srcId="{74ADEFBC-DC82-4F7C-943C-8ED6B8D10BC9}" destId="{4B75B0AF-E5EA-4C87-8C9F-0D83BF0C4349}" srcOrd="6" destOrd="0" presId="urn:microsoft.com/office/officeart/2008/layout/TitledPictureBlocks"/>
    <dgm:cxn modelId="{6DA52ADB-5125-41DD-8B99-3D7A918467C1}" type="presParOf" srcId="{4B75B0AF-E5EA-4C87-8C9F-0D83BF0C4349}" destId="{014C9EC3-0137-49D2-8C34-6EECA6994553}" srcOrd="0" destOrd="0" presId="urn:microsoft.com/office/officeart/2008/layout/TitledPictureBlocks"/>
    <dgm:cxn modelId="{BB576A8D-27D6-4E51-A17E-83A475389C97}" type="presParOf" srcId="{4B75B0AF-E5EA-4C87-8C9F-0D83BF0C4349}" destId="{C60EC205-8E0A-4879-8DE6-CD903812C249}" srcOrd="1" destOrd="0" presId="urn:microsoft.com/office/officeart/2008/layout/TitledPictureBlocks"/>
    <dgm:cxn modelId="{EBA541E2-2791-46D0-8BB9-76B0E47CE8F4}" type="presParOf" srcId="{4B75B0AF-E5EA-4C87-8C9F-0D83BF0C4349}" destId="{B6DE2E5E-324C-4FB8-9274-FC4D1FD1362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0261E-BD63-4595-A803-A31AF8DDBB74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73901-4400-4074-8C2D-AA0A4A2E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98FA-6999-47F2-92E1-A89F509D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rise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zdorove/a56-rebyonok-i-socialnye-seti-kak-vynesti-polzu-6570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psihologiya/a56-kak-zaschitit-podrostkov-ot-propagandy-suicida-v-socsetyah-5797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tidor.ru/psihologiya/a6-mama_-khochu-tatuirovku_-instr-10306.shtml" TargetMode="External"/><Relationship Id="rId2" Type="http://schemas.openxmlformats.org/officeDocument/2006/relationships/hyperlink" Target="https://letidor.ru/psihologiya/a6-samopovrezhdeniya-zachem-sebe-vredyat-podrostki-8062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Ганичева Г.В., директор МАУ ДПО «ГНМЦ»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8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</a:rPr>
              <a:t>Виды групп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1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	П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ервые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– самые безопасные, когда организуют таких же депрессивных, и подростки в этом общении варятся, обиженные на жизнь, выражают агрессию, протест из-за кажущегося им несправедливого отношения к себе или к жизни. 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Вторые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– «идеологические». Для стоящих за такими группами людей человеческая жизнь – ноль. Они, убивая других, просто реализуют себя. Они бы убивали и в реале, но в реале боятся ответственности.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Третья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категория – это маньяки. Тут уже психиатрия, настолько сильные повреждения и духовное, и психическое, что человек просто настроен на то, чтобы таким образом убить других. 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Четвертая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категория – деструктивные секты. Которые работают по тем же технологиям, что и секты реальные. 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Причины вступления подростков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«группы смерти»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219200"/>
            <a:ext cx="8496944" cy="537815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    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1: ЛЮБОПЫТСТВО.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Подростка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тянет к мистике, загадкам; он еще не осознал ценность собственной жизни, а придание ореола романтики смерти в таких группах и возведение в ранг героизма явления суицида делает тему самоубийства популярной среди подростков.     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2: СТРЕМЛЕНИЕ ВЫДЕЛИТЬСЯ ИЗ ТОЛПЫ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 В основном встречается среди мальчиков как стремление к самоутверждению. Заигрывания со смертью воспринимается как нечто «крутое», на что способен не каждый, и подросток чувствует себя выше сверстников.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Причина 3: СТРЕМЛЕНИЕ К НОВЫМ ВПЕЧАТЛЕНИЯМ.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 21 веке, благодаря интернету, подросток за 2-3 года жизни, проведенные в интернете, ментально способен получить больше впечатлений, чем еще 50 лет назад – 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взрослый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 человек за всю свою жизнь.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4: ЗА КОМПАНИЮ.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Подросток ведом своими более авторитетными сверстниками, хочет не отставать от них, быть не хуже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5: В СТРЕМЛЕНИИ НАЙТИ РЕШЕНИЕ СВОИХ ПРОБЛЕМ,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которые подростку кажутся неразрешимыми в силу отсутствия жизненного опыта. Это инстинктивная тяга к людям, оказавшимся в той же жизненной ситуации, что и он, поиск «товарищей по несчастью».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Признаки принадлежности подростка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«группам смерти»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96448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Если профиль страницы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закрыт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Закрывание лица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руками либо одеждой на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фотографиях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демонстрирование указательного пальца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на таких снимках, загруженных в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социальные сети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символизируют суицидальные мысли.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подросток размещает у себя на странице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фразы, иллюстрации на тему самоунижения и нанесения себе травм 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порезов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Опасными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считаются такие символы, как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медузы, кошки, бабочки, единороги, съемки с высоты, крыш и чердаков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а также изображение того, как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киты плывут вверх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Группа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подозрительных «друзей»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появившихся за короткое время, свидетельствует о том, что подросток попал в опасную компанию.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Чрезмерное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увлечение копированием на своей страничке строчек из некоторых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стихотворений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например, С. Есенина и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Бродского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посвященных смерти, а также цитат из мистических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книг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Участившиеся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комментарии о смерти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— как устные, так и к фотографиям в социальных сетях.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Признаки принадлежности подростка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«группам смерти»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568952" cy="50322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Сохранение 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на страничках социальных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сетей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странной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депрессивной музыки(особенно музыкальных направлений, пропагандирующих печаль и смерть) — один из ярких «симптомов» суицидальных наклонностей.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Следует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проследить, размещает ли подросток у себя на страничке подобные изображения: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Признаки принадлежности подростка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 «группам смерти»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856984" cy="51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Внешние признаки: когда бить тревогу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Необъяснимое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желание похудеть, сильная критика в адрес полных людей.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Увлечение кофе, ранний утренний подъем (если за подростком такого раньше не наблюдалось).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Выбор черной мрачной одежды, возможно, с символами, ассоциирующимися со смертью.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Внезапное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изменение внешности: выбривание висков, окрашивание волос в неестественные тона.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Появление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 теле следов порезов, ожогов и иных признаков 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членовредительства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Постоянная вовлеченность в виртуальный мир, увлеченная переписка в Сети (часто с малознакомыми людьми).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Необычный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сленг в переписке, которым ребенок раньше не пользовался.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Закрытие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доступа к девайсам, установка дополнительных паролей на домашнем компьютере, использование браузеров, предоставляющих возможность анонимного просмотра страниц.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Пристрастие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 мобильным приложениям с внутренними чатами.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Рисунки странного характера (перевернутые кресты, сатанинские звезды, масонские знаки).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Появление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идеи установить в спальне зеркало напротив кровати.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Увлеченность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мистическими фильмами и сценами жестокости и насилия.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Неожиданное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желание 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сделать татуировку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 со странными символами.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Отказ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от общения с родителями и маскировка своих проблем и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переживаний.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Хештеги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специальные метки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со значком #,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помощью которых дети сигнализируют организаторам суицидальных групп о готовности вступить в игру: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#f57</a:t>
            </a: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морекитов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тихийдом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хочувигру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млечныйпуть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няпока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ФилиппЛис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мертвыедуши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домкитов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#китобой</a:t>
            </a: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рина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infinityeye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храмсмерти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#истина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560840" cy="1159768"/>
          </a:xfrm>
        </p:spPr>
        <p:txBody>
          <a:bodyPr>
            <a:noAutofit/>
          </a:bodyPr>
          <a:lstStyle/>
          <a:p>
            <a:r>
              <a:rPr lang="ru-RU" sz="3600" b="1" u="sng" dirty="0" err="1" smtClean="0">
                <a:solidFill>
                  <a:srgbClr val="C00000"/>
                </a:solidFill>
                <a:latin typeface="ArbatC" panose="02000505050000020003" pitchFamily="50" charset="-52"/>
              </a:rPr>
              <a:t>Скулшутинг</a:t>
            </a:r>
            <a:endParaRPr lang="ru-RU" sz="3600" b="1" u="sng" dirty="0">
              <a:solidFill>
                <a:srgbClr val="C00000"/>
              </a:solidFill>
              <a:latin typeface="ArbatC" panose="02000505050000020003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466" y="528492"/>
            <a:ext cx="2751013" cy="29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b="1" dirty="0" smtClean="0">
                <a:latin typeface="ArbatC" panose="02000505050000020003" pitchFamily="50" charset="-52"/>
              </a:rPr>
              <a:t>Понятие «</a:t>
            </a:r>
            <a:r>
              <a:rPr lang="ru-RU" b="1" dirty="0" err="1" smtClean="0">
                <a:latin typeface="ArbatC" panose="02000505050000020003" pitchFamily="50" charset="-52"/>
              </a:rPr>
              <a:t>скулшутинга</a:t>
            </a:r>
            <a:r>
              <a:rPr lang="ru-RU" b="1" dirty="0" smtClean="0">
                <a:latin typeface="ArbatC" panose="02000505050000020003" pitchFamily="50" charset="-52"/>
              </a:rPr>
              <a:t>»</a:t>
            </a:r>
            <a:endParaRPr lang="ru-RU" b="1" dirty="0">
              <a:latin typeface="ArbatC" panose="02000505050000020003" pitchFamily="50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1" y="1353351"/>
            <a:ext cx="8656366" cy="575484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кулшутинг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 (от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hlinkClick r:id="rId2" tooltip="Английский язык"/>
              </a:rPr>
              <a:t>англ.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School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shooting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 — «школьная стрельба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») </a:t>
            </a:r>
            <a:r>
              <a:rPr lang="ru-RU" i="1" dirty="0" smtClean="0">
                <a:solidFill>
                  <a:srgbClr val="C00000"/>
                </a:solidFill>
              </a:rPr>
              <a:t> - это </a:t>
            </a:r>
            <a:r>
              <a:rPr lang="ru-RU" i="1" dirty="0">
                <a:solidFill>
                  <a:srgbClr val="C00000"/>
                </a:solidFill>
              </a:rPr>
              <a:t>вооруженное нападение учащегося или стороннего человека на школьников внутри учебного </a:t>
            </a:r>
            <a:r>
              <a:rPr lang="ru-RU" i="1" dirty="0" smtClean="0">
                <a:solidFill>
                  <a:srgbClr val="C00000"/>
                </a:solidFill>
              </a:rPr>
              <a:t>заведения</a:t>
            </a:r>
          </a:p>
          <a:p>
            <a:pPr marL="0" indent="0"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in-voskresensk.ru/upload/gallery/354/172354_88e34ecebae2c2e12c8f30f8671342ff87eac7c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216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12968" cy="493776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Наиболее известный случай </a:t>
            </a:r>
            <a:r>
              <a:rPr lang="ru-RU" i="1" dirty="0" err="1">
                <a:solidFill>
                  <a:srgbClr val="C00000"/>
                </a:solidFill>
              </a:rPr>
              <a:t>скулшутинга</a:t>
            </a:r>
            <a:r>
              <a:rPr lang="ru-RU" i="1" dirty="0">
                <a:solidFill>
                  <a:srgbClr val="C00000"/>
                </a:solidFill>
              </a:rPr>
              <a:t> произошел 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1999 году в школе «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Колумбайн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», штат Колорадо</a:t>
            </a:r>
            <a:r>
              <a:rPr lang="ru-RU" i="1" dirty="0">
                <a:solidFill>
                  <a:srgbClr val="C00000"/>
                </a:solidFill>
              </a:rPr>
              <a:t>. Нападение было спланировано двумя учениками старших классов,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Эриком Харрисом и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Диланом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Клиболдом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на остальных учеников и персонал школы, они использовали стрелковое оружие и самодельные взрывные устройства.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Было убито 13 человек, и ранено ещё 23 человека, после этого нападавшие застрелились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cs11.pikabu.ru/post_img/2018/12/18/9/og_og_154514788128423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437111"/>
            <a:ext cx="4567755" cy="23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batC" panose="02000505050000020003" pitchFamily="50" charset="-52"/>
              </a:rPr>
              <a:t>Нападения с применением огнестрельного оружия, совершенные учениками на одноклассников и сотрудников образовательных организаций в России в период с 2014 по 2018 </a:t>
            </a:r>
            <a:r>
              <a:rPr lang="ru-RU" sz="2000" b="1" dirty="0" err="1">
                <a:latin typeface="ArbatC" panose="02000505050000020003" pitchFamily="50" charset="-52"/>
              </a:rPr>
              <a:t>гг</a:t>
            </a:r>
            <a:endParaRPr lang="ru-RU" sz="2000" b="1" dirty="0">
              <a:latin typeface="ArbatC" panose="02000505050000020003" pitchFamily="50" charset="-52"/>
            </a:endParaRPr>
          </a:p>
        </p:txBody>
      </p:sp>
      <p:pic>
        <p:nvPicPr>
          <p:cNvPr id="4" name="Объект 3" descr="Нападения с применением огнестрельного оружия, совершенные учениками на одноклассников и сотрудников образовательных организаций в России в период с 2014 по 2018 гг.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969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35279" cy="4744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	Человек </a:t>
            </a:r>
            <a:r>
              <a:rPr lang="ru-RU" sz="2000" i="1" dirty="0">
                <a:solidFill>
                  <a:srgbClr val="C00000"/>
                </a:solidFill>
              </a:rPr>
              <a:t>на протяжении многих веков из поколения в поколение накапливал и передавал жизненный опыт и знания, обеспечивающие защиту последующих поколений от угроз внешней среды. Но появление информационной среды в жизни человека, таит в себе не только благо, но и опасности. Опасности, которые предъявляют обществу новые проблемы и задачи, от решения которых </a:t>
            </a:r>
            <a:r>
              <a:rPr lang="ru-RU" sz="2000" i="1" dirty="0" smtClean="0">
                <a:solidFill>
                  <a:srgbClr val="C00000"/>
                </a:solidFill>
              </a:rPr>
              <a:t>зависит</a:t>
            </a:r>
            <a:r>
              <a:rPr lang="ru-RU" sz="2000" i="1" dirty="0">
                <a:solidFill>
                  <a:srgbClr val="C00000"/>
                </a:solidFill>
              </a:rPr>
              <a:t> безопасность последующих поколений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пасибо, автору картинки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865" y="3784868"/>
            <a:ext cx="4493294" cy="26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ArbatC" panose="02000505050000020003" pitchFamily="50" charset="-52"/>
              </a:rPr>
              <a:t>Нападения учеников на одноклассников и сотрудников образовательных организаций России с применением холодного оружия и других средств в 2014–2018 гг.</a:t>
            </a:r>
            <a:r>
              <a:rPr lang="ru-RU" dirty="0">
                <a:latin typeface="ArbatC" panose="02000505050000020003" pitchFamily="50" charset="-52"/>
              </a:rPr>
              <a:t/>
            </a:r>
            <a:br>
              <a:rPr lang="ru-RU" dirty="0">
                <a:latin typeface="ArbatC" panose="02000505050000020003" pitchFamily="50" charset="-52"/>
              </a:rPr>
            </a:br>
            <a:endParaRPr lang="ru-RU" dirty="0">
              <a:latin typeface="ArbatC" panose="02000505050000020003" pitchFamily="50" charset="-52"/>
            </a:endParaRPr>
          </a:p>
        </p:txBody>
      </p:sp>
      <p:pic>
        <p:nvPicPr>
          <p:cNvPr id="4" name="Объект 3" descr="Нападения учеников на одноклассников и сотрудников образовательных организаций России с применением холодного оружия и других средств в 2014–2018 гг. 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38896"/>
            <a:ext cx="8640960" cy="5330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>
                <a:latin typeface="ArbatC" panose="02000505050000020003" pitchFamily="50" charset="-52"/>
              </a:rPr>
              <a:t>Ф</a:t>
            </a:r>
            <a:r>
              <a:rPr lang="ru-RU" dirty="0" smtClean="0">
                <a:latin typeface="ArbatC" panose="02000505050000020003" pitchFamily="50" charset="-52"/>
              </a:rPr>
              <a:t>ормальные </a:t>
            </a:r>
            <a:r>
              <a:rPr lang="ru-RU" dirty="0">
                <a:latin typeface="ArbatC" panose="02000505050000020003" pitchFamily="50" charset="-52"/>
              </a:rPr>
              <a:t>признаки </a:t>
            </a:r>
            <a:r>
              <a:rPr lang="ru-RU" dirty="0" err="1">
                <a:latin typeface="ArbatC" panose="02000505050000020003" pitchFamily="50" charset="-52"/>
              </a:rPr>
              <a:t>скулшутинга</a:t>
            </a:r>
            <a:endParaRPr lang="ru-RU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84976" cy="49377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</a:t>
            </a:r>
            <a:r>
              <a:rPr lang="ru-RU" i="1" dirty="0">
                <a:solidFill>
                  <a:srgbClr val="C00000"/>
                </a:solidFill>
              </a:rPr>
              <a:t>. Преступник или преступники имели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прямое отношение к школе</a:t>
            </a:r>
            <a:r>
              <a:rPr lang="ru-RU" i="1" dirty="0">
                <a:solidFill>
                  <a:srgbClr val="C00000"/>
                </a:solidFill>
              </a:rPr>
              <a:t>, т.е. учились в ней.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2. Ранения или убийства были умышленными, но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не имели корыстных мотивов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3.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Планирование и организация </a:t>
            </a:r>
            <a:r>
              <a:rPr lang="ru-RU" i="1" dirty="0">
                <a:solidFill>
                  <a:srgbClr val="C00000"/>
                </a:solidFill>
              </a:rPr>
              <a:t>нападения были осуществлены заранее, и чаще всего они сводились к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публичным или демонстративным актам</a:t>
            </a:r>
            <a:r>
              <a:rPr lang="ru-RU" i="1" dirty="0">
                <a:solidFill>
                  <a:srgbClr val="C00000"/>
                </a:solidFill>
              </a:rPr>
              <a:t>, направленным на убийство неопределенного круга лиц.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4. В большей части случаев было использовано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огнестрельное оружие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rbsteppe.ru/wp-content/uploads/2021/04/f168a9260ad23f0bbaeff494a1cd1f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9" y="1412777"/>
            <a:ext cx="8646881" cy="4752528"/>
          </a:xfrm>
          <a:prstGeom prst="rect">
            <a:avLst/>
          </a:prstGeom>
          <a:noFill/>
          <a:effectLst>
            <a:reflection blurRad="1016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batC" panose="02000505050000020003" pitchFamily="50" charset="-52"/>
              </a:rPr>
              <a:t>П</a:t>
            </a:r>
            <a:r>
              <a:rPr lang="ru-RU" sz="2800" dirty="0" smtClean="0">
                <a:latin typeface="ArbatC" panose="02000505050000020003" pitchFamily="50" charset="-52"/>
              </a:rPr>
              <a:t>ричины совершения детьми «</a:t>
            </a:r>
            <a:r>
              <a:rPr lang="ru-RU" sz="2800" dirty="0" err="1" smtClean="0">
                <a:latin typeface="ArbatC" panose="02000505050000020003" pitchFamily="50" charset="-52"/>
              </a:rPr>
              <a:t>скулшутинга</a:t>
            </a:r>
            <a:r>
              <a:rPr lang="ru-RU" sz="2800" dirty="0" smtClean="0">
                <a:latin typeface="ArbatC" panose="02000505050000020003" pitchFamily="50" charset="-52"/>
              </a:rPr>
              <a:t>»</a:t>
            </a:r>
            <a:br>
              <a:rPr lang="ru-RU" sz="2800" dirty="0" smtClean="0">
                <a:latin typeface="ArbatC" panose="02000505050000020003" pitchFamily="50" charset="-52"/>
              </a:rPr>
            </a:br>
            <a:r>
              <a:rPr lang="ru-RU" sz="2400" dirty="0" smtClean="0">
                <a:latin typeface="ArbatC" panose="02000505050000020003" pitchFamily="50" charset="-52"/>
              </a:rPr>
              <a:t>Внешние факторы</a:t>
            </a:r>
            <a:r>
              <a:rPr lang="ru-RU" sz="2400" dirty="0">
                <a:latin typeface="ArbatC" panose="02000505050000020003" pitchFamily="50" charset="-52"/>
              </a:rPr>
              <a:t>, подталкивающие детей к </a:t>
            </a:r>
            <a:r>
              <a:rPr lang="ru-RU" sz="2400" dirty="0" err="1" smtClean="0">
                <a:latin typeface="ArbatC" panose="02000505050000020003" pitchFamily="50" charset="-52"/>
              </a:rPr>
              <a:t>скулшутингу</a:t>
            </a:r>
            <a:endParaRPr lang="ru-RU" sz="2400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599" y="1556791"/>
            <a:ext cx="8646881" cy="4911731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отсутствие </a:t>
            </a:r>
            <a:r>
              <a:rPr lang="ru-RU" b="1" i="1" dirty="0">
                <a:solidFill>
                  <a:srgbClr val="FF0000"/>
                </a:solidFill>
              </a:rPr>
              <a:t>внимания родителей к </a:t>
            </a:r>
            <a:r>
              <a:rPr lang="ru-RU" b="1" i="1" dirty="0" smtClean="0">
                <a:solidFill>
                  <a:srgbClr val="FF0000"/>
                </a:solidFill>
              </a:rPr>
              <a:t>ребенку;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ссоры </a:t>
            </a:r>
            <a:r>
              <a:rPr lang="ru-RU" b="1" i="1" dirty="0">
                <a:solidFill>
                  <a:srgbClr val="FF0000"/>
                </a:solidFill>
              </a:rPr>
              <a:t>с членами семьи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трудности </a:t>
            </a:r>
            <a:r>
              <a:rPr lang="ru-RU" b="1" i="1" dirty="0">
                <a:solidFill>
                  <a:srgbClr val="FF0000"/>
                </a:solidFill>
              </a:rPr>
              <a:t>ребенка в общении со сверстниками, конфликты с ними и педагогами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err="1" smtClean="0">
                <a:solidFill>
                  <a:srgbClr val="FF0000"/>
                </a:solidFill>
              </a:rPr>
              <a:t>буллинг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(травля) - агрессивное преследование одного из членов коллектива (особенно коллектива школьников и студентов) со стороны других членов коллектива или его части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смерть </a:t>
            </a:r>
            <a:r>
              <a:rPr lang="ru-RU" b="1" i="1" dirty="0">
                <a:solidFill>
                  <a:srgbClr val="FF0000"/>
                </a:solidFill>
              </a:rPr>
              <a:t>родственников и друзей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доступ </a:t>
            </a:r>
            <a:r>
              <a:rPr lang="ru-RU" b="1" i="1" dirty="0">
                <a:solidFill>
                  <a:srgbClr val="FF0000"/>
                </a:solidFill>
              </a:rPr>
              <a:t>ребенка к огнестрельному и холодному оружию в доме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интерес </a:t>
            </a:r>
            <a:r>
              <a:rPr lang="ru-RU" b="1" i="1" dirty="0">
                <a:solidFill>
                  <a:srgbClr val="FF0000"/>
                </a:solidFill>
              </a:rPr>
              <a:t>ребенка к компьютерным играм, в которых присутствуют сцены насилия, а также его доступ к сайтам и группам в сети Интернет, пропагандирующим идеологию «</a:t>
            </a:r>
            <a:r>
              <a:rPr lang="ru-RU" b="1" i="1" dirty="0" err="1">
                <a:solidFill>
                  <a:srgbClr val="FF0000"/>
                </a:solidFill>
              </a:rPr>
              <a:t>скулшутинга</a:t>
            </a:r>
            <a:r>
              <a:rPr lang="ru-RU" b="1" i="1" dirty="0">
                <a:solidFill>
                  <a:srgbClr val="FF000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183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rbsteppe.ru/wp-content/uploads/2021/04/f168a9260ad23f0bbaeff494a1cd1f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9" y="1412777"/>
            <a:ext cx="8646881" cy="4752528"/>
          </a:xfrm>
          <a:prstGeom prst="rect">
            <a:avLst/>
          </a:prstGeom>
          <a:noFill/>
          <a:effectLst>
            <a:reflection blurRad="1016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batC" panose="02000505050000020003" pitchFamily="50" charset="-52"/>
              </a:rPr>
              <a:t>П</a:t>
            </a:r>
            <a:r>
              <a:rPr lang="ru-RU" sz="2800" dirty="0" smtClean="0">
                <a:latin typeface="ArbatC" panose="02000505050000020003" pitchFamily="50" charset="-52"/>
              </a:rPr>
              <a:t>ричины совершения детьми «</a:t>
            </a:r>
            <a:r>
              <a:rPr lang="ru-RU" sz="2800" dirty="0" err="1" smtClean="0">
                <a:latin typeface="ArbatC" panose="02000505050000020003" pitchFamily="50" charset="-52"/>
              </a:rPr>
              <a:t>скулшутинга</a:t>
            </a:r>
            <a:r>
              <a:rPr lang="ru-RU" sz="2800" dirty="0" smtClean="0">
                <a:latin typeface="ArbatC" panose="02000505050000020003" pitchFamily="50" charset="-52"/>
              </a:rPr>
              <a:t>»</a:t>
            </a:r>
            <a:br>
              <a:rPr lang="ru-RU" sz="2800" dirty="0" smtClean="0">
                <a:latin typeface="ArbatC" panose="02000505050000020003" pitchFamily="50" charset="-52"/>
              </a:rPr>
            </a:br>
            <a:r>
              <a:rPr lang="ru-RU" sz="2400" dirty="0" smtClean="0">
                <a:latin typeface="ArbatC" panose="02000505050000020003" pitchFamily="50" charset="-52"/>
              </a:rPr>
              <a:t>Внутренние факторы</a:t>
            </a:r>
            <a:r>
              <a:rPr lang="ru-RU" sz="2400" dirty="0">
                <a:latin typeface="ArbatC" panose="02000505050000020003" pitchFamily="50" charset="-52"/>
              </a:rPr>
              <a:t>, подталкивающие детей к </a:t>
            </a:r>
            <a:r>
              <a:rPr lang="ru-RU" sz="2400" dirty="0" err="1" smtClean="0">
                <a:latin typeface="ArbatC" panose="02000505050000020003" pitchFamily="50" charset="-52"/>
              </a:rPr>
              <a:t>скулшутингу</a:t>
            </a:r>
            <a:endParaRPr lang="ru-RU" sz="2400" dirty="0">
              <a:latin typeface="ArbatC" panose="02000505050000020003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599" y="1556791"/>
            <a:ext cx="8646881" cy="4911731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</a:rPr>
              <a:t>депрессивное состояние ребенка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внушаемость </a:t>
            </a:r>
            <a:r>
              <a:rPr lang="ru-RU" b="1" i="1" dirty="0">
                <a:solidFill>
                  <a:srgbClr val="FF0000"/>
                </a:solidFill>
              </a:rPr>
              <a:t>и ведомость ребенка</a:t>
            </a:r>
            <a:r>
              <a:rPr lang="ru-RU" b="1" i="1" dirty="0" smtClean="0">
                <a:solidFill>
                  <a:srgbClr val="FF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психические </a:t>
            </a:r>
            <a:r>
              <a:rPr lang="ru-RU" b="1" i="1" dirty="0">
                <a:solidFill>
                  <a:srgbClr val="FF0000"/>
                </a:solidFill>
              </a:rPr>
              <a:t>отклонения 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5069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84976" cy="5040560"/>
          </a:xfrm>
        </p:spPr>
        <p:txBody>
          <a:bodyPr>
            <a:normAutofit fontScale="62500" lnSpcReduction="20000"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Дети</a:t>
            </a:r>
            <a:r>
              <a:rPr lang="ru-RU" sz="3200" i="1" dirty="0">
                <a:solidFill>
                  <a:srgbClr val="C00000"/>
                </a:solidFill>
              </a:rPr>
              <a:t>, которые воспитываются в семьях, где царит насилие и жестокость, несут подобную схему общения в общество.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Родители</a:t>
            </a:r>
            <a:r>
              <a:rPr lang="ru-RU" sz="3200" i="1" dirty="0">
                <a:solidFill>
                  <a:srgbClr val="C00000"/>
                </a:solidFill>
              </a:rPr>
              <a:t>, которые не интересуются жизнью, увлечениями и проблемами ребенка, могут спровоцировать развитие пассивной агрессивности в нем.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Отсутствие </a:t>
            </a:r>
            <a:r>
              <a:rPr lang="ru-RU" sz="3200" i="1" dirty="0">
                <a:solidFill>
                  <a:srgbClr val="C00000"/>
                </a:solidFill>
              </a:rPr>
              <a:t>у ребенка общения со сверстниками может стать причиной появления у него серьезных психологических проблем.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Сверстники </a:t>
            </a:r>
            <a:r>
              <a:rPr lang="ru-RU" sz="3200" i="1" dirty="0">
                <a:solidFill>
                  <a:srgbClr val="C00000"/>
                </a:solidFill>
              </a:rPr>
              <a:t>ребенка обзывают, дразнят и бьют его, портят вещи или отбирают деньги, распространяют слухи и сплетни про него.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Нападение </a:t>
            </a:r>
            <a:r>
              <a:rPr lang="ru-RU" sz="3200" i="1" dirty="0">
                <a:solidFill>
                  <a:srgbClr val="C00000"/>
                </a:solidFill>
              </a:rPr>
              <a:t>на учащихся в России часто совершаются с использованием холодного оружия, поскольку нож ребенку достать проще, чем огнестрельное оружие.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Под </a:t>
            </a:r>
            <a:r>
              <a:rPr lang="ru-RU" sz="3200" i="1" dirty="0">
                <a:solidFill>
                  <a:srgbClr val="C00000"/>
                </a:solidFill>
              </a:rPr>
              <a:t>влиянием компьютерных игр ребенок может утратить чувство реальности и не видеть разницы между убийством человека в игре и его смертью в реальной жизни.</a:t>
            </a:r>
          </a:p>
          <a:p>
            <a:r>
              <a:rPr lang="ru-RU" sz="3200" i="1" dirty="0" smtClean="0">
                <a:solidFill>
                  <a:srgbClr val="C00000"/>
                </a:solidFill>
              </a:rPr>
              <a:t>Ребенок</a:t>
            </a:r>
            <a:r>
              <a:rPr lang="ru-RU" sz="3200" i="1" dirty="0">
                <a:solidFill>
                  <a:srgbClr val="C00000"/>
                </a:solidFill>
              </a:rPr>
              <a:t>, планирующий нападение на своих сверстников, как правило, в сети Интернет поддерживает общение с другими последователями идеологии «</a:t>
            </a:r>
            <a:r>
              <a:rPr lang="ru-RU" sz="3200" i="1" dirty="0" err="1">
                <a:solidFill>
                  <a:srgbClr val="C00000"/>
                </a:solidFill>
              </a:rPr>
              <a:t>скулшутинга</a:t>
            </a:r>
            <a:r>
              <a:rPr lang="ru-RU" sz="3200" i="1" dirty="0" smtClean="0">
                <a:solidFill>
                  <a:srgbClr val="C00000"/>
                </a:solidFill>
              </a:rPr>
              <a:t>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187624" y="5157192"/>
            <a:ext cx="3168352" cy="1700808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Скулшутинг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результат психологической деформации личности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148064" y="5157192"/>
            <a:ext cx="3384376" cy="1700808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угроза, риск возникновения </a:t>
            </a: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скулшутинга</a:t>
            </a:r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batC" panose="02000505050000020003" pitchFamily="50" charset="-52"/>
              </a:rPr>
              <a:t>На что </a:t>
            </a:r>
            <a:r>
              <a:rPr lang="ru-RU" b="1" dirty="0" smtClean="0">
                <a:latin typeface="ArbatC" panose="02000505050000020003" pitchFamily="50" charset="-52"/>
              </a:rPr>
              <a:t>необходимо обращать внимание (изменения в поведении подростка)</a:t>
            </a:r>
            <a:endParaRPr lang="ru-RU" sz="2700" dirty="0">
              <a:latin typeface="ArbatC" panose="02000505050000020003" pitchFamily="50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-108520" y="1143000"/>
          <a:ext cx="9577064" cy="559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8304" y="1844824"/>
            <a:ext cx="1368152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Изменения стиля одежды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6926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batC" panose="02000505050000020003" pitchFamily="50" charset="-52"/>
              </a:rPr>
              <a:t>Аккаунт подростка в социальных сетях</a:t>
            </a:r>
            <a:endParaRPr lang="ru-RU" sz="2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42452" y="1194619"/>
            <a:ext cx="8244348" cy="49623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3" y="1194617"/>
            <a:ext cx="3744416" cy="14093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Название аккаунта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(использование имен организаторов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скулшутинга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автарка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194617"/>
            <a:ext cx="3456384" cy="1473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Сообщества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(огнестрельное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орружие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рецепты взрывчатых веществ + идеи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неонационализма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расисма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9772" y="3053951"/>
            <a:ext cx="4032448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Статусы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(прямые и косвенные угрозы совершения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скулшутинга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52" y="4622702"/>
            <a:ext cx="3726823" cy="15555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Видеоматериалы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(видеосюжеты реальных сцен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скулшутинга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фильмы)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5523" y="4576622"/>
            <a:ext cx="3600420" cy="1555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Виртуальные увлечения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(участие 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форумных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играх)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877960"/>
            <a:ext cx="2606219" cy="1980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batC" panose="02000505050000020003" pitchFamily="50" charset="-52"/>
              </a:rPr>
              <a:t>На что необходимо обращать внимание </a:t>
            </a:r>
            <a:r>
              <a:rPr lang="ru-RU" sz="2600" b="1" dirty="0">
                <a:latin typeface="ArbatC" panose="02000505050000020003" pitchFamily="50" charset="-52"/>
              </a:rPr>
              <a:t>(признаки интернет сообществ, пропагандирующие идеи </a:t>
            </a:r>
            <a:r>
              <a:rPr lang="ru-RU" sz="2600" b="1" dirty="0" err="1">
                <a:latin typeface="ArbatC" panose="02000505050000020003" pitchFamily="50" charset="-52"/>
              </a:rPr>
              <a:t>скулшутинга</a:t>
            </a:r>
            <a:r>
              <a:rPr lang="ru-RU" sz="2600" b="1" dirty="0">
                <a:latin typeface="ArbatC" panose="02000505050000020003" pitchFamily="50" charset="-52"/>
              </a:rPr>
              <a:t>)</a:t>
            </a:r>
            <a:endParaRPr lang="ru-RU" sz="2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564" y="1187624"/>
            <a:ext cx="3096344" cy="945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Упоминание имен ключевых фигур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158307"/>
            <a:ext cx="2880320" cy="945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Романтизация поведения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скулшутера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2191308"/>
            <a:ext cx="4032448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Популяризация идеи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скулшутинга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588" y="3118526"/>
            <a:ext cx="2880320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Мода на оружие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41089" y="3113764"/>
            <a:ext cx="2880320" cy="834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Пропаганда насилия над учителями и одноклассниками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4117752"/>
            <a:ext cx="4032448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</a:rPr>
              <a:t>Видеоконтент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3"/>
            <a:ext cx="8229599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i="1" dirty="0" smtClean="0">
                <a:solidFill>
                  <a:srgbClr val="C00000"/>
                </a:solidFill>
              </a:rPr>
              <a:t>Воздействие</a:t>
            </a:r>
            <a:r>
              <a:rPr lang="ru-RU" sz="2000" i="1" dirty="0">
                <a:solidFill>
                  <a:srgbClr val="C00000"/>
                </a:solidFill>
              </a:rPr>
              <a:t> информационной среды на человека очень разнообразно и происходит в разных аспектах жизни человека (физиологический, психологический, социальный, нравственный). Так же влияние киберпространства можно </a:t>
            </a:r>
            <a:r>
              <a:rPr lang="ru-RU" sz="2000" i="1" dirty="0" smtClean="0">
                <a:solidFill>
                  <a:srgbClr val="C00000"/>
                </a:solidFill>
              </a:rPr>
              <a:t>рассмотреть </a:t>
            </a:r>
            <a:r>
              <a:rPr lang="ru-RU" sz="2000" i="1" dirty="0">
                <a:solidFill>
                  <a:srgbClr val="C00000"/>
                </a:solidFill>
              </a:rPr>
              <a:t>и на разных уровнях</a:t>
            </a:r>
            <a:r>
              <a:rPr lang="ru-RU" sz="2000" i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2050" name="Picture 2" descr="Спасибо, автору картинки! &#10;&#10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604" y="3140968"/>
            <a:ext cx="4151446" cy="31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личностный, </a:t>
            </a:r>
            <a:r>
              <a:rPr lang="ru-RU" sz="3100" i="1" dirty="0">
                <a:solidFill>
                  <a:srgbClr val="C00000"/>
                </a:solidFill>
              </a:rPr>
              <a:t>явления информационной среды, влияющие на психологические и физиологические характеристики человека (нездоровый образ жизни, развитие заболеваний </a:t>
            </a:r>
            <a:r>
              <a:rPr lang="ru-RU" sz="3100" i="1" dirty="0" err="1">
                <a:solidFill>
                  <a:srgbClr val="C00000"/>
                </a:solidFill>
              </a:rPr>
              <a:t>опроно</a:t>
            </a:r>
            <a:r>
              <a:rPr lang="ru-RU" sz="3100" i="1" dirty="0">
                <a:solidFill>
                  <a:srgbClr val="C00000"/>
                </a:solidFill>
              </a:rPr>
              <a:t>-двигательного аппарата, нарушение зрения, интернет-зависимость, эмоциональная неустойчивость, неразвитость воображения и многое другое);</a:t>
            </a:r>
          </a:p>
          <a:p>
            <a:r>
              <a:rPr lang="ru-RU" sz="3100" b="1" i="1" dirty="0" err="1">
                <a:solidFill>
                  <a:schemeClr val="accent4">
                    <a:lumMod val="50000"/>
                  </a:schemeClr>
                </a:solidFill>
              </a:rPr>
              <a:t>микросоциальный</a:t>
            </a: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3100" i="1" dirty="0">
                <a:solidFill>
                  <a:srgbClr val="C00000"/>
                </a:solidFill>
              </a:rPr>
              <a:t> предполагает воздействие медиа-пространства на психику, поведение групп людей, к ним можно отнести: формирование стереотипов и установок у разных групп, разрушение связи между поколениями, искажение исторических фактов и др.;</a:t>
            </a:r>
          </a:p>
          <a:p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макросоциальный</a:t>
            </a:r>
            <a:r>
              <a:rPr lang="ru-RU" sz="3100" i="1" dirty="0">
                <a:solidFill>
                  <a:srgbClr val="C00000"/>
                </a:solidFill>
              </a:rPr>
              <a:t> уровень рассматривает влияние информационной среды на большие группы населения: этносы, государства и на отношения между ними. К таким опасностям можно отнести информационные войны, </a:t>
            </a:r>
            <a:r>
              <a:rPr lang="ru-RU" sz="3100" i="1" dirty="0" err="1">
                <a:solidFill>
                  <a:srgbClr val="C00000"/>
                </a:solidFill>
              </a:rPr>
              <a:t>кибер</a:t>
            </a:r>
            <a:r>
              <a:rPr lang="ru-RU" sz="3100" i="1" dirty="0">
                <a:solidFill>
                  <a:srgbClr val="C00000"/>
                </a:solidFill>
              </a:rPr>
              <a:t>-терроризм.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1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92480" cy="49377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	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Информационно-психологическую безопасность </a:t>
            </a:r>
            <a:r>
              <a:rPr lang="ru-RU" i="1" dirty="0">
                <a:solidFill>
                  <a:srgbClr val="C00000"/>
                </a:solidFill>
              </a:rPr>
              <a:t>в общем виде можно определить как состояние защищенности индивидуальной, групповой и общественной психологии от разрушительного воздействия на сознание негативных информационных факторов.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	Применительно </a:t>
            </a:r>
            <a:r>
              <a:rPr lang="ru-RU" i="1" dirty="0">
                <a:solidFill>
                  <a:srgbClr val="C00000"/>
                </a:solidFill>
              </a:rPr>
              <a:t>к конкретному человеку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информационно-психологическая безопасность </a:t>
            </a:r>
            <a:r>
              <a:rPr lang="ru-RU" i="1" dirty="0">
                <a:solidFill>
                  <a:srgbClr val="C00000"/>
                </a:solidFill>
              </a:rPr>
              <a:t>– это состояние защищенности сознания и психического здоровья человека, обеспечивающее его целостность как социального субъекта, возможность адекватного поведения и личностного развития в условиях неблагоприятных </a:t>
            </a:r>
            <a:r>
              <a:rPr lang="ru-RU" i="1" dirty="0" smtClean="0">
                <a:solidFill>
                  <a:srgbClr val="C00000"/>
                </a:solidFill>
              </a:rPr>
              <a:t>информационных воздействий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7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Виды «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вредоносной»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информация, возбуждающая </a:t>
            </a:r>
            <a:r>
              <a:rPr lang="ru-RU" i="1" dirty="0">
                <a:solidFill>
                  <a:srgbClr val="C00000"/>
                </a:solidFill>
              </a:rPr>
              <a:t>социальную, расовую, национальную или религиозную ненависть и вражду; 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призывы </a:t>
            </a:r>
            <a:r>
              <a:rPr lang="ru-RU" i="1" dirty="0">
                <a:solidFill>
                  <a:srgbClr val="C00000"/>
                </a:solidFill>
              </a:rPr>
              <a:t>к войне</a:t>
            </a:r>
            <a:r>
              <a:rPr lang="ru-RU" i="1" dirty="0" smtClean="0">
                <a:solidFill>
                  <a:srgbClr val="C00000"/>
                </a:solidFill>
              </a:rPr>
              <a:t>;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 пропаганда </a:t>
            </a:r>
            <a:r>
              <a:rPr lang="ru-RU" i="1" dirty="0">
                <a:solidFill>
                  <a:srgbClr val="C00000"/>
                </a:solidFill>
              </a:rPr>
              <a:t>ненависти, вражды и превосходства; 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распространение порнографии; 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посягательство </a:t>
            </a:r>
            <a:r>
              <a:rPr lang="ru-RU" i="1" dirty="0">
                <a:solidFill>
                  <a:srgbClr val="C00000"/>
                </a:solidFill>
              </a:rPr>
              <a:t>на честь, доброе имя и деловую репутацию людей; 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C00000"/>
                </a:solidFill>
              </a:rPr>
              <a:t>реклама </a:t>
            </a:r>
            <a:r>
              <a:rPr lang="ru-RU" i="1" dirty="0">
                <a:solidFill>
                  <a:srgbClr val="C00000"/>
                </a:solidFill>
              </a:rPr>
              <a:t>(недобросовестную, недостоверную, неэтичную, заведомо ложную); 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информация, оказывающая </a:t>
            </a:r>
            <a:r>
              <a:rPr lang="ru-RU" b="1" i="1" u="sng" dirty="0">
                <a:solidFill>
                  <a:schemeClr val="accent4">
                    <a:lumMod val="50000"/>
                  </a:schemeClr>
                </a:solidFill>
              </a:rPr>
              <a:t>неосознаваемое деструктивное воздействие на психику людей.</a:t>
            </a:r>
            <a:br>
              <a:rPr lang="ru-RU" b="1" i="1" u="sng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8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093296"/>
            <a:ext cx="5616624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7376" y="5085184"/>
            <a:ext cx="450100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«Группы смерти»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369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Только по официальным данным за последний год в России покончили с собой более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700 подростков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. Но реальные цифры гораздо выше. Это были дети из благополучных семей и разных уголков России. Всех их, на первый взгляд, объединяло лишь одно — подростки активно пользовались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соцсетями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, в которых, как им казалось, они спасались от унылой жизни в реальности.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258129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30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1147</TotalTime>
  <Words>913</Words>
  <Application>Microsoft Office PowerPoint</Application>
  <PresentationFormat>Экран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Информационная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 Виды «вредоносной» информации </vt:lpstr>
      <vt:lpstr>«Группы смерти»</vt:lpstr>
      <vt:lpstr>Презентация PowerPoint</vt:lpstr>
      <vt:lpstr>Презентация PowerPoint</vt:lpstr>
      <vt:lpstr>Виды групп</vt:lpstr>
      <vt:lpstr>Причины вступления подростков  в «группы смерти» </vt:lpstr>
      <vt:lpstr>Признаки принадлежности подростка  к «группам смерти»</vt:lpstr>
      <vt:lpstr>Признаки принадлежности подростка  к «группам смерти»</vt:lpstr>
      <vt:lpstr>Признаки принадлежности подростка  к «группам смерти»</vt:lpstr>
      <vt:lpstr>Хештеги - специальные метки со значком #,  с помощью которых дети сигнализируют организаторам суицидальных групп о готовности вступить в игру:</vt:lpstr>
      <vt:lpstr>Скулшутинг</vt:lpstr>
      <vt:lpstr>Понятие «скулшутинга»</vt:lpstr>
      <vt:lpstr>Презентация PowerPoint</vt:lpstr>
      <vt:lpstr>Нападения с применением огнестрельного оружия, совершенные учениками на одноклассников и сотрудников образовательных организаций в России в период с 2014 по 2018 гг</vt:lpstr>
      <vt:lpstr>Нападения учеников на одноклассников и сотрудников образовательных организаций России с применением холодного оружия и других средств в 2014–2018 гг. </vt:lpstr>
      <vt:lpstr>Формальные признаки скулшутинга</vt:lpstr>
      <vt:lpstr>Причины совершения детьми «скулшутинга» Внешние факторы, подталкивающие детей к скулшутингу</vt:lpstr>
      <vt:lpstr>Причины совершения детьми «скулшутинга» Внутренние факторы, подталкивающие детей к скулшутингу</vt:lpstr>
      <vt:lpstr>Презентация PowerPoint</vt:lpstr>
      <vt:lpstr>На что необходимо обращать внимание (изменения в поведении подростка)</vt:lpstr>
      <vt:lpstr>Аккаунт подростка в социальных сетях</vt:lpstr>
      <vt:lpstr>На что необходимо обращать внимание (признаки интернет сообществ, пропагандирующие идеи скулшутинга)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GordeevAV</cp:lastModifiedBy>
  <cp:revision>80</cp:revision>
  <dcterms:created xsi:type="dcterms:W3CDTF">2014-04-08T04:01:58Z</dcterms:created>
  <dcterms:modified xsi:type="dcterms:W3CDTF">2021-08-25T05:28:36Z</dcterms:modified>
</cp:coreProperties>
</file>