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1" r:id="rId5"/>
    <p:sldId id="293" r:id="rId6"/>
    <p:sldId id="307" r:id="rId7"/>
    <p:sldId id="295" r:id="rId8"/>
    <p:sldId id="296" r:id="rId9"/>
    <p:sldId id="297" r:id="rId10"/>
    <p:sldId id="299" r:id="rId11"/>
    <p:sldId id="314" r:id="rId12"/>
    <p:sldId id="315" r:id="rId13"/>
    <p:sldId id="301" r:id="rId14"/>
    <p:sldId id="302" r:id="rId15"/>
    <p:sldId id="303" r:id="rId16"/>
    <p:sldId id="316" r:id="rId17"/>
    <p:sldId id="306" r:id="rId18"/>
    <p:sldId id="29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64296" autoAdjust="0"/>
  </p:normalViewPr>
  <p:slideViewPr>
    <p:cSldViewPr snapToGrid="0">
      <p:cViewPr>
        <p:scale>
          <a:sx n="39" d="100"/>
          <a:sy n="39" d="100"/>
        </p:scale>
        <p:origin x="-140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Банком России разработан ряд проектов, которые могут быть полезны педагогам во время проведения занятий по финансовой грамотности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Это, в первую очередь, проект «Онлайн-уроки по финансовой грамотности». Уроки доступны на территории всей страны и принять участие в них могут все образовательные организации, имеющие доступ в Интернет. </a:t>
            </a:r>
            <a:endParaRPr lang="en-US" dirty="0" smtClean="0"/>
          </a:p>
          <a:p>
            <a:pPr algn="just"/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Специалистами Банка России регулярно обновляется справочно-методическая информация на просветительском ресурсе «Финансовая культура» (fincult.info</a:t>
            </a:r>
            <a:r>
              <a:rPr lang="ru-RU" dirty="0" smtClean="0"/>
              <a:t>).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предназначен для самой широкой аудитории, обладающей разным объемом знаний об экономике и разными финансовыми возможностями. Отдельный раздел Fincult.info предназначен непосредственно для педагогов. Здесь размещены учебно-методические материалы, рекомендации, информация о специальных мероприятиях. В частности, на сайте можно найти программы по преподаванию финансовой грамотности, победившие во Всероссийском конкурсе на лучшую образовательную программу в этой области.</a:t>
            </a:r>
          </a:p>
          <a:p>
            <a:pPr algn="just"/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рамках проекта «ДОЛ-игра» разработан сайт, на котором можно оставить заявку для получения на безвозмездной основе материалов и сценария игр по финансовой грамотности.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Функционирует</a:t>
            </a:r>
            <a:r>
              <a:rPr lang="ru-RU" baseline="0" dirty="0" smtClean="0"/>
              <a:t> м</a:t>
            </a:r>
            <a:r>
              <a:rPr lang="ru-RU" dirty="0" smtClean="0"/>
              <a:t>обильное </a:t>
            </a:r>
            <a:r>
              <a:rPr lang="ru-RU" dirty="0"/>
              <a:t>приложение «ЦБ-онлайн</a:t>
            </a:r>
            <a:r>
              <a:rPr lang="ru-RU" dirty="0" smtClean="0"/>
              <a:t>».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0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 результатам весенней сессии</a:t>
            </a:r>
            <a:r>
              <a:rPr lang="ru-RU" baseline="0" dirty="0" smtClean="0"/>
              <a:t> 2021: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2 241 002 просмотров</a:t>
            </a:r>
            <a:endParaRPr lang="ru-RU" dirty="0" smtClean="0"/>
          </a:p>
          <a:p>
            <a:pPr marL="171450" indent="-171450" algn="just">
              <a:buFontTx/>
              <a:buChar char="-"/>
            </a:pPr>
            <a:r>
              <a:rPr lang="ru-RU" baseline="0" dirty="0" smtClean="0"/>
              <a:t>приняли участие 85 регионов</a:t>
            </a:r>
          </a:p>
          <a:p>
            <a:pPr marL="171450" indent="-171450" algn="just">
              <a:buFontTx/>
              <a:buChar char="-"/>
            </a:pPr>
            <a:r>
              <a:rPr lang="ru-RU" baseline="0" dirty="0" smtClean="0"/>
              <a:t>15 927 школ (40%), 1 474 техникума и колледжа (48%) а также учреждения для детей-сирот и другие организации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Преимущества онлайн-уроков:</a:t>
            </a:r>
          </a:p>
          <a:p>
            <a:pPr lvl="0" algn="just"/>
            <a:r>
              <a:rPr lang="ru-RU" b="1" dirty="0" smtClean="0"/>
              <a:t>Доступность</a:t>
            </a:r>
            <a:r>
              <a:rPr lang="ru-RU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 algn="just"/>
            <a:r>
              <a:rPr lang="ru-RU" b="1" dirty="0" smtClean="0"/>
              <a:t>Стандарты</a:t>
            </a:r>
            <a:r>
              <a:rPr lang="ru-RU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 algn="just"/>
            <a:r>
              <a:rPr lang="ru-RU" b="1" dirty="0" smtClean="0"/>
              <a:t>Интеграция</a:t>
            </a:r>
            <a:r>
              <a:rPr lang="ru-RU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 algn="just"/>
            <a:r>
              <a:rPr lang="ru-RU" b="1" dirty="0" smtClean="0"/>
              <a:t>«Живые коммуникации»</a:t>
            </a:r>
            <a:r>
              <a:rPr lang="ru-RU" dirty="0" smtClean="0"/>
              <a:t>. Возможность задать вопрос и получить ответ профессионала в прямом эфире.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Задачи онлайн-уроков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Пробудить интерес к финансовым знаниям.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 с актуальными финансовыми продуктами и услугами.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Предупредить о рисках на финансовом рынке.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Как принять участие?</a:t>
            </a:r>
          </a:p>
          <a:p>
            <a:pPr algn="just"/>
            <a:r>
              <a:rPr lang="ru-RU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</a:p>
          <a:p>
            <a:pPr lvl="0" algn="just"/>
            <a:r>
              <a:rPr lang="ru-RU" dirty="0" smtClean="0"/>
              <a:t>Выбрать тему, дату и  время урока на сайте http://dni-fg.ru.</a:t>
            </a:r>
          </a:p>
          <a:p>
            <a:pPr lvl="0" algn="just"/>
            <a:r>
              <a:rPr lang="ru-RU" dirty="0" smtClean="0"/>
              <a:t>Подать заявку для предварительной регистрации.</a:t>
            </a:r>
          </a:p>
          <a:p>
            <a:pPr lvl="0" algn="just"/>
            <a:r>
              <a:rPr lang="ru-RU" dirty="0" smtClean="0"/>
              <a:t>Принять участие в онлайн-уроке, накануне проверить оборудование.</a:t>
            </a:r>
          </a:p>
          <a:p>
            <a:pPr lvl="0" algn="just"/>
            <a:r>
              <a:rPr lang="ru-RU" dirty="0" smtClean="0"/>
              <a:t>Отправить отзыв организаторам.</a:t>
            </a:r>
          </a:p>
          <a:p>
            <a:pPr lvl="0" algn="just"/>
            <a:r>
              <a:rPr lang="ru-RU" dirty="0" smtClean="0"/>
              <a:t>Получить сертификат после обработки отзыва.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5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Цель проекта </a:t>
            </a:r>
            <a:r>
              <a:rPr lang="ru-RU" dirty="0" smtClean="0"/>
              <a:t>ДОЛ-игра –</a:t>
            </a:r>
            <a:r>
              <a:rPr lang="ru-RU" baseline="0" dirty="0" smtClean="0"/>
              <a:t> а</a:t>
            </a:r>
            <a:r>
              <a:rPr lang="ru-RU" dirty="0" smtClean="0"/>
              <a:t>ккумулирование </a:t>
            </a:r>
            <a:r>
              <a:rPr lang="ru-RU" dirty="0"/>
              <a:t>лучшего игрового контента по финансовой грамотности, адаптация </a:t>
            </a:r>
            <a:r>
              <a:rPr lang="ru-RU" dirty="0" smtClean="0"/>
              <a:t>и преобразование его в </a:t>
            </a:r>
            <a:r>
              <a:rPr lang="ru-RU" dirty="0"/>
              <a:t>готовый набор материалов </a:t>
            </a:r>
            <a:r>
              <a:rPr lang="ru-RU" dirty="0" smtClean="0"/>
              <a:t>для дальнейшего распространения.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принять участие?</a:t>
            </a:r>
          </a:p>
          <a:p>
            <a:pPr algn="just"/>
            <a:r>
              <a:rPr lang="ru-RU" dirty="0"/>
              <a:t>Вожатым, методистам ДОЛ, педагогам образовательных организаций для участия необходимо скачать понравившуюся игру на сайте 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doligra.ru</a:t>
            </a:r>
            <a:r>
              <a:rPr lang="ru-RU" dirty="0"/>
              <a:t>. Комплект материалов предоставляется безвозмездно, в электронном виде и содержит: описание целей игры, задач, базовых понятий, подробный сценарий и раздаточный материал (если предусмотрено правилами). </a:t>
            </a:r>
          </a:p>
          <a:p>
            <a:pPr algn="just"/>
            <a:r>
              <a:rPr lang="ru-RU" dirty="0"/>
              <a:t>Также в набор входит шаблон формы отзыва для предоставления обратной связи. </a:t>
            </a:r>
          </a:p>
          <a:p>
            <a:pPr algn="just"/>
            <a:r>
              <a:rPr lang="ru-RU" dirty="0"/>
              <a:t>После проведения игры заполненную форму отчета и несколько фотографий игрового </a:t>
            </a:r>
            <a:r>
              <a:rPr lang="ru-RU" dirty="0" smtClean="0"/>
              <a:t>процесса </a:t>
            </a:r>
            <a:r>
              <a:rPr lang="ru-RU" dirty="0"/>
              <a:t>необходимо направить на адрес otchet@doligra.ru. В ответ поступит именной электронный сертификат</a:t>
            </a:r>
            <a:r>
              <a:rPr lang="ru-RU" dirty="0" smtClean="0"/>
              <a:t>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6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 проекты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Банка России, которые могут быть полезны педагогам для проведения занятий по финансовой грамотности. Например,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упомянутый ранее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просветительский ресурс Банка России «Финансовая культура» (fincult.info)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 обновляется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содержит много полезной информации, которая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поможет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педагогу в простой и понятной форме донести до ребят суть различных явлений из мира финансов и наполнить занятия новой интересной информацией.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мобильное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приложение «ЦБ-онлайн».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приложении можно: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режиме онлайн получить ответ на вопросы о финансовых продуктах и услугах;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проверить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финансовую организацию на наличие лицензии, узнать, оказывает ли она нужные Вам услуги, и найти на карте её ближайший офис;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новости и полезные статьи о финансах.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83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cs typeface="Calibri" panose="020F0502020204030204" pitchFamily="34" charset="0"/>
              </a:rPr>
              <a:t>Разработка нового образовательного контента по финансовой грамотности с учетом современных форматов образования и требований ФГОС, цифровизация существующих материалов.</a:t>
            </a:r>
            <a:endParaRPr lang="en-US" sz="12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dirty="0" smtClean="0">
                <a:solidFill>
                  <a:srgbClr val="FF0000"/>
                </a:solidFill>
              </a:rPr>
              <a:t>Продолжение работы </a:t>
            </a:r>
            <a:r>
              <a:rPr lang="ru-RU" dirty="0" smtClean="0"/>
              <a:t>подготовке (переподготовке), </a:t>
            </a:r>
            <a:r>
              <a:rPr lang="ru-RU" dirty="0" smtClean="0">
                <a:solidFill>
                  <a:srgbClr val="FF0000"/>
                </a:solidFill>
              </a:rPr>
              <a:t>повышению квалификации</a:t>
            </a:r>
            <a:r>
              <a:rPr lang="ru-RU" baseline="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педагогических работников в области преподавания </a:t>
            </a:r>
            <a:r>
              <a:rPr lang="ru-RU" dirty="0" smtClean="0">
                <a:solidFill>
                  <a:srgbClr val="FF0000"/>
                </a:solidFill>
              </a:rPr>
              <a:t>финансовой грамотности, в том числе по программам, разработанным региональными ИРО в соответствии с рекомендациями Банка России; увеличение </a:t>
            </a:r>
            <a:r>
              <a:rPr lang="ru-RU" dirty="0" smtClean="0"/>
              <a:t>заинтересованности педагогов (включение направления «Финансовая грамотность» в конкурсы педагогического мастерства).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Масштабирование лучших практик в области преподавания финансовой грамотности и проведение мероприятий по обмену опытом на всех уровнях образования.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dirty="0" smtClean="0"/>
              <a:t>Проведение мероприятий по вовлечению родителей в образовательный процесс по обучению финансовой грамотности воспитанников дошкольных образовательных организаций и школьников. Организация мероприятий по выявлению и взаимодействию с талантливыми обучающимися (олимпиады, конкурсы).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Продолжение </a:t>
            </a:r>
            <a:r>
              <a:rPr lang="ru-RU" dirty="0"/>
              <a:t>работы по консультированию педагогов, </a:t>
            </a:r>
            <a:r>
              <a:rPr lang="ru-RU" dirty="0" smtClean="0"/>
              <a:t>проведение </a:t>
            </a:r>
            <a:r>
              <a:rPr lang="ru-RU" dirty="0"/>
              <a:t>в образовательных организациях просветительских мероприятий по повышению </a:t>
            </a:r>
            <a:r>
              <a:rPr lang="ru-RU" dirty="0" smtClean="0"/>
              <a:t>ФГ.</a:t>
            </a:r>
            <a:endParaRPr lang="ru-RU" dirty="0"/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>
                <a:solidFill>
                  <a:srgbClr val="FF0000"/>
                </a:solidFill>
              </a:rPr>
              <a:t>Внедрение </a:t>
            </a:r>
            <a:r>
              <a:rPr lang="ru-RU" dirty="0">
                <a:solidFill>
                  <a:srgbClr val="FF0000"/>
                </a:solidFill>
              </a:rPr>
              <a:t>в образовательный процесс УМК для </a:t>
            </a:r>
            <a:r>
              <a:rPr lang="ru-RU" dirty="0" smtClean="0">
                <a:solidFill>
                  <a:srgbClr val="FF0000"/>
                </a:solidFill>
              </a:rPr>
              <a:t>вузов.</a:t>
            </a:r>
          </a:p>
          <a:p>
            <a:pPr marL="171450" indent="-171450" algn="just">
              <a:buFontTx/>
              <a:buChar char="-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6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5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Уровень развития современного общества</a:t>
            </a:r>
            <a:r>
              <a:rPr lang="ru-RU" baseline="0" dirty="0" smtClean="0"/>
              <a:t> создает потребность в том,</a:t>
            </a:r>
            <a:r>
              <a:rPr lang="ru-RU" dirty="0" smtClean="0"/>
              <a:t> </a:t>
            </a:r>
            <a:r>
              <a:rPr lang="ru-RU" dirty="0"/>
              <a:t>чтобы дети выходили во взрослую </a:t>
            </a:r>
            <a:r>
              <a:rPr lang="ru-RU" dirty="0" smtClean="0"/>
              <a:t>жизнь </a:t>
            </a:r>
            <a:r>
              <a:rPr lang="ru-RU" dirty="0"/>
              <a:t>обладая элементарными </a:t>
            </a:r>
            <a:r>
              <a:rPr lang="ru-RU" dirty="0" smtClean="0"/>
              <a:t>финансовыми знаниями и </a:t>
            </a:r>
            <a:r>
              <a:rPr lang="ru-RU" dirty="0"/>
              <a:t>навыками. Чем раньше обучающиеся начинают изучение основ финансовой грамотности, тем проще сформировать у них алгоритмы рационального финансового </a:t>
            </a:r>
            <a:r>
              <a:rPr lang="ru-RU" dirty="0" smtClean="0"/>
              <a:t>поведения.</a:t>
            </a:r>
            <a:r>
              <a:rPr lang="ru-RU" baseline="0" dirty="0" smtClean="0"/>
              <a:t> Т</a:t>
            </a:r>
            <a:r>
              <a:rPr lang="ru-RU" dirty="0" smtClean="0"/>
              <a:t>ем </a:t>
            </a:r>
            <a:r>
              <a:rPr lang="ru-RU" dirty="0"/>
              <a:t>более ответственными потребителями они вырастут </a:t>
            </a:r>
            <a:r>
              <a:rPr lang="ru-RU" dirty="0" smtClean="0"/>
              <a:t>и тем </a:t>
            </a:r>
            <a:r>
              <a:rPr lang="ru-RU" dirty="0"/>
              <a:t>быстрее достигнут собственного финансового благополучия и финансовой независимости. </a:t>
            </a:r>
          </a:p>
          <a:p>
            <a:pPr algn="just"/>
            <a:endParaRPr lang="en-US" dirty="0"/>
          </a:p>
          <a:p>
            <a:pPr algn="just"/>
            <a:r>
              <a:rPr lang="ru-RU" dirty="0"/>
              <a:t>Для полноценного разностороннего развития ребенка в вопросах формирования правильных финансовых установок необходим комплексный подход. Здесь важную роль играет как семья, так и образовательная организация. Т.к. именно образовательная организация зачастую развивает полученные в семье базовые навыки взаимодействия с миром финансов. Кроме того, образовательные организации обладают важными преимуществами перед многими каналами распространения знаний, среди них: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сформированная </a:t>
            </a:r>
            <a:r>
              <a:rPr lang="ru-RU" dirty="0"/>
              <a:t>образовательная среда,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имеющийся </a:t>
            </a:r>
            <a:r>
              <a:rPr lang="ru-RU" dirty="0"/>
              <a:t>педагогический потенциал,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/>
              <a:t>регулярность занятий.</a:t>
            </a:r>
          </a:p>
          <a:p>
            <a:pPr marL="171450" indent="-171450" algn="just">
              <a:buFontTx/>
              <a:buChar char="-"/>
            </a:pPr>
            <a:endParaRPr lang="ru-RU" dirty="0"/>
          </a:p>
          <a:p>
            <a:pPr algn="just"/>
            <a:r>
              <a:rPr lang="ru-RU" baseline="0" dirty="0"/>
              <a:t>Т.к. многие ключевые сферы в жизни человека так или иначе связаны с финансами, н</a:t>
            </a:r>
            <a:r>
              <a:rPr lang="ru-RU" dirty="0"/>
              <a:t>епрерывность процесса повышения финансовой грамотности – это необходимость современного человека получать и развивать знания в области финансов начиная с дошкольного возраста и на протяжении всей жизни. От постепенного формирования полезных финансовых привычек</a:t>
            </a:r>
            <a:r>
              <a:rPr lang="ru-RU" baseline="0" dirty="0"/>
              <a:t> до умения грамотно управлять личными финансами, уверенно ориентироваться в быстро развивающемся рынке финансовых продуктов и услуг, оценивать возможные риски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понимания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 прав, как их защищать и куда обратиться за помощью.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1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– одно из ключевых направлений деятельности Банка России, которое закреплено законодательно.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апреле 2020 г.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  <a:endParaRPr lang="ru-RU" dirty="0"/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Утвержденные стратегические документы: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Стратегия </a:t>
            </a:r>
            <a:r>
              <a:rPr lang="ru-RU" dirty="0"/>
              <a:t>повышения финансовой грамотности в Российской Федерации на 2017-2023 годы;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dirty="0"/>
              <a:t>План мероприятий («дорожная карта») Министерства финансов Российской Федерации и Центрального банка Российской Федерации по реализации Стратегии;</a:t>
            </a:r>
          </a:p>
          <a:p>
            <a:pPr marL="171690" indent="-171690" algn="just" defTabSz="915680">
              <a:buFont typeface="Calibri" panose="020F0502020204030204" pitchFamily="34" charset="0"/>
              <a:buChar char="—"/>
              <a:defRPr/>
            </a:pPr>
            <a:r>
              <a:rPr lang="ru-RU" dirty="0"/>
              <a:t>Соглашение Министерства образования и науки Российской </a:t>
            </a:r>
            <a:r>
              <a:rPr lang="ru-RU" dirty="0" smtClean="0"/>
              <a:t>Федерации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dirty="0" smtClean="0"/>
              <a:t>с мая 2018 года – Минпросвещения России и Минобрнауки России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dirty="0" smtClean="0"/>
              <a:t>и </a:t>
            </a:r>
            <a:r>
              <a:rPr lang="ru-RU" dirty="0"/>
              <a:t>Центрального банка Российской Федерации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сотрудничестве в области повышения финансовой грамотности населения Российской Федерации.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На региональном уровне утверждены: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Региональные программы по повышению финансовой грамотности населения и планы по их реализации;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dirty="0" smtClean="0"/>
              <a:t>Соглашение о сотрудничестве в области повышения финансовой грамотности населения Забайкальского края и перечень мероприятий </a:t>
            </a:r>
          </a:p>
          <a:p>
            <a:pPr algn="just">
              <a:buClr>
                <a:schemeClr val="accent3"/>
              </a:buClr>
            </a:pPr>
            <a:r>
              <a:rPr lang="ru-RU" sz="1200" dirty="0" smtClean="0"/>
              <a:t>Министерства образования, науки и молодежной политики Забайкальского края и Отделения Чита от 07.11.2017 и от 20.12.2017</a:t>
            </a:r>
            <a:r>
              <a:rPr lang="ru-RU" baseline="0" dirty="0" smtClean="0"/>
              <a:t>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В </a:t>
            </a:r>
            <a:r>
              <a:rPr lang="ru-RU" dirty="0" smtClean="0"/>
              <a:t>региональный Перечень мероприятий </a:t>
            </a:r>
            <a:r>
              <a:rPr lang="ru-RU" dirty="0"/>
              <a:t>по повышению финансовой грамотности обучающихся образовательных организаций на 2017-2021 годы включены мероприятия на следующих уровнях образования: 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дошкольное </a:t>
            </a:r>
            <a:r>
              <a:rPr lang="ru-RU" dirty="0"/>
              <a:t>образование, 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начальное, </a:t>
            </a:r>
            <a:r>
              <a:rPr lang="ru-RU" dirty="0"/>
              <a:t>основное </a:t>
            </a:r>
            <a:r>
              <a:rPr lang="ru-RU" dirty="0" smtClean="0"/>
              <a:t>и </a:t>
            </a:r>
            <a:r>
              <a:rPr lang="ru-RU" dirty="0"/>
              <a:t>среднее общее образование,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дополнительное </a:t>
            </a:r>
            <a:r>
              <a:rPr lang="ru-RU" dirty="0"/>
              <a:t>образование,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среднее </a:t>
            </a:r>
            <a:r>
              <a:rPr lang="ru-RU" dirty="0"/>
              <a:t>профессиональное образование,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dirty="0"/>
              <a:t>высшее </a:t>
            </a:r>
            <a:r>
              <a:rPr lang="ru-RU" dirty="0" smtClean="0"/>
              <a:t>образование,</a:t>
            </a:r>
            <a:endParaRPr lang="ru-RU" dirty="0"/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dirty="0"/>
              <a:t>дополнительное профессиональное образование.</a:t>
            </a:r>
          </a:p>
          <a:p>
            <a:pPr marL="171690" indent="-171690" algn="just">
              <a:buFontTx/>
              <a:buChar char="-"/>
            </a:pPr>
            <a:endParaRPr lang="ru-RU" dirty="0"/>
          </a:p>
          <a:p>
            <a:pPr algn="just"/>
            <a:r>
              <a:rPr lang="ru-RU" dirty="0"/>
              <a:t>Основные компоненты региональной программы: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мониторинг </a:t>
            </a:r>
            <a:r>
              <a:rPr lang="ru-RU" dirty="0"/>
              <a:t>и оценка уровня финансовой грамотности и информированности населения о механизмах защиты прав потребителей финансовых услуг в регионе,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формирование </a:t>
            </a:r>
            <a:r>
              <a:rPr lang="ru-RU" dirty="0"/>
              <a:t>основ рационального финансового поведения,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создание </a:t>
            </a:r>
            <a:r>
              <a:rPr lang="ru-RU" dirty="0"/>
              <a:t>потенциала в области повышения финансовой грамотности,</a:t>
            </a:r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dirty="0"/>
              <a:t>внедрение образовательных программ и проведение информационных кампаний по повышению финансовой грамотности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6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4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Важнейшая задача – создание необходимых условий для внедрения: разработка нормативной базы, методических материалов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квалификации педагогов.</a:t>
            </a:r>
          </a:p>
          <a:p>
            <a:pPr algn="just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Банка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России было оказать содействие внедрению элементов финансовой грамотности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примерную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основную образовательную программу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ПООП)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 вопросе удалось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достичь заметных успехов.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Разработанные по инициативе Банка России предложения по включению разделов по финансовой грамотности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включены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ФГОС начального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(«Математика», «Технология», «Окружающий мир»)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основного 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(«Математика», «Обществознание», «География» и «Информатика»)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общего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Предметные области по финансовой грамотности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включены во ФГОС среднего общего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 в предмете «Экономика» для социально–экономического профиля.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разделы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финансовой грамотности включены в ПООП основного и среднего общего образования в рамках 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предметов: «Экономика» и «Обществознание», а также в концепцию предмета «Обществознание».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 вопросов по финансовой грамотности уже есть в</a:t>
            </a:r>
            <a:r>
              <a:rPr lang="ru-RU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ОГЭ по Обществознанию.</a:t>
            </a:r>
          </a:p>
          <a:p>
            <a:pPr algn="just"/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Во ФГОС СПО утверждена общая компетенция № 11 с формулировкой: «Использовать знания по финансовой грамотности, планировать предпринимательскую деятельность в профессиональной сфере».</a:t>
            </a:r>
          </a:p>
          <a:p>
            <a:pPr algn="just"/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Банком России совместно с Минобрнауки России и Минфином России во ФГОС ВО третьего поколения включена категория универсальной компетенции «Экономическая культура, в том числе финансовая грамотность» с наименованием УК № 10. «Способен принимать обоснованные экономические решения в различных областях жизнедеятельности».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для внедрения элементов финансовой грамотности в программы всех уровней образования имеются достаточные основания. Данную работу можно проводить как в виде отдельного курса, так и в интеграции с другими предметами и дисциплинами, а также в рамках дополнительного образования.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7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Процесс внедрения одинаков для всех уровней образования. Решение о необходимости внедрения финансовой грамотности образовательная организация принимает самостоятельно, дополнительных согласований с органами исполнительной власти и Банком России не требуется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Предлагаем реализовать внедрение финансовой грамотности в образовательный процесс в три этапа: </a:t>
            </a:r>
          </a:p>
          <a:p>
            <a:pPr marL="171450" lvl="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Подготовка (изучение существующих методик из открытых источников).</a:t>
            </a:r>
          </a:p>
          <a:p>
            <a:pPr marL="171450" lvl="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Составление программы (определение формата внедрения и составление рабочей программы, включение курса в учебный план).</a:t>
            </a:r>
          </a:p>
          <a:p>
            <a:pPr marL="171450" lvl="0" indent="-171450" algn="just">
              <a:buFont typeface="Calibri" panose="020F0502020204030204" pitchFamily="34" charset="0"/>
              <a:buChar char="—"/>
            </a:pPr>
            <a:r>
              <a:rPr lang="ru-RU" dirty="0" smtClean="0"/>
              <a:t>Реализация </a:t>
            </a:r>
            <a:r>
              <a:rPr lang="ru-RU" dirty="0"/>
              <a:t>курса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всех этапах Банк России оказывает консультационную и экспертную поддержку педагогам, организует и принимает участие в различных тематических мероприятиях для педагогов на федеральном и региональном уровнях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5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Банк России в тесном взаимодействии с Минпросвещения России, ведущими вузами и экспертами-методологами разработал ряд методических материалов, структуру курса, тематическое планирование с почасовой разбивкой по </a:t>
            </a:r>
            <a:r>
              <a:rPr lang="ru-RU" dirty="0" smtClean="0"/>
              <a:t>темам и </a:t>
            </a:r>
            <a:r>
              <a:rPr lang="ru-RU" dirty="0"/>
              <a:t>учебно-методические пособия. Все разработки готовы к использованию и предусматривают последовательное изучение основ финансовой грамотности от простого (ДОО) к сложному (ВУЗы), постепенное накапливание знаний. Материалы находятся в открытом доступе на информационном портале Банка России fincult.info в разделе «</a:t>
            </a:r>
            <a:r>
              <a:rPr lang="ru-RU" dirty="0" smtClean="0"/>
              <a:t>Преподавательская», например:</a:t>
            </a:r>
            <a:endParaRPr lang="ru-RU" dirty="0"/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i="0" dirty="0" smtClean="0"/>
              <a:t>Учебно-методический </a:t>
            </a:r>
            <a:r>
              <a:rPr lang="ru-RU" i="0" dirty="0"/>
              <a:t>комплекс «Введение в финансовую грамотность» </a:t>
            </a:r>
            <a:r>
              <a:rPr lang="ru-RU" i="0" dirty="0" smtClean="0"/>
              <a:t>для </a:t>
            </a:r>
            <a:r>
              <a:rPr lang="ru-RU" i="0" dirty="0"/>
              <a:t>учащихся начальной школы;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—"/>
              <a:tabLst/>
              <a:defRPr/>
            </a:pPr>
            <a:r>
              <a:rPr lang="ru-RU" i="0" dirty="0" smtClean="0"/>
              <a:t>Учебно-методический комплект </a:t>
            </a:r>
            <a:r>
              <a:rPr lang="ru-RU" i="0" dirty="0"/>
              <a:t>«Основы финансовой грамотности» для 8-9 </a:t>
            </a:r>
            <a:r>
              <a:rPr lang="ru-RU" i="0" dirty="0" smtClean="0"/>
              <a:t>классов (</a:t>
            </a:r>
            <a:r>
              <a:rPr lang="ru-RU" b="1" i="0" dirty="0" smtClean="0"/>
              <a:t>входит в федеральный</a:t>
            </a:r>
            <a:r>
              <a:rPr lang="ru-RU" b="1" i="0" baseline="0" dirty="0" smtClean="0"/>
              <a:t> перечень учебников</a:t>
            </a:r>
            <a:r>
              <a:rPr lang="ru-RU" i="0" baseline="0" dirty="0" smtClean="0"/>
              <a:t>)</a:t>
            </a:r>
            <a:r>
              <a:rPr lang="ru-RU" i="0" dirty="0" smtClean="0"/>
              <a:t>; </a:t>
            </a:r>
            <a:endParaRPr lang="ru-RU" i="0" dirty="0"/>
          </a:p>
          <a:p>
            <a:pPr marL="171690" indent="-171690" algn="just">
              <a:buFont typeface="Calibri" panose="020F0502020204030204" pitchFamily="34" charset="0"/>
              <a:buChar char="—"/>
            </a:pPr>
            <a:r>
              <a:rPr lang="ru-RU" i="0" dirty="0" smtClean="0"/>
              <a:t>Сборник </a:t>
            </a:r>
            <a:r>
              <a:rPr lang="ru-RU" i="0" dirty="0"/>
              <a:t>математических задач «Основы финансовой грамотности» для обучающихся 1- 11 </a:t>
            </a:r>
            <a:r>
              <a:rPr lang="ru-RU" i="0" dirty="0" smtClean="0"/>
              <a:t>классов; 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i="0" dirty="0" smtClean="0"/>
              <a:t>и другие.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2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Перечень разработанных материалов не ограничивается материалами для школы. На сайте </a:t>
            </a:r>
            <a:r>
              <a:rPr lang="en-US" dirty="0" smtClean="0"/>
              <a:t>fincult.info</a:t>
            </a:r>
            <a:r>
              <a:rPr lang="en-US" baseline="0" dirty="0" smtClean="0"/>
              <a:t> </a:t>
            </a:r>
            <a:r>
              <a:rPr lang="ru-RU" baseline="0" dirty="0" smtClean="0"/>
              <a:t>Вы также можете найти:</a:t>
            </a:r>
            <a:endParaRPr lang="ru-RU" dirty="0"/>
          </a:p>
          <a:p>
            <a:pPr algn="just"/>
            <a:r>
              <a:rPr lang="ru-RU" i="0" dirty="0" smtClean="0"/>
              <a:t>– Примерную парциальную образовательную программу дошкольного образования "Экономическое воспитание дошкольников: формирование предпосылок финансовой грамотности"</a:t>
            </a:r>
            <a:r>
              <a:rPr lang="ru-RU" i="0" baseline="0" dirty="0" smtClean="0"/>
              <a:t> и</a:t>
            </a:r>
            <a:r>
              <a:rPr lang="ru-RU" i="0" dirty="0" smtClean="0"/>
              <a:t> сборники методических и демонстрационных материалов </a:t>
            </a:r>
            <a:r>
              <a:rPr lang="ru-RU" i="0" baseline="0" dirty="0" smtClean="0"/>
              <a:t>к ней (для детей 5-7 лет);</a:t>
            </a:r>
            <a:endParaRPr lang="ru-RU" i="0" dirty="0" smtClean="0"/>
          </a:p>
          <a:p>
            <a:pPr algn="just"/>
            <a:r>
              <a:rPr lang="ru-RU" i="0" dirty="0" smtClean="0"/>
              <a:t>– Методические рекомендации по включению основ финансовой грамотности в общеобразовательных организациях и в программы среднего профессионального образования;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0" dirty="0" smtClean="0"/>
              <a:t>– Сборники методических и демонстрационных материалов для детей-сирот (от 7 до 18 лет);</a:t>
            </a:r>
          </a:p>
          <a:p>
            <a:pPr marL="0" indent="0" algn="just">
              <a:buFontTx/>
              <a:buNone/>
            </a:pPr>
            <a:r>
              <a:rPr lang="ru-RU" i="0" dirty="0" smtClean="0"/>
              <a:t>и другие материалы.</a:t>
            </a:r>
          </a:p>
          <a:p>
            <a:pPr algn="just"/>
            <a:endParaRPr lang="ru-RU" i="1" dirty="0"/>
          </a:p>
          <a:p>
            <a:pPr algn="just" defTabSz="915680">
              <a:defRPr/>
            </a:pPr>
            <a:r>
              <a:rPr lang="ru-RU" dirty="0"/>
              <a:t>Кроме того, Банк России оказывает консультационную поддержку по вопросам внедрения. Любая образовательная организация может обратиться в подразделение Банка России в своем регионе</a:t>
            </a:r>
            <a:r>
              <a:rPr lang="ru-RU" dirty="0" smtClean="0"/>
              <a:t>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7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1" r:id="rId3"/>
    <p:sldLayoutId id="2147483672" r:id="rId4"/>
    <p:sldLayoutId id="2147483658" r:id="rId5"/>
    <p:sldLayoutId id="2147483657" r:id="rId6"/>
    <p:sldLayoutId id="2147483650" r:id="rId7"/>
    <p:sldLayoutId id="2147483651" r:id="rId8"/>
    <p:sldLayoutId id="2147483652" r:id="rId9"/>
    <p:sldLayoutId id="2147483669" r:id="rId10"/>
    <p:sldLayoutId id="2147483653" r:id="rId11"/>
    <p:sldLayoutId id="2147483654" r:id="rId12"/>
    <p:sldLayoutId id="2147483655" r:id="rId13"/>
    <p:sldLayoutId id="2147483656" r:id="rId14"/>
    <p:sldLayoutId id="2147483668" r:id="rId15"/>
    <p:sldLayoutId id="2147483662" r:id="rId16"/>
    <p:sldLayoutId id="2147483673" r:id="rId17"/>
    <p:sldLayoutId id="2147483674" r:id="rId18"/>
    <p:sldLayoutId id="2147483663" r:id="rId19"/>
    <p:sldLayoutId id="2147483675" r:id="rId20"/>
    <p:sldLayoutId id="2147483676" r:id="rId21"/>
    <p:sldLayoutId id="2147483666" r:id="rId22"/>
    <p:sldLayoutId id="2147483667" r:id="rId23"/>
    <p:sldLayoutId id="2147483664" r:id="rId24"/>
    <p:sldLayoutId id="214748366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ni-fg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ligra.ru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hyperlink" Target="mailto:otchet@doligra.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id1438012805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7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fincult.info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play.google.com/store/apps/details?id=ru.finassist" TargetMode="External"/><Relationship Id="rId1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mailto:KurzhumovaEV@cbr.ru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hyperlink" Target="mailto:76office@cbr.ru" TargetMode="Externa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4364038"/>
            <a:ext cx="6689367" cy="2117725"/>
          </a:xfrm>
        </p:spPr>
        <p:txBody>
          <a:bodyPr/>
          <a:lstStyle/>
          <a:p>
            <a:r>
              <a:rPr lang="ru-RU" sz="2800" dirty="0"/>
              <a:t>Внедрение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финансовой грамотности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в образовательный процесс</a:t>
            </a:r>
            <a:endParaRPr lang="ru-RU" sz="2000" cap="none" spc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2021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D5282A-C058-7143-A2F5-9396C16483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187" y="629706"/>
            <a:ext cx="5716072" cy="2799294"/>
          </a:xfrm>
          <a:prstGeom prst="rect">
            <a:avLst/>
          </a:prstGeom>
        </p:spPr>
      </p:pic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xmlns="" id="{2B34A0B3-1F63-0748-910A-25CA9D56DD17}"/>
              </a:ext>
            </a:extLst>
          </p:cNvPr>
          <p:cNvSpPr/>
          <p:nvPr/>
        </p:nvSpPr>
        <p:spPr>
          <a:xfrm>
            <a:off x="8285949" y="5743901"/>
            <a:ext cx="4864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 Анатолий Сергеевич,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отдела Отделения Чита</a:t>
            </a:r>
          </a:p>
        </p:txBody>
      </p:sp>
    </p:spTree>
    <p:extLst>
      <p:ext uri="{BB962C8B-B14F-4D97-AF65-F5344CB8AC3E}">
        <p14:creationId xmlns:p14="http://schemas.microsoft.com/office/powerpoint/2010/main" val="824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D641275-AD5A-1B44-88AD-F710FD51F0C6}"/>
              </a:ext>
            </a:extLst>
          </p:cNvPr>
          <p:cNvSpPr/>
          <p:nvPr/>
        </p:nvSpPr>
        <p:spPr>
          <a:xfrm>
            <a:off x="2593674" y="1942860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3E1D4D6-B1BE-EB46-98FC-B4EB1A3706D4}"/>
              </a:ext>
            </a:extLst>
          </p:cNvPr>
          <p:cNvSpPr/>
          <p:nvPr/>
        </p:nvSpPr>
        <p:spPr>
          <a:xfrm>
            <a:off x="2692159" y="2035834"/>
            <a:ext cx="2924115" cy="7587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Проекты Банка России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09C59BC-BA69-3546-BE7E-526F3B220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12543" y="2195972"/>
            <a:ext cx="1667691" cy="471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EA11F4-9099-0541-8416-2AFB49A753E7}"/>
              </a:ext>
            </a:extLst>
          </p:cNvPr>
          <p:cNvSpPr txBox="1"/>
          <p:nvPr/>
        </p:nvSpPr>
        <p:spPr>
          <a:xfrm>
            <a:off x="2650059" y="2990014"/>
            <a:ext cx="3008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Просветительский ресурс</a:t>
            </a:r>
            <a:br>
              <a:rPr lang="ru-RU" sz="1400" dirty="0"/>
            </a:br>
            <a:r>
              <a:rPr lang="ru-RU" sz="1400" dirty="0"/>
              <a:t>«Финансовая культура»</a:t>
            </a:r>
            <a:br>
              <a:rPr lang="ru-RU" sz="1400" dirty="0"/>
            </a:br>
            <a:r>
              <a:rPr lang="en-GB" sz="1400" dirty="0" err="1"/>
              <a:t>fincult.info</a:t>
            </a:r>
            <a:endParaRPr lang="en-GB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E520D9C-250D-D444-9B03-FF7B78F27D26}"/>
              </a:ext>
            </a:extLst>
          </p:cNvPr>
          <p:cNvSpPr/>
          <p:nvPr/>
        </p:nvSpPr>
        <p:spPr>
          <a:xfrm>
            <a:off x="6104625" y="1942860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9F06394-1D53-DC4B-80A0-6CAC6E482BD6}"/>
              </a:ext>
            </a:extLst>
          </p:cNvPr>
          <p:cNvSpPr/>
          <p:nvPr/>
        </p:nvSpPr>
        <p:spPr>
          <a:xfrm>
            <a:off x="6203110" y="2035834"/>
            <a:ext cx="2924115" cy="7587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688FB1-F9D6-AD45-9B1A-633792C81437}"/>
              </a:ext>
            </a:extLst>
          </p:cNvPr>
          <p:cNvSpPr txBox="1"/>
          <p:nvPr/>
        </p:nvSpPr>
        <p:spPr>
          <a:xfrm>
            <a:off x="6161010" y="3097736"/>
            <a:ext cx="30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Онлайн-уроки по финансовой грамотности</a:t>
            </a:r>
            <a:endParaRPr lang="en-GB" sz="14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8A9FEEF-7F40-C943-8762-3B4CD13AC1A7}"/>
              </a:ext>
            </a:extLst>
          </p:cNvPr>
          <p:cNvSpPr/>
          <p:nvPr/>
        </p:nvSpPr>
        <p:spPr>
          <a:xfrm>
            <a:off x="2593674" y="4271992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66D2C63-4CF1-3D4B-B9EC-15E17706DA68}"/>
              </a:ext>
            </a:extLst>
          </p:cNvPr>
          <p:cNvSpPr/>
          <p:nvPr/>
        </p:nvSpPr>
        <p:spPr>
          <a:xfrm>
            <a:off x="2692159" y="4364966"/>
            <a:ext cx="2924115" cy="758798"/>
          </a:xfrm>
          <a:prstGeom prst="roundRect">
            <a:avLst>
              <a:gd name="adj" fmla="val 148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4CA93D-D761-674B-8C78-6F2F0718FA86}"/>
              </a:ext>
            </a:extLst>
          </p:cNvPr>
          <p:cNvSpPr txBox="1"/>
          <p:nvPr/>
        </p:nvSpPr>
        <p:spPr>
          <a:xfrm>
            <a:off x="2650059" y="5540371"/>
            <a:ext cx="3008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ДОЛ-игра</a:t>
            </a:r>
            <a:endParaRPr lang="en-GB" sz="1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316E3B78-5481-4940-9AE0-E7BD7B00B994}"/>
              </a:ext>
            </a:extLst>
          </p:cNvPr>
          <p:cNvSpPr/>
          <p:nvPr/>
        </p:nvSpPr>
        <p:spPr>
          <a:xfrm>
            <a:off x="6095999" y="4271992"/>
            <a:ext cx="3124200" cy="1981200"/>
          </a:xfrm>
          <a:prstGeom prst="roundRect">
            <a:avLst>
              <a:gd name="adj" fmla="val 64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E810E916-4A19-3747-B972-2AEA54A9A82E}"/>
              </a:ext>
            </a:extLst>
          </p:cNvPr>
          <p:cNvSpPr/>
          <p:nvPr/>
        </p:nvSpPr>
        <p:spPr>
          <a:xfrm>
            <a:off x="6194484" y="4364966"/>
            <a:ext cx="2924115" cy="7587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328C56-53BB-7048-B08C-5818EDA8EDBF}"/>
              </a:ext>
            </a:extLst>
          </p:cNvPr>
          <p:cNvSpPr txBox="1"/>
          <p:nvPr/>
        </p:nvSpPr>
        <p:spPr>
          <a:xfrm>
            <a:off x="6152384" y="5437707"/>
            <a:ext cx="30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dirty="0"/>
              <a:t>Мобильное приложение</a:t>
            </a:r>
            <a:br>
              <a:rPr lang="ru-RU" sz="1400" dirty="0"/>
            </a:br>
            <a:r>
              <a:rPr lang="ru-RU" sz="1400" dirty="0"/>
              <a:t>«ЦБ-онлайн»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F60E1C-6ABF-5B43-9E4A-026C41ED9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159" y="4364966"/>
            <a:ext cx="2924115" cy="758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1F95AC8-9BCF-EC4B-9BD2-808F8ABE8B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110" y="4364967"/>
            <a:ext cx="2915489" cy="780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47D5E44-2D65-5747-B604-86C0A3490E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484" y="2035833"/>
            <a:ext cx="2915490" cy="7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Онлайн-уроки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33387" y="3639447"/>
            <a:ext cx="7675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Выбрать тему, дату и  время урока на сайте </a:t>
            </a:r>
            <a:r>
              <a:rPr lang="en-GB" b="1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http://dni-fg.ru</a:t>
            </a:r>
            <a:endParaRPr lang="en-GB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Подать заявку для предварительной регистрации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Принять участие в онлайн-уроке, накануне проверить оборудование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Отправить отзыв организаторам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Получить сертификат после обработки отзыва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FF69F9-C34A-DA43-A748-78A21C5EC740}"/>
              </a:ext>
            </a:extLst>
          </p:cNvPr>
          <p:cNvSpPr txBox="1"/>
          <p:nvPr/>
        </p:nvSpPr>
        <p:spPr>
          <a:xfrm>
            <a:off x="433387" y="3255238"/>
            <a:ext cx="289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Как принять участие?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A81E0-4AAB-B646-AAB3-A695F6740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283" y="1919064"/>
            <a:ext cx="5894717" cy="3419442"/>
          </a:xfrm>
          <a:prstGeom prst="rect">
            <a:avLst/>
          </a:prstGeom>
        </p:spPr>
      </p:pic>
      <p:pic>
        <p:nvPicPr>
          <p:cNvPr id="8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70" y="1637828"/>
            <a:ext cx="937922" cy="9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867361" y="2563508"/>
            <a:ext cx="1230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</a:rPr>
              <a:t>18%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школ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785" y="1715291"/>
            <a:ext cx="962025" cy="95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10743" y="917259"/>
            <a:ext cx="4163786" cy="889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Рейтинг регионов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Забайкальский край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66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место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300804" y="2525755"/>
            <a:ext cx="22181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>
                <a:solidFill>
                  <a:schemeClr val="accent4">
                    <a:lumMod val="50000"/>
                  </a:schemeClr>
                </a:solidFill>
              </a:rPr>
              <a:t>4625 </a:t>
            </a:r>
            <a:r>
              <a:rPr lang="ru-RU" altLang="ru-RU" sz="2000" b="1" dirty="0">
                <a:solidFill>
                  <a:schemeClr val="accent4">
                    <a:lumMod val="50000"/>
                  </a:schemeClr>
                </a:solidFill>
              </a:rPr>
              <a:t>просмотров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7512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Дол-игра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9C2E5-FB5E-E248-990D-A765778212F4}"/>
              </a:ext>
            </a:extLst>
          </p:cNvPr>
          <p:cNvSpPr txBox="1"/>
          <p:nvPr/>
        </p:nvSpPr>
        <p:spPr>
          <a:xfrm flipH="1">
            <a:off x="433387" y="3794475"/>
            <a:ext cx="6590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Скачать игру на сайте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hlinkClick r:id="rId3"/>
              </a:rPr>
              <a:t>http://doligra.ru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endParaRPr lang="en-US" b="1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Провести игру с учениками или отдыхающими ДОЛ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Отправить организаторам заполненную форму отчета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и несколько фотографий процесса игры по адресу </a:t>
            </a:r>
            <a:r>
              <a:rPr lang="ru-RU" b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otchet@doligra.ru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После обработки отчета в ответ будет направлен сертификат участника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433387" y="3404059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9" y="1919064"/>
            <a:ext cx="4711881" cy="3419442"/>
          </a:xfrm>
          <a:prstGeom prst="rect">
            <a:avLst/>
          </a:prstGeom>
        </p:spPr>
      </p:pic>
      <p:pic>
        <p:nvPicPr>
          <p:cNvPr id="8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670" y="1637828"/>
            <a:ext cx="937922" cy="9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859" y="1195528"/>
            <a:ext cx="962025" cy="952500"/>
          </a:xfrm>
          <a:prstGeom prst="rect">
            <a:avLst/>
          </a:prstGeom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300804" y="2525755"/>
            <a:ext cx="22181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</a:rPr>
              <a:t>1269 </a:t>
            </a:r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участников</a:t>
            </a:r>
            <a:endParaRPr lang="ru-RU" alt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3722280" y="2099290"/>
            <a:ext cx="262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>
                <a:solidFill>
                  <a:schemeClr val="accent4">
                    <a:lumMod val="50000"/>
                  </a:schemeClr>
                </a:solidFill>
              </a:rPr>
              <a:t>Школы 3%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1869" y="2539367"/>
            <a:ext cx="188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ДОЛ – 1%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0738" y="1480263"/>
            <a:ext cx="102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ОХВАТ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17309" y="3001348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ДД – 29 %</a:t>
            </a:r>
          </a:p>
        </p:txBody>
      </p:sp>
    </p:spTree>
    <p:extLst>
      <p:ext uri="{BB962C8B-B14F-4D97-AF65-F5344CB8AC3E}">
        <p14:creationId xmlns:p14="http://schemas.microsoft.com/office/powerpoint/2010/main" val="13661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Проекты Банка России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</a:t>
            </a:r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F0C984-21CE-3D42-A1D5-89851C4A2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15"/>
          <a:stretch/>
        </p:blipFill>
        <p:spPr>
          <a:xfrm>
            <a:off x="7600632" y="3672720"/>
            <a:ext cx="2765532" cy="4155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DAB016-E8CB-3A49-908A-345C2C905B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187" y="5249898"/>
            <a:ext cx="1218057" cy="359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E6ED95-04E5-C447-AE32-EDBF93BDFB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158" y="5240630"/>
            <a:ext cx="1079829" cy="368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F479F8-5C07-C84C-A689-88BB9ADC7C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17" y="3881133"/>
            <a:ext cx="1150957" cy="1160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CABD948-46E5-FC4A-989C-12F7D9CEAA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64" y="3881133"/>
            <a:ext cx="1155615" cy="11603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3BB133-4288-E44E-8664-3ECE4B9C9F64}"/>
              </a:ext>
            </a:extLst>
          </p:cNvPr>
          <p:cNvSpPr txBox="1"/>
          <p:nvPr/>
        </p:nvSpPr>
        <p:spPr>
          <a:xfrm>
            <a:off x="6805187" y="2398506"/>
            <a:ext cx="538681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Мобильное приложение «ЦБ онлайн»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ru-RU" dirty="0"/>
              <a:t>Доступно</a:t>
            </a:r>
            <a:r>
              <a:rPr lang="en-US" dirty="0"/>
              <a:t> </a:t>
            </a:r>
            <a:r>
              <a:rPr lang="ru-RU" dirty="0"/>
              <a:t>для скачивания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 </a:t>
            </a:r>
            <a:r>
              <a:rPr lang="ru-RU" u="sng" dirty="0">
                <a:hlinkClick r:id="rId8"/>
              </a:rPr>
              <a:t>App Store</a:t>
            </a:r>
            <a:r>
              <a:rPr lang="ru-RU" dirty="0"/>
              <a:t> и </a:t>
            </a:r>
            <a:r>
              <a:rPr lang="ru-RU" u="sng" dirty="0">
                <a:hlinkClick r:id="rId9"/>
              </a:rPr>
              <a:t>Google Play</a:t>
            </a:r>
            <a:endParaRPr lang="ru-RU" dirty="0">
              <a:solidFill>
                <a:srgbClr val="111214"/>
              </a:solidFill>
              <a:latin typeface="PT_Russia-Tex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5C457-DE6D-0542-9FF7-312AE63FAF4E}"/>
              </a:ext>
            </a:extLst>
          </p:cNvPr>
          <p:cNvSpPr txBox="1"/>
          <p:nvPr/>
        </p:nvSpPr>
        <p:spPr>
          <a:xfrm>
            <a:off x="780905" y="2398506"/>
            <a:ext cx="5386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Информационно-просветительский ресурс</a:t>
            </a:r>
          </a:p>
          <a:p>
            <a:pPr>
              <a:spcAft>
                <a:spcPts val="600"/>
              </a:spcAft>
            </a:pPr>
            <a:r>
              <a:rPr lang="ru-RU" b="1" dirty="0"/>
              <a:t>«Финансовая культура»</a:t>
            </a:r>
          </a:p>
          <a:p>
            <a:r>
              <a:rPr lang="en-US" dirty="0">
                <a:hlinkClick r:id="rId10"/>
              </a:rPr>
              <a:t>www.</a:t>
            </a:r>
            <a:r>
              <a:rPr lang="ru-RU" dirty="0" err="1">
                <a:hlinkClick r:id="rId10"/>
              </a:rPr>
              <a:t>fincult.info</a:t>
            </a:r>
            <a:endParaRPr lang="ru-R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FC75298-6D2B-9E41-B34F-BE09F557E0A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0905" y="3815326"/>
            <a:ext cx="1150958" cy="11509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29250A-FEB0-064B-93F0-B276AF7ECF55}"/>
              </a:ext>
            </a:extLst>
          </p:cNvPr>
          <p:cNvGrpSpPr/>
          <p:nvPr/>
        </p:nvGrpSpPr>
        <p:grpSpPr>
          <a:xfrm>
            <a:off x="1500592" y="3672721"/>
            <a:ext cx="2765532" cy="4155541"/>
            <a:chOff x="3022781" y="3672723"/>
            <a:chExt cx="2765532" cy="41555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0C2FBF3-319F-AA4B-9A15-8712379D6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9115"/>
            <a:stretch/>
          </p:blipFill>
          <p:spPr>
            <a:xfrm>
              <a:off x="3022781" y="3672723"/>
              <a:ext cx="2765532" cy="41555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A72EB41-3AF0-DD47-A1C7-BE779F18653E}"/>
                </a:ext>
              </a:extLst>
            </p:cNvPr>
            <p:cNvSpPr/>
            <p:nvPr/>
          </p:nvSpPr>
          <p:spPr>
            <a:xfrm>
              <a:off x="3947823" y="4678007"/>
              <a:ext cx="1510747" cy="1838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4A52FF13-9916-474E-856B-E2875448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119012" y="5405990"/>
              <a:ext cx="1222782" cy="382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1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Перспективные направления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14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9C2E5-FB5E-E248-990D-A765778212F4}"/>
              </a:ext>
            </a:extLst>
          </p:cNvPr>
          <p:cNvSpPr txBox="1"/>
          <p:nvPr/>
        </p:nvSpPr>
        <p:spPr>
          <a:xfrm flipH="1">
            <a:off x="433385" y="1863758"/>
            <a:ext cx="7967934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25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Разработка </a:t>
            </a: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нового образовательного </a:t>
            </a: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контента по финансовой </a:t>
            </a: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грамотности, цифровизация существующих материалов</a:t>
            </a:r>
            <a:endParaRPr lang="en-US" sz="20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lvl="0" indent="-285750" algn="just">
              <a:spcAft>
                <a:spcPts val="25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Повышение квалификации педагогов, увеличение их заинтересованности</a:t>
            </a:r>
          </a:p>
          <a:p>
            <a:pPr marL="285750" indent="-285750" algn="just">
              <a:spcAft>
                <a:spcPts val="25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Масштабирование </a:t>
            </a: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лучших практик в области преподавания финансовой грамотности на всех уровнях образования</a:t>
            </a:r>
          </a:p>
          <a:p>
            <a:pPr marL="285750" indent="-285750" algn="just">
              <a:spcAft>
                <a:spcPts val="25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Проведение </a:t>
            </a: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мероприятий по популяризации финансовой грамотности среди </a:t>
            </a: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обучающихся и вовлечению родителей </a:t>
            </a:r>
            <a:b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в процесс изучения финансовой грамотности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AD088F-8661-C242-B1E9-57E028026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460" y="1216324"/>
            <a:ext cx="2355011" cy="49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0BD7F-4CE7-1441-87F1-33BB8F836350}"/>
              </a:ext>
            </a:extLst>
          </p:cNvPr>
          <p:cNvSpPr txBox="1"/>
          <p:nvPr/>
        </p:nvSpPr>
        <p:spPr>
          <a:xfrm>
            <a:off x="1012576" y="3717757"/>
            <a:ext cx="508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Начните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внедрять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финансовую грамотность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xmlns="" id="{2B34A0B3-1F63-0748-910A-25CA9D56DD17}"/>
              </a:ext>
            </a:extLst>
          </p:cNvPr>
          <p:cNvSpPr/>
          <p:nvPr/>
        </p:nvSpPr>
        <p:spPr>
          <a:xfrm>
            <a:off x="6881691" y="3746401"/>
            <a:ext cx="4864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 Анатолий Сергеевич,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отдела Отделения Чита</a:t>
            </a: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xmlns="" id="{49F6CB30-9C73-AC4C-AD65-86E1B40DEC29}"/>
              </a:ext>
            </a:extLst>
          </p:cNvPr>
          <p:cNvSpPr/>
          <p:nvPr/>
        </p:nvSpPr>
        <p:spPr>
          <a:xfrm>
            <a:off x="6881691" y="5380909"/>
            <a:ext cx="3846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(3022) 390-183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390-106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63F8E2A9-CE0A-3F48-BC1C-DD2879B253E7}"/>
              </a:ext>
            </a:extLst>
          </p:cNvPr>
          <p:cNvSpPr/>
          <p:nvPr/>
        </p:nvSpPr>
        <p:spPr>
          <a:xfrm>
            <a:off x="8025770" y="5975811"/>
            <a:ext cx="2930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/>
              </a:rPr>
              <a:t>KurzhumovaEV@cbr.ru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76office@cbr.ru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78A41CC7-951D-C340-B731-C20EF50F199C}"/>
              </a:ext>
            </a:extLst>
          </p:cNvPr>
          <p:cNvSpPr/>
          <p:nvPr/>
        </p:nvSpPr>
        <p:spPr>
          <a:xfrm>
            <a:off x="1012576" y="4440297"/>
            <a:ext cx="4864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актуальная информация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в социальных сетях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xmlns="" id="{6DE7FB3B-A99E-5540-B64D-DC44F34A52EB}"/>
              </a:ext>
            </a:extLst>
          </p:cNvPr>
          <p:cNvSpPr/>
          <p:nvPr/>
        </p:nvSpPr>
        <p:spPr>
          <a:xfrm>
            <a:off x="1519298" y="5001023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www.facebook.com</a:t>
            </a:r>
            <a:r>
              <a:rPr lang="en-US" sz="1400" dirty="0">
                <a:solidFill>
                  <a:schemeClr val="bg1"/>
                </a:solidFill>
              </a:rPr>
              <a:t>/groups/</a:t>
            </a:r>
            <a:r>
              <a:rPr lang="en-US" sz="1400" dirty="0" err="1">
                <a:solidFill>
                  <a:schemeClr val="bg1"/>
                </a:solidFill>
              </a:rPr>
              <a:t>finprosvet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753BA516-6898-B94E-AEA4-95F6A5416B92}"/>
              </a:ext>
            </a:extLst>
          </p:cNvPr>
          <p:cNvSpPr/>
          <p:nvPr/>
        </p:nvSpPr>
        <p:spPr>
          <a:xfrm>
            <a:off x="1519298" y="5484103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vk.com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finprosv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0C16D19D-F1D7-DD4F-9190-66A63214435A}"/>
              </a:ext>
            </a:extLst>
          </p:cNvPr>
          <p:cNvSpPr/>
          <p:nvPr/>
        </p:nvSpPr>
        <p:spPr>
          <a:xfrm>
            <a:off x="1519298" y="5975811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ok.ru</a:t>
            </a:r>
            <a:r>
              <a:rPr lang="en-US" sz="1400" dirty="0">
                <a:solidFill>
                  <a:schemeClr val="bg1"/>
                </a:solidFill>
              </a:rPr>
              <a:t>/group/</a:t>
            </a:r>
            <a:r>
              <a:rPr lang="en-US" sz="1400" dirty="0" err="1">
                <a:solidFill>
                  <a:schemeClr val="bg1"/>
                </a:solidFill>
              </a:rPr>
              <a:t>finprosvet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283354C-5B89-C748-ABFA-BF03BCF923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834" y="5028911"/>
            <a:ext cx="252000" cy="252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126BD910-E21C-FE4E-928C-83AED695F8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834" y="5511991"/>
            <a:ext cx="252000" cy="25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C7A5BDA6-800C-2D4A-A4CC-AA966FB0ED1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48834" y="6003699"/>
            <a:ext cx="252000" cy="25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1691" y="4591551"/>
            <a:ext cx="4847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Куржумова Елена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Владимировна, </a:t>
            </a:r>
          </a:p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экономист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отдела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</a:t>
            </a:r>
          </a:p>
          <a:p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578967-657D-DD41-8DAC-A1B351D3AA92}"/>
              </a:ext>
            </a:extLst>
          </p:cNvPr>
          <p:cNvSpPr/>
          <p:nvPr/>
        </p:nvSpPr>
        <p:spPr>
          <a:xfrm>
            <a:off x="0" y="2889849"/>
            <a:ext cx="12192000" cy="1483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3F190-90B6-9C4E-8163-F69AF7190B01}"/>
              </a:ext>
            </a:extLst>
          </p:cNvPr>
          <p:cNvSpPr txBox="1"/>
          <p:nvPr/>
        </p:nvSpPr>
        <p:spPr>
          <a:xfrm>
            <a:off x="1296585" y="3462575"/>
            <a:ext cx="8656889" cy="60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4533"/>
              </a:lnSpc>
            </a:pPr>
            <a:r>
              <a:rPr lang="ru-RU" sz="2400" dirty="0"/>
              <a:t>шаг навстречу финансовому благополучию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09AA00-954A-5444-9329-D471CE8E2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092" y="1654942"/>
            <a:ext cx="3734832" cy="4641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979BE5-8A05-BC42-84F1-704FF7929BDC}"/>
              </a:ext>
            </a:extLst>
          </p:cNvPr>
          <p:cNvSpPr txBox="1"/>
          <p:nvPr/>
        </p:nvSpPr>
        <p:spPr>
          <a:xfrm>
            <a:off x="1296585" y="3088394"/>
            <a:ext cx="6773008" cy="618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>
              <a:lnSpc>
                <a:spcPts val="4533"/>
              </a:lnSpc>
            </a:pPr>
            <a:r>
              <a:rPr lang="ru-RU" sz="3200" b="1" dirty="0"/>
              <a:t>ФИНАНСОВАЯ ГРАМОТНОСТЬ</a:t>
            </a:r>
            <a:r>
              <a:rPr lang="en-US" sz="3200" b="1" dirty="0"/>
              <a:t> –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64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Ключевые стратегические документы:</a:t>
            </a:r>
            <a:endParaRPr lang="x-none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3F190-90B6-9C4E-8163-F69AF7190B01}"/>
              </a:ext>
            </a:extLst>
          </p:cNvPr>
          <p:cNvSpPr txBox="1"/>
          <p:nvPr/>
        </p:nvSpPr>
        <p:spPr>
          <a:xfrm>
            <a:off x="433388" y="2017997"/>
            <a:ext cx="6814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/>
              <a:t>С</a:t>
            </a:r>
            <a:r>
              <a:rPr lang="ru-RU" sz="2000" dirty="0" smtClean="0"/>
              <a:t>тратегия </a:t>
            </a:r>
            <a:r>
              <a:rPr lang="ru-RU" sz="2000" dirty="0"/>
              <a:t>повышения финансовой грамотности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в Российской Федерации на 2017-2023 годы</a:t>
            </a:r>
          </a:p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ru-RU" sz="2000" dirty="0"/>
          </a:p>
          <a:p>
            <a:pPr marL="285750" indent="-285750" algn="just">
              <a:lnSpc>
                <a:spcPct val="125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План </a:t>
            </a:r>
            <a:r>
              <a:rPr lang="ru-RU" sz="2000" dirty="0"/>
              <a:t>мероприятий Минфина России и Банка России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по реализации Стратегии</a:t>
            </a:r>
          </a:p>
          <a:p>
            <a:pPr marL="285750" indent="-285750" algn="just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ru-RU" sz="2000" dirty="0"/>
          </a:p>
          <a:p>
            <a:pPr marL="285750" indent="-285750" algn="just">
              <a:lnSpc>
                <a:spcPct val="125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Соглашение </a:t>
            </a:r>
            <a:r>
              <a:rPr lang="ru-RU" sz="2000" dirty="0"/>
              <a:t>Минобрнауки России* и Банка России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о сотрудничестве в области повышения финансовой грамотности населения Российской Федерации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ru-RU" sz="1200" i="1" dirty="0">
                <a:solidFill>
                  <a:schemeClr val="bg2">
                    <a:lumMod val="75000"/>
                  </a:schemeClr>
                </a:solidFill>
              </a:rPr>
              <a:t>*с мая 2018 – Минпросвещения России и Минобрнауки </a:t>
            </a:r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России</a:t>
            </a:r>
            <a:endParaRPr lang="x-none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DE8405-E76C-A84A-9BC1-4D1BA7EB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1841" y="1411003"/>
            <a:ext cx="4760159" cy="54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0FCDA2-9CE7-5D42-AB9D-E056AADC5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9099" y="1288818"/>
            <a:ext cx="5422901" cy="4067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107505"/>
            <a:ext cx="8141270" cy="833261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Региональные организационно-распорядительные документы: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3F190-90B6-9C4E-8163-F69AF7190B01}"/>
              </a:ext>
            </a:extLst>
          </p:cNvPr>
          <p:cNvSpPr txBox="1"/>
          <p:nvPr/>
        </p:nvSpPr>
        <p:spPr>
          <a:xfrm>
            <a:off x="433388" y="1964353"/>
            <a:ext cx="7796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400" dirty="0" smtClean="0"/>
              <a:t>Региональная программа </a:t>
            </a:r>
            <a:r>
              <a:rPr lang="ru-RU" sz="2400" dirty="0"/>
              <a:t>по повышению финансовой грамотности </a:t>
            </a:r>
            <a:r>
              <a:rPr lang="ru-RU" sz="2400" dirty="0" smtClean="0"/>
              <a:t>населения</a:t>
            </a:r>
            <a:r>
              <a:rPr lang="ru-RU" sz="2400" dirty="0"/>
              <a:t> Забайкальского края </a:t>
            </a:r>
            <a:r>
              <a:rPr lang="ru-RU" sz="2400" dirty="0" smtClean="0"/>
              <a:t>на 2020-2023 годы, утвержденная распоряжением Правительства Забайкальского края от 10.08.2020 №227-р.</a:t>
            </a:r>
            <a:endParaRPr lang="ru-RU" sz="2400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Wingdings" pitchFamily="2" charset="2"/>
              <a:buChar char="§"/>
            </a:pPr>
            <a:endParaRPr lang="ru-RU" sz="2400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400" dirty="0"/>
              <a:t>Соглашение о сотрудничестве </a:t>
            </a:r>
            <a:endParaRPr lang="ru-RU" sz="2400" dirty="0" smtClean="0"/>
          </a:p>
          <a:p>
            <a:pPr algn="just">
              <a:buClr>
                <a:schemeClr val="accent3"/>
              </a:buClr>
            </a:pPr>
            <a:r>
              <a:rPr lang="ru-RU" sz="2400" dirty="0" smtClean="0"/>
              <a:t>в </a:t>
            </a:r>
            <a:r>
              <a:rPr lang="ru-RU" sz="2400" dirty="0"/>
              <a:t>области повышения финансовой грамотности населения Забайкальского края и перечень мероприятий </a:t>
            </a:r>
            <a:r>
              <a:rPr lang="ru-RU" sz="2400" dirty="0" smtClean="0"/>
              <a:t>Министерства </a:t>
            </a:r>
            <a:r>
              <a:rPr lang="ru-RU" sz="2400" dirty="0"/>
              <a:t>образования, науки и молодежной политики Забайкальского края и Отделения Чита от 07.11.2017 и от 20.12.2017</a:t>
            </a:r>
          </a:p>
        </p:txBody>
      </p:sp>
    </p:spTree>
    <p:extLst>
      <p:ext uri="{BB962C8B-B14F-4D97-AF65-F5344CB8AC3E}">
        <p14:creationId xmlns:p14="http://schemas.microsoft.com/office/powerpoint/2010/main" val="31723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Данные о внедрении финансовой грамотности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в </a:t>
            </a:r>
            <a:r>
              <a:rPr lang="ru-RU" dirty="0" smtClean="0">
                <a:solidFill>
                  <a:schemeClr val="accent3"/>
                </a:solidFill>
              </a:rPr>
              <a:t>образовательный процесс*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3F190-90B6-9C4E-8163-F69AF7190B01}"/>
              </a:ext>
            </a:extLst>
          </p:cNvPr>
          <p:cNvSpPr txBox="1"/>
          <p:nvPr/>
        </p:nvSpPr>
        <p:spPr>
          <a:xfrm>
            <a:off x="1820570" y="3546879"/>
            <a:ext cx="201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Опорных детских </a:t>
            </a:r>
            <a:r>
              <a:rPr lang="ru-RU" sz="2000" dirty="0"/>
              <a:t>садов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09FC0B-62B5-A149-8483-F0C507D8C82E}"/>
              </a:ext>
            </a:extLst>
          </p:cNvPr>
          <p:cNvSpPr txBox="1"/>
          <p:nvPr/>
        </p:nvSpPr>
        <p:spPr>
          <a:xfrm>
            <a:off x="533403" y="6143027"/>
            <a:ext cx="11026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2">
                    <a:lumMod val="75000"/>
                  </a:schemeClr>
                </a:solidFill>
              </a:rPr>
              <a:t>* н</a:t>
            </a:r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а </a:t>
            </a:r>
            <a:r>
              <a:rPr lang="ru-RU" sz="1200" i="1" dirty="0">
                <a:solidFill>
                  <a:schemeClr val="bg2">
                    <a:lumMod val="75000"/>
                  </a:schemeClr>
                </a:solidFill>
              </a:rPr>
              <a:t>основании </a:t>
            </a:r>
            <a:r>
              <a:rPr lang="ru-RU" sz="1200" i="1" dirty="0" smtClean="0">
                <a:solidFill>
                  <a:schemeClr val="bg2">
                    <a:lumMod val="75000"/>
                  </a:schemeClr>
                </a:solidFill>
              </a:rPr>
              <a:t>данных мониторинга </a:t>
            </a:r>
            <a:r>
              <a:rPr lang="ru-RU" sz="1200" i="1" dirty="0">
                <a:solidFill>
                  <a:schemeClr val="bg2">
                    <a:lumMod val="75000"/>
                  </a:schemeClr>
                </a:solidFill>
              </a:rPr>
              <a:t>внедрения финансовой грамотности в образовательные программы по итогам 2019/2020 учебного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76A777-26CF-D54E-8C00-45ABBD3850FF}"/>
              </a:ext>
            </a:extLst>
          </p:cNvPr>
          <p:cNvSpPr txBox="1"/>
          <p:nvPr/>
        </p:nvSpPr>
        <p:spPr>
          <a:xfrm>
            <a:off x="1984075" y="2248678"/>
            <a:ext cx="1851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spc="-100" dirty="0" smtClean="0"/>
              <a:t>20</a:t>
            </a:r>
            <a:endParaRPr lang="ru-RU" sz="3000" b="1" spc="-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2953DE-70A9-774B-97A5-988D00B24810}"/>
              </a:ext>
            </a:extLst>
          </p:cNvPr>
          <p:cNvSpPr txBox="1"/>
          <p:nvPr/>
        </p:nvSpPr>
        <p:spPr>
          <a:xfrm>
            <a:off x="1984075" y="4558228"/>
            <a:ext cx="75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внедрили финансовую грамотность в </a:t>
            </a:r>
            <a:r>
              <a:rPr lang="ru-RU" dirty="0" smtClean="0"/>
              <a:t>образовательные программы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9FE9BB-AFEF-424F-9313-BA28B35543DD}"/>
              </a:ext>
            </a:extLst>
          </p:cNvPr>
          <p:cNvSpPr txBox="1"/>
          <p:nvPr/>
        </p:nvSpPr>
        <p:spPr>
          <a:xfrm>
            <a:off x="6297769" y="3599528"/>
            <a:ext cx="203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Опорных школ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0C0BB-3B51-6E40-8245-9C53DAA8E4E9}"/>
              </a:ext>
            </a:extLst>
          </p:cNvPr>
          <p:cNvSpPr txBox="1"/>
          <p:nvPr/>
        </p:nvSpPr>
        <p:spPr>
          <a:xfrm>
            <a:off x="6091707" y="2268248"/>
            <a:ext cx="257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-100" dirty="0" smtClean="0"/>
              <a:t>6</a:t>
            </a:r>
            <a:endParaRPr lang="ru-RU" sz="3000" b="1" spc="-100" dirty="0"/>
          </a:p>
        </p:txBody>
      </p:sp>
    </p:spTree>
    <p:extLst>
      <p:ext uri="{BB962C8B-B14F-4D97-AF65-F5344CB8AC3E}">
        <p14:creationId xmlns:p14="http://schemas.microsoft.com/office/powerpoint/2010/main" val="2343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04E6E0-15DF-2247-852B-6A444CB35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325" y="1423358"/>
            <a:ext cx="3946676" cy="5433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Финансовая грамотность включена во ФГОС и ПООП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527A1A-D031-CF41-8C2E-51B7500044AC}"/>
              </a:ext>
            </a:extLst>
          </p:cNvPr>
          <p:cNvSpPr txBox="1"/>
          <p:nvPr/>
        </p:nvSpPr>
        <p:spPr>
          <a:xfrm>
            <a:off x="640424" y="3746554"/>
            <a:ext cx="809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Ф</a:t>
            </a:r>
            <a:r>
              <a:rPr lang="ru-RU" sz="2000" baseline="0" dirty="0" smtClean="0"/>
              <a:t>ГОС </a:t>
            </a:r>
            <a:r>
              <a:rPr lang="ru-RU" sz="2000" baseline="0" dirty="0"/>
              <a:t>СПО — общая компетенция </a:t>
            </a:r>
            <a:r>
              <a:rPr lang="ru-RU" sz="2000" dirty="0" smtClean="0"/>
              <a:t>с </a:t>
            </a:r>
            <a:r>
              <a:rPr lang="ru-RU" sz="2000" dirty="0"/>
              <a:t>формулировкой: «Использовать знания по финансовой грамотности, планировать предпринимательскую деятельность в профессиональной сфере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5316A7-DBA6-D344-94AA-D0033837F236}"/>
              </a:ext>
            </a:extLst>
          </p:cNvPr>
          <p:cNvSpPr txBox="1"/>
          <p:nvPr/>
        </p:nvSpPr>
        <p:spPr>
          <a:xfrm>
            <a:off x="640423" y="2111568"/>
            <a:ext cx="8099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   ФГОС </a:t>
            </a:r>
            <a:r>
              <a:rPr lang="ru-RU" sz="2000" dirty="0"/>
              <a:t>начального и </a:t>
            </a:r>
            <a:r>
              <a:rPr lang="ru-RU" sz="2000" dirty="0" smtClean="0"/>
              <a:t>основного общего образования </a:t>
            </a:r>
            <a:r>
              <a:rPr lang="ru-RU" sz="2000" dirty="0"/>
              <a:t>— </a:t>
            </a:r>
            <a:endParaRPr lang="ru-RU" sz="2000" dirty="0" smtClean="0"/>
          </a:p>
          <a:p>
            <a:pPr algn="just">
              <a:lnSpc>
                <a:spcPct val="100000"/>
              </a:lnSpc>
              <a:buClr>
                <a:schemeClr val="accent3"/>
              </a:buClr>
            </a:pPr>
            <a:r>
              <a:rPr lang="ru-RU" sz="2000" dirty="0" smtClean="0"/>
              <a:t>Математика</a:t>
            </a:r>
            <a:r>
              <a:rPr lang="ru-RU" sz="2000" dirty="0"/>
              <a:t>, </a:t>
            </a:r>
            <a:r>
              <a:rPr lang="ru-RU" sz="2000" dirty="0" smtClean="0"/>
              <a:t>Технология</a:t>
            </a:r>
            <a:r>
              <a:rPr lang="ru-RU" sz="2000" dirty="0"/>
              <a:t>, </a:t>
            </a:r>
            <a:r>
              <a:rPr lang="ru-RU" sz="2000" dirty="0" smtClean="0"/>
              <a:t>Окружающий мир, Обществознание</a:t>
            </a:r>
            <a:r>
              <a:rPr lang="ru-RU" sz="2000" dirty="0"/>
              <a:t>, </a:t>
            </a:r>
            <a:r>
              <a:rPr lang="ru-RU" sz="2000" dirty="0" smtClean="0"/>
              <a:t>География </a:t>
            </a:r>
            <a:r>
              <a:rPr lang="ru-RU" sz="2000" dirty="0"/>
              <a:t>и </a:t>
            </a:r>
            <a:r>
              <a:rPr lang="ru-RU" sz="2000" dirty="0" smtClean="0"/>
              <a:t>Информатика; ПООП основного и среднего общего образования </a:t>
            </a:r>
            <a:r>
              <a:rPr lang="ru-RU" sz="2000" dirty="0"/>
              <a:t>— </a:t>
            </a:r>
            <a:r>
              <a:rPr lang="ru-RU" sz="2000" dirty="0" smtClean="0"/>
              <a:t>Экономика, Обществознание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4376E2-9B4C-DE43-B88D-B0B743AEFE74}"/>
              </a:ext>
            </a:extLst>
          </p:cNvPr>
          <p:cNvSpPr txBox="1"/>
          <p:nvPr/>
        </p:nvSpPr>
        <p:spPr>
          <a:xfrm>
            <a:off x="640424" y="5073764"/>
            <a:ext cx="809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00000"/>
              </a:lnSpc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</a:pPr>
            <a:r>
              <a:rPr lang="ru-RU" sz="2000" dirty="0" smtClean="0"/>
              <a:t>ФГОС </a:t>
            </a:r>
            <a:r>
              <a:rPr lang="ru-RU" sz="2000" dirty="0"/>
              <a:t>ВО третьего поколения — универсальная компетенция № 10 «Способен принимать обоснованные экономические решения</a:t>
            </a:r>
            <a:r>
              <a:rPr lang="en-US" sz="2000" dirty="0"/>
              <a:t> </a:t>
            </a:r>
            <a:r>
              <a:rPr lang="ru-RU" sz="2000" dirty="0"/>
              <a:t>в различных областях жизнедеятельности»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2644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798206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Как внедрять финансовую грамотность в образовательных организациях?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xmlns="" id="{7A586346-E8F5-6F41-8FBE-C0AD23D7FEE6}"/>
              </a:ext>
            </a:extLst>
          </p:cNvPr>
          <p:cNvSpPr/>
          <p:nvPr/>
        </p:nvSpPr>
        <p:spPr>
          <a:xfrm>
            <a:off x="4180299" y="2734269"/>
            <a:ext cx="383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ПРОГРАММЫ</a:t>
            </a:r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xmlns="" id="{81630CED-25FC-0149-AFC2-DD32C5389888}"/>
              </a:ext>
            </a:extLst>
          </p:cNvPr>
          <p:cNvSpPr/>
          <p:nvPr/>
        </p:nvSpPr>
        <p:spPr>
          <a:xfrm>
            <a:off x="4079041" y="3138695"/>
            <a:ext cx="3503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750">
              <a:spcAft>
                <a:spcPts val="12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Выбрать формат внедрения</a:t>
            </a:r>
          </a:p>
          <a:p>
            <a:pPr marL="141750">
              <a:spcAft>
                <a:spcPts val="1200"/>
              </a:spcAft>
            </a:pPr>
            <a:r>
              <a:rPr lang="ru-RU" sz="1700" dirty="0">
                <a:solidFill>
                  <a:srgbClr val="000000"/>
                </a:solidFill>
              </a:rPr>
              <a:t>Составить рабочую программу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xmlns="" id="{7D9E0BAD-C1E1-2A4F-B43A-DAA737B69C21}"/>
              </a:ext>
            </a:extLst>
          </p:cNvPr>
          <p:cNvSpPr/>
          <p:nvPr/>
        </p:nvSpPr>
        <p:spPr>
          <a:xfrm>
            <a:off x="489856" y="3138695"/>
            <a:ext cx="36709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0000"/>
                </a:solidFill>
              </a:rPr>
              <a:t>Ознакомиться с методическими рекомендациями по включению финансовой грамотности</a:t>
            </a:r>
            <a:br>
              <a:rPr lang="ru-RU" sz="1700" dirty="0">
                <a:solidFill>
                  <a:srgbClr val="000000"/>
                </a:solidFill>
              </a:rPr>
            </a:br>
            <a:r>
              <a:rPr lang="ru-RU" sz="1700" dirty="0">
                <a:solidFill>
                  <a:srgbClr val="000000"/>
                </a:solidFill>
              </a:rPr>
              <a:t>в образовательный процесс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xmlns="" id="{5CC8EFAA-26F7-FF4C-8416-965FDB5D7135}"/>
              </a:ext>
            </a:extLst>
          </p:cNvPr>
          <p:cNvSpPr/>
          <p:nvPr/>
        </p:nvSpPr>
        <p:spPr>
          <a:xfrm>
            <a:off x="489856" y="2729159"/>
            <a:ext cx="166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lang="ru-RU" sz="2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xmlns="" id="{7686CBB8-BE65-4E4F-8D15-B161FBCDABA9}"/>
              </a:ext>
            </a:extLst>
          </p:cNvPr>
          <p:cNvSpPr/>
          <p:nvPr/>
        </p:nvSpPr>
        <p:spPr>
          <a:xfrm>
            <a:off x="8031215" y="3138695"/>
            <a:ext cx="367092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dirty="0">
                <a:solidFill>
                  <a:srgbClr val="000000"/>
                </a:solidFill>
              </a:rPr>
              <a:t>Включить модули по финансовой грамотности в учебный план</a:t>
            </a:r>
            <a:br>
              <a:rPr lang="ru-RU" sz="1700" dirty="0">
                <a:solidFill>
                  <a:srgbClr val="000000"/>
                </a:solidFill>
              </a:rPr>
            </a:br>
            <a:r>
              <a:rPr lang="ru-RU" sz="1700" dirty="0">
                <a:solidFill>
                  <a:srgbClr val="000000"/>
                </a:solidFill>
              </a:rPr>
              <a:t>на постоянной основе</a:t>
            </a:r>
            <a:endParaRPr lang="en-US" sz="17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700" dirty="0">
                <a:cs typeface="Arial" panose="020B0604020202020204" pitchFamily="34" charset="0"/>
              </a:rPr>
              <a:t>Руководствоваться материалами сайта «Финансовая культура»</a:t>
            </a:r>
          </a:p>
        </p:txBody>
      </p:sp>
      <p:sp>
        <p:nvSpPr>
          <p:cNvPr id="12" name="Прямоугольник 20">
            <a:extLst>
              <a:ext uri="{FF2B5EF4-FFF2-40B4-BE49-F238E27FC236}">
                <a16:creationId xmlns:a16="http://schemas.microsoft.com/office/drawing/2014/main" xmlns="" id="{17E8AFA6-747D-3249-9A41-481844181706}"/>
              </a:ext>
            </a:extLst>
          </p:cNvPr>
          <p:cNvSpPr/>
          <p:nvPr/>
        </p:nvSpPr>
        <p:spPr>
          <a:xfrm>
            <a:off x="8011699" y="2674459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endParaRPr lang="ru-RU" b="1" spc="-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00687B-1977-8340-AB70-B3F3AFE8571F}"/>
              </a:ext>
            </a:extLst>
          </p:cNvPr>
          <p:cNvSpPr txBox="1"/>
          <p:nvPr/>
        </p:nvSpPr>
        <p:spPr>
          <a:xfrm>
            <a:off x="525656" y="5310810"/>
            <a:ext cx="7106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поддержка Банка России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BD561D-E250-E845-B0BC-28120001E5F5}"/>
              </a:ext>
            </a:extLst>
          </p:cNvPr>
          <p:cNvSpPr txBox="1"/>
          <p:nvPr/>
        </p:nvSpPr>
        <p:spPr>
          <a:xfrm>
            <a:off x="525656" y="5649364"/>
            <a:ext cx="7106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 Банка России по обмену опытом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FC46184-F302-E840-8A90-071C82CF4928}"/>
              </a:ext>
            </a:extLst>
          </p:cNvPr>
          <p:cNvCxnSpPr/>
          <p:nvPr/>
        </p:nvCxnSpPr>
        <p:spPr>
          <a:xfrm>
            <a:off x="489856" y="5126364"/>
            <a:ext cx="1121228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B681435-F92F-6F49-958A-70E2559CE389}"/>
              </a:ext>
            </a:extLst>
          </p:cNvPr>
          <p:cNvCxnSpPr>
            <a:cxnSpLocks/>
          </p:cNvCxnSpPr>
          <p:nvPr/>
        </p:nvCxnSpPr>
        <p:spPr>
          <a:xfrm>
            <a:off x="489856" y="3133663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5442F61-8DA9-2B40-8233-C7602873CCCA}"/>
              </a:ext>
            </a:extLst>
          </p:cNvPr>
          <p:cNvCxnSpPr>
            <a:cxnSpLocks/>
          </p:cNvCxnSpPr>
          <p:nvPr/>
        </p:nvCxnSpPr>
        <p:spPr>
          <a:xfrm>
            <a:off x="4242347" y="3133663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550406-9E93-634D-BF9F-14D47F23BF26}"/>
              </a:ext>
            </a:extLst>
          </p:cNvPr>
          <p:cNvCxnSpPr>
            <a:cxnSpLocks/>
          </p:cNvCxnSpPr>
          <p:nvPr/>
        </p:nvCxnSpPr>
        <p:spPr>
          <a:xfrm>
            <a:off x="8115607" y="3133663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Разработаны учебно-методические материалы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993180" y="5423744"/>
            <a:ext cx="2220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УМК для 1-4 классов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710752" y="5422200"/>
            <a:ext cx="2220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УМК для 8-9 классов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8402839" y="5422200"/>
            <a:ext cx="2770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Сборник математических задач для 1-11 классов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45B50A-A065-F148-8F30-9B5CEA2675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856" y="2264298"/>
            <a:ext cx="2235110" cy="279299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9FA349E-6AE7-974E-9990-5CAB370B28A6}"/>
              </a:ext>
            </a:extLst>
          </p:cNvPr>
          <p:cNvCxnSpPr>
            <a:cxnSpLocks/>
          </p:cNvCxnSpPr>
          <p:nvPr/>
        </p:nvCxnSpPr>
        <p:spPr>
          <a:xfrm>
            <a:off x="433387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8F7BFFA-4170-9A47-A29C-79AA6D6AF4E2}"/>
              </a:ext>
            </a:extLst>
          </p:cNvPr>
          <p:cNvCxnSpPr>
            <a:cxnSpLocks/>
          </p:cNvCxnSpPr>
          <p:nvPr/>
        </p:nvCxnSpPr>
        <p:spPr>
          <a:xfrm>
            <a:off x="4362591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74D3F4-6A50-ED4F-83A3-08B4D51D24F2}"/>
              </a:ext>
            </a:extLst>
          </p:cNvPr>
          <p:cNvCxnSpPr>
            <a:cxnSpLocks/>
          </p:cNvCxnSpPr>
          <p:nvPr/>
        </p:nvCxnSpPr>
        <p:spPr>
          <a:xfrm>
            <a:off x="8228421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7C24C2-1E2B-C04F-9D9E-7264FE0C7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7" y="1833447"/>
            <a:ext cx="2283729" cy="3138347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xmlns="" id="{A49AD366-F424-1347-9108-CC0B23A133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38" y="1863758"/>
            <a:ext cx="2421929" cy="30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Разработаны учебно-методические материалы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665985" y="5440221"/>
            <a:ext cx="2945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Сборники материалов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для детей-сирот (7-18 лет)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786897" y="5440221"/>
            <a:ext cx="2633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Дошкольникам (5-7 лет)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8820519" y="5437593"/>
            <a:ext cx="2659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1600" dirty="0"/>
              <a:t>Методические материалы в помощь педагогам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3740B5-2C6E-EE45-A23F-F9E9CBDE2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47" y="2331005"/>
            <a:ext cx="2546495" cy="2754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03C6BB-1EAB-284B-8615-35907ADA69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519" y="2289270"/>
            <a:ext cx="2375667" cy="27540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1AAFCD-1895-A543-84D4-60639FC67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77" y="2274185"/>
            <a:ext cx="3011100" cy="275402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9DA0790-1229-A74F-9990-6FCA3BE8AE77}"/>
              </a:ext>
            </a:extLst>
          </p:cNvPr>
          <p:cNvCxnSpPr>
            <a:cxnSpLocks/>
          </p:cNvCxnSpPr>
          <p:nvPr/>
        </p:nvCxnSpPr>
        <p:spPr>
          <a:xfrm>
            <a:off x="433387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019D6DC-B21F-6B4D-8D60-BC4E25AAE6BD}"/>
              </a:ext>
            </a:extLst>
          </p:cNvPr>
          <p:cNvCxnSpPr>
            <a:cxnSpLocks/>
          </p:cNvCxnSpPr>
          <p:nvPr/>
        </p:nvCxnSpPr>
        <p:spPr>
          <a:xfrm>
            <a:off x="4362591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9AF43EA-F663-4740-B015-7C95D32BFDB3}"/>
              </a:ext>
            </a:extLst>
          </p:cNvPr>
          <p:cNvCxnSpPr>
            <a:cxnSpLocks/>
          </p:cNvCxnSpPr>
          <p:nvPr/>
        </p:nvCxnSpPr>
        <p:spPr>
          <a:xfrm>
            <a:off x="8228421" y="5226166"/>
            <a:ext cx="334027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4480</TotalTime>
  <Words>2008</Words>
  <Application>Microsoft Office PowerPoint</Application>
  <PresentationFormat>Произвольный</PresentationFormat>
  <Paragraphs>259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Ключевые стратегические документы:</vt:lpstr>
      <vt:lpstr>Региональные организационно-распорядительные документы:</vt:lpstr>
      <vt:lpstr>Данные о внедрении финансовой грамотности в образовательный процесс*</vt:lpstr>
      <vt:lpstr>Финансовая грамотность включена во ФГОС и ПООП</vt:lpstr>
      <vt:lpstr>Как внедрять финансовую грамотность в образовательных организациях?</vt:lpstr>
      <vt:lpstr>Разработаны учебно-методические материалы </vt:lpstr>
      <vt:lpstr>Разработаны учебно-методические материалы</vt:lpstr>
      <vt:lpstr>Проекты Банка России</vt:lpstr>
      <vt:lpstr>Онлайн-уроки</vt:lpstr>
      <vt:lpstr>Дол-игра</vt:lpstr>
      <vt:lpstr>Проекты Банка России </vt:lpstr>
      <vt:lpstr>Перспективные направления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GordeevAV</cp:lastModifiedBy>
  <cp:revision>164</cp:revision>
  <cp:lastPrinted>2018-11-09T14:38:56Z</cp:lastPrinted>
  <dcterms:created xsi:type="dcterms:W3CDTF">2018-11-05T17:34:13Z</dcterms:created>
  <dcterms:modified xsi:type="dcterms:W3CDTF">2021-08-24T03:12:00Z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