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2" r:id="rId6"/>
    <p:sldId id="263" r:id="rId7"/>
    <p:sldId id="264" r:id="rId8"/>
    <p:sldId id="268" r:id="rId9"/>
    <p:sldId id="265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F2133-1567-456D-81E8-D6493C19EB7C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B2D1A-BBDF-4E0F-B7AB-27626AEFD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4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2D1A-BBDF-4E0F-B7AB-27626AEFD7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wav"/><Relationship Id="rId7" Type="http://schemas.openxmlformats.org/officeDocument/2006/relationships/image" Target="../media/image4.gif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8.gi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wav"/><Relationship Id="rId7" Type="http://schemas.openxmlformats.org/officeDocument/2006/relationships/image" Target="../media/image8.gif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4.wav"/><Relationship Id="rId7" Type="http://schemas.openxmlformats.org/officeDocument/2006/relationships/image" Target="../media/image12.jpe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5.wav"/><Relationship Id="rId7" Type="http://schemas.openxmlformats.org/officeDocument/2006/relationships/image" Target="../media/image1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media6.wav"/><Relationship Id="rId7" Type="http://schemas.openxmlformats.org/officeDocument/2006/relationships/image" Target="../media/image20.jpeg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media7.wav"/><Relationship Id="rId7" Type="http://schemas.openxmlformats.org/officeDocument/2006/relationships/image" Target="../media/image27.jpeg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592" y="3717032"/>
            <a:ext cx="14874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2160418" cy="2157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39930" y="260648"/>
            <a:ext cx="6552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aramond" pitchFamily="18" charset="0"/>
              </a:rPr>
              <a:t>Муниципальное бюджетное образовательное учреждение «Детский сад общеразвивающего вида с приоритетным осуществлением  интеллектуального направления воспитанников № 75 »</a:t>
            </a:r>
            <a:endParaRPr lang="ru-RU" sz="20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412" y="254682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cs typeface="Gautami" panose="020B0502040204020203" pitchFamily="34" charset="0"/>
              </a:rPr>
              <a:t>ИГРА - ФОРМА РАЗВИТИЯ ЭКОНОМИЧЕСКОЙ </a:t>
            </a:r>
            <a:endParaRPr lang="ru-RU" sz="2400" dirty="0" smtClean="0">
              <a:solidFill>
                <a:srgbClr val="FF0000"/>
              </a:solidFill>
              <a:cs typeface="Gautami" panose="020B0502040204020203" pitchFamily="34" charset="0"/>
            </a:endParaRPr>
          </a:p>
          <a:p>
            <a:pPr algn="ctr"/>
            <a:endParaRPr lang="ru-RU" sz="2400" dirty="0">
              <a:solidFill>
                <a:srgbClr val="FF0000"/>
              </a:solidFill>
              <a:cs typeface="Gautami" panose="020B0502040204020203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cs typeface="Gautami" panose="020B0502040204020203" pitchFamily="34" charset="0"/>
              </a:rPr>
              <a:t>КУЛЬТУРЫ </a:t>
            </a:r>
            <a:r>
              <a:rPr lang="ru-RU" sz="2400" dirty="0">
                <a:solidFill>
                  <a:srgbClr val="FF0000"/>
                </a:solidFill>
                <a:cs typeface="Gautami" panose="020B0502040204020203" pitchFamily="34" charset="0"/>
              </a:rPr>
              <a:t>В ДОШКОЛЬНОМ ВОЗРАСТЕ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60932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Автор Золотарева Ирина Афанасьевна,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воспитатель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301269"/>
      </p:ext>
    </p:extLst>
  </p:cSld>
  <p:clrMapOvr>
    <a:masterClrMapping/>
  </p:clrMapOvr>
  <p:transition spd="slow" advTm="6189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214" y="161344"/>
            <a:ext cx="4248472" cy="2880320"/>
          </a:xfrm>
          <a:prstGeom prst="flowChartAlternateProcess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68" y="4008796"/>
            <a:ext cx="3960440" cy="2664296"/>
          </a:xfrm>
          <a:prstGeom prst="flowChartAlternateProcess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3960440" cy="2880320"/>
          </a:xfrm>
          <a:prstGeom prst="flowChartAlternateProcess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569" y="3956777"/>
            <a:ext cx="3913646" cy="2664296"/>
          </a:xfrm>
          <a:prstGeom prst="flowChartAlternateProcess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762" y="3220481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Дети проявляют </a:t>
            </a:r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интерес к тому, что они делают. </a:t>
            </a:r>
          </a:p>
        </p:txBody>
      </p:sp>
    </p:spTree>
    <p:extLst>
      <p:ext uri="{BB962C8B-B14F-4D97-AF65-F5344CB8AC3E}">
        <p14:creationId xmlns:p14="http://schemas.microsoft.com/office/powerpoint/2010/main" val="28030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85" y="-166126"/>
            <a:ext cx="8625795" cy="6856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495" y="332655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sz="8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2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503">
        <p14:prism isInverted="1"/>
      </p:transition>
    </mc:Choice>
    <mc:Fallback xmlns="">
      <p:transition spd="slow" advTm="8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610" y="2667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7" y="612844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Book Antiqua" pitchFamily="18" charset="0"/>
                <a:cs typeface="AngsanaUPC" pitchFamily="18" charset="-34"/>
              </a:rPr>
              <a:t>Сюжетно-дидактическая </a:t>
            </a:r>
            <a:r>
              <a:rPr lang="ru-RU" sz="2000" dirty="0" smtClean="0">
                <a:solidFill>
                  <a:schemeClr val="tx2"/>
                </a:solidFill>
                <a:latin typeface="Book Antiqua" pitchFamily="18" charset="0"/>
                <a:cs typeface="AngsanaUPC" pitchFamily="18" charset="-34"/>
              </a:rPr>
              <a:t>игра предоставляет </a:t>
            </a:r>
            <a:r>
              <a:rPr lang="ru-RU" sz="2000" dirty="0">
                <a:solidFill>
                  <a:schemeClr val="tx2"/>
                </a:solidFill>
                <a:latin typeface="Book Antiqua" pitchFamily="18" charset="0"/>
                <a:cs typeface="AngsanaUPC" pitchFamily="18" charset="-34"/>
              </a:rPr>
              <a:t>возможность для того, чтобы экономические знания были доступны и легко воспринимались детьми. Это достигается путем моделирования реальных ситуаций из жизни: купля-продажа, производство изделий, реализация продукции, бартерные сделки и пр. Таким образом, используя микро-примеры, дети овладевают экономической терминологией самым эффективным образом. Включенная в игру проблема, требует соответствующего мышления в процессе ее разрешения. Проявленное отношение и поведение в этой мини-игровой ситуации переносятся в реальную экономическую жизнь. В этом смысле игры имеют огромное образовательное значение.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Book Antiqua" pitchFamily="18" charset="0"/>
                <a:cs typeface="AngsanaUPC" pitchFamily="18" charset="-34"/>
              </a:rPr>
              <a:t>В качестве реального приложения идеи игры, с целью иллюстрации, предложена часть разработанных моделей игр. Стимулируя как воображение, так и возможность усвоить социальные и экономические модели поведения в обществе, они симулируют реальные ситуации производства и рынка. 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64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23">
        <p14:prism isInverted="1"/>
      </p:transition>
    </mc:Choice>
    <mc:Fallback xmlns="">
      <p:transition spd="slow" advTm="120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785748" cy="14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" y="-2697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77281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047" y="242179"/>
            <a:ext cx="2042433" cy="162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0528" y="55636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Цели и задачи игры: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62" y="2456733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Book Antiqua" panose="02040602050305030304" pitchFamily="18" charset="0"/>
                <a:cs typeface="FreesiaUPC" pitchFamily="34" charset="-34"/>
              </a:rPr>
              <a:t>* </a:t>
            </a:r>
            <a:r>
              <a:rPr lang="ru-RU" sz="2000" dirty="0">
                <a:latin typeface="Book Antiqua" panose="02040602050305030304" pitchFamily="18" charset="0"/>
                <a:cs typeface="FreesiaUPC" pitchFamily="34" charset="-34"/>
              </a:rPr>
              <a:t>Получение знаний о ввозе и вывозе товаров в стране.</a:t>
            </a:r>
          </a:p>
          <a:p>
            <a:r>
              <a:rPr lang="ru-RU" sz="2000" dirty="0">
                <a:latin typeface="Book Antiqua" panose="02040602050305030304" pitchFamily="18" charset="0"/>
                <a:cs typeface="FreesiaUPC" pitchFamily="34" charset="-34"/>
              </a:rPr>
              <a:t>*</a:t>
            </a:r>
            <a:r>
              <a:rPr lang="ru-RU" sz="2000" dirty="0" smtClean="0">
                <a:latin typeface="Book Antiqua" panose="02040602050305030304" pitchFamily="18" charset="0"/>
                <a:cs typeface="FreesiaUPC" pitchFamily="34" charset="-34"/>
              </a:rPr>
              <a:t>Осмысление </a:t>
            </a:r>
            <a:r>
              <a:rPr lang="ru-RU" sz="2000" dirty="0">
                <a:latin typeface="Book Antiqua" panose="02040602050305030304" pitchFamily="18" charset="0"/>
                <a:cs typeface="FreesiaUPC" pitchFamily="34" charset="-34"/>
              </a:rPr>
              <a:t>значения совместных действий в процессе достижения общих целей.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83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344">
        <p14:prism isInverted="1"/>
      </p:transition>
    </mc:Choice>
    <mc:Fallback xmlns="">
      <p:transition spd="slow" advTm="113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73409"/>
            <a:ext cx="449999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 smtClean="0">
                <a:latin typeface="Book Antiqua" panose="02040602050305030304" pitchFamily="18" charset="0"/>
              </a:rPr>
              <a:t>Дети </a:t>
            </a:r>
            <a:r>
              <a:rPr lang="ru-RU" sz="2000" dirty="0">
                <a:latin typeface="Book Antiqua" panose="02040602050305030304" pitchFamily="18" charset="0"/>
              </a:rPr>
              <a:t>располагаются вокруг своих столиков, каждый такой столик представляет отдельное государство. На каждом столике </a:t>
            </a:r>
            <a:r>
              <a:rPr lang="ru-RU" sz="2000" dirty="0" smtClean="0">
                <a:latin typeface="Book Antiqua" panose="02040602050305030304" pitchFamily="18" charset="0"/>
              </a:rPr>
              <a:t>представлен ассортимент товара, который </a:t>
            </a:r>
            <a:r>
              <a:rPr lang="ru-RU" sz="2000" dirty="0">
                <a:latin typeface="Book Antiqua" panose="02040602050305030304" pitchFamily="18" charset="0"/>
              </a:rPr>
              <a:t>не </a:t>
            </a:r>
            <a:r>
              <a:rPr lang="ru-RU" sz="2000" dirty="0" smtClean="0">
                <a:latin typeface="Book Antiqua" panose="02040602050305030304" pitchFamily="18" charset="0"/>
              </a:rPr>
              <a:t>должен повторяться в другом « государстве».</a:t>
            </a: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r>
              <a:rPr lang="ru-RU" sz="2000" dirty="0">
                <a:latin typeface="Book Antiqua" panose="02040602050305030304" pitchFamily="18" charset="0"/>
              </a:rPr>
              <a:t>Дети внимательно следят за тем, есть ли товар, который они обменивают, т.е. дают со своего стола "государства", в наличности на другом столе "государстве". В случае, если он есть, выбирают другой продукт (товар).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33265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Правила 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82" y="1612744"/>
            <a:ext cx="3962092" cy="35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188640"/>
            <a:ext cx="414007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39" y="3861047"/>
            <a:ext cx="4179539" cy="278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F:\товар фото\DSC0349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3861048"/>
            <a:ext cx="4140076" cy="2781052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товар фото\DSC0388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13050" cy="273630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93478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Государства для товарообмена</a:t>
            </a:r>
            <a:endParaRPr lang="ru-RU" sz="32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587">
        <p14:prism isInverted="1"/>
      </p:transition>
    </mc:Choice>
    <mc:Fallback xmlns="">
      <p:transition spd="slow" advTm="9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71" y="765284"/>
            <a:ext cx="4274570" cy="2569641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807" y="773415"/>
            <a:ext cx="4093933" cy="2407622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248472" cy="2781052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207" y="3861048"/>
            <a:ext cx="4101604" cy="2781052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82" y="3334925"/>
            <a:ext cx="431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Обмен валюты</a:t>
            </a:r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4924" y="3181037"/>
            <a:ext cx="3923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Приобретение билета в другое государство</a:t>
            </a:r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9810" y="9707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Атрибуты к игре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8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517">
        <p14:prism isInverted="1"/>
      </p:transition>
    </mc:Choice>
    <mc:Fallback xmlns="">
      <p:transition spd="slow" advTm="15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товар фото\DSC038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84775"/>
            <a:ext cx="4203878" cy="281190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товар фото\DSC038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584776"/>
            <a:ext cx="4212083" cy="281190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товар фото\DSC0390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73017"/>
            <a:ext cx="4203878" cy="306908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товар фото\DSC0390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3573017"/>
            <a:ext cx="4212084" cy="306908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1102" y="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Содержание игры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96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80">
        <p14:prism isInverted="1"/>
      </p:transition>
    </mc:Choice>
    <mc:Fallback xmlns="">
      <p:transition spd="slow" advTm="80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906" y="116632"/>
            <a:ext cx="4229252" cy="3280820"/>
          </a:xfrm>
          <a:prstGeom prst="flowChartAlternateProcess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006" y="3573016"/>
            <a:ext cx="4212468" cy="3136804"/>
          </a:xfrm>
          <a:prstGeom prst="flowChartAlternateProcess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06" y="3573016"/>
            <a:ext cx="4104456" cy="3136804"/>
          </a:xfrm>
          <a:prstGeom prst="flowChartAlternateProcess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972212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Знакомятся с понятиями «ввоз» и «вывоз» товара</a:t>
            </a:r>
            <a:endParaRPr lang="ru-RU" sz="3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6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товар фото\DSC039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4104455" cy="259228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товар фото\DSC039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340" y="116631"/>
            <a:ext cx="4130855" cy="259229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товар фото\DSC035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104454" cy="28803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товар фото\DSC036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861049"/>
            <a:ext cx="4099163" cy="2880320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86" y="2930396"/>
            <a:ext cx="893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«Экспорт», «Импорт» между государствами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72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75">
        <p14:prism isInverted="1"/>
      </p:transition>
    </mc:Choice>
    <mc:Fallback xmlns="">
      <p:transition spd="slow" advTm="12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1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0.1|1.1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9|1.2|2.2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|1.2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</TotalTime>
  <Words>315</Words>
  <Application>Microsoft Office PowerPoint</Application>
  <PresentationFormat>Экран (4:3)</PresentationFormat>
  <Paragraphs>27</Paragraphs>
  <Slides>11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ssd</dc:creator>
  <cp:lastModifiedBy>GordeevAV</cp:lastModifiedBy>
  <cp:revision>24</cp:revision>
  <dcterms:created xsi:type="dcterms:W3CDTF">2021-08-20T08:26:27Z</dcterms:created>
  <dcterms:modified xsi:type="dcterms:W3CDTF">2021-08-24T03:10:54Z</dcterms:modified>
</cp:coreProperties>
</file>