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  <p:sldId id="259" r:id="rId7"/>
    <p:sldId id="258" r:id="rId8"/>
    <p:sldId id="264" r:id="rId9"/>
    <p:sldId id="263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agram.com/zabprofobr?utm_medium=copy_link" TargetMode="External"/><Relationship Id="rId2" Type="http://schemas.openxmlformats.org/officeDocument/2006/relationships/hyperlink" Target="https://vk.com/eseu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k.com/club9314914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60649"/>
            <a:ext cx="5904657" cy="1224136"/>
          </a:xfrm>
        </p:spPr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ОБЩЕРОССИЙСКИЙ ПРОФСОЮЗ ОБРАЗОВАНИЯ</a:t>
            </a:r>
            <a:b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Читинская городская организация Профсоюза работников народного образования и науки РФ</a:t>
            </a:r>
            <a:r>
              <a:rPr lang="ru-RU" sz="1800" dirty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2"/>
            <a:ext cx="1080120" cy="122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Ирина\Desktop\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609" y="116632"/>
            <a:ext cx="1241980" cy="122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299695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Брифинг: «Всё, что вы знаете и не знаете о Профсоюзе»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8365" y="5088227"/>
            <a:ext cx="5296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Модератор: Рычкова Н.В., заместитель председателя</a:t>
            </a:r>
          </a:p>
          <a:p>
            <a:pPr algn="just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Читинской городской организации Профсоюза</a:t>
            </a:r>
          </a:p>
          <a:p>
            <a:pPr algn="just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работников народного образования и науки РФ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644731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Чита, 2021 г.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43450" y="1844824"/>
            <a:ext cx="5741139" cy="882119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Секция: Педагог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века: современные реалии и перспективы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5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7320" y="503094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Современный Профсоюз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83568" y="1487069"/>
            <a:ext cx="7848871" cy="4675948"/>
            <a:chOff x="683568" y="1487069"/>
            <a:chExt cx="7848871" cy="4675948"/>
          </a:xfrm>
        </p:grpSpPr>
        <p:sp>
          <p:nvSpPr>
            <p:cNvPr id="5" name="Полилиния 4"/>
            <p:cNvSpPr/>
            <p:nvPr/>
          </p:nvSpPr>
          <p:spPr>
            <a:xfrm>
              <a:off x="3509161" y="1637907"/>
              <a:ext cx="5023278" cy="1206696"/>
            </a:xfrm>
            <a:custGeom>
              <a:avLst/>
              <a:gdLst>
                <a:gd name="connsiteX0" fmla="*/ 201120 w 1206696"/>
                <a:gd name="connsiteY0" fmla="*/ 0 h 5023278"/>
                <a:gd name="connsiteX1" fmla="*/ 1005576 w 1206696"/>
                <a:gd name="connsiteY1" fmla="*/ 0 h 5023278"/>
                <a:gd name="connsiteX2" fmla="*/ 1206696 w 1206696"/>
                <a:gd name="connsiteY2" fmla="*/ 201120 h 5023278"/>
                <a:gd name="connsiteX3" fmla="*/ 1206696 w 1206696"/>
                <a:gd name="connsiteY3" fmla="*/ 5023278 h 5023278"/>
                <a:gd name="connsiteX4" fmla="*/ 1206696 w 1206696"/>
                <a:gd name="connsiteY4" fmla="*/ 5023278 h 5023278"/>
                <a:gd name="connsiteX5" fmla="*/ 0 w 1206696"/>
                <a:gd name="connsiteY5" fmla="*/ 5023278 h 5023278"/>
                <a:gd name="connsiteX6" fmla="*/ 0 w 1206696"/>
                <a:gd name="connsiteY6" fmla="*/ 5023278 h 5023278"/>
                <a:gd name="connsiteX7" fmla="*/ 0 w 1206696"/>
                <a:gd name="connsiteY7" fmla="*/ 201120 h 5023278"/>
                <a:gd name="connsiteX8" fmla="*/ 201120 w 1206696"/>
                <a:gd name="connsiteY8" fmla="*/ 0 h 50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696" h="5023278">
                  <a:moveTo>
                    <a:pt x="1206696" y="837230"/>
                  </a:moveTo>
                  <a:lnTo>
                    <a:pt x="1206696" y="4186048"/>
                  </a:lnTo>
                  <a:cubicBezTo>
                    <a:pt x="1206696" y="4648440"/>
                    <a:pt x="1185066" y="5023278"/>
                    <a:pt x="1158383" y="5023278"/>
                  </a:cubicBezTo>
                  <a:lnTo>
                    <a:pt x="0" y="5023278"/>
                  </a:lnTo>
                  <a:lnTo>
                    <a:pt x="0" y="50232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8383" y="0"/>
                  </a:lnTo>
                  <a:cubicBezTo>
                    <a:pt x="1185066" y="0"/>
                    <a:pt x="1206696" y="374838"/>
                    <a:pt x="1206696" y="837230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2731" rIns="306556" bIns="182731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solidFill>
                    <a:schemeClr val="tx1"/>
                  </a:solidFill>
                  <a:effectLst/>
                  <a:latin typeface="Times New Roman"/>
                  <a:ea typeface="Times New Roman"/>
                </a:rPr>
                <a:t>учет членов Профсоюза в Автоматизированной информационной системе Общероссийского Профсоюза образования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683568" y="1487069"/>
              <a:ext cx="2825593" cy="1508370"/>
            </a:xfrm>
            <a:custGeom>
              <a:avLst/>
              <a:gdLst>
                <a:gd name="connsiteX0" fmla="*/ 0 w 2825593"/>
                <a:gd name="connsiteY0" fmla="*/ 251400 h 1508370"/>
                <a:gd name="connsiteX1" fmla="*/ 251400 w 2825593"/>
                <a:gd name="connsiteY1" fmla="*/ 0 h 1508370"/>
                <a:gd name="connsiteX2" fmla="*/ 2574193 w 2825593"/>
                <a:gd name="connsiteY2" fmla="*/ 0 h 1508370"/>
                <a:gd name="connsiteX3" fmla="*/ 2825593 w 2825593"/>
                <a:gd name="connsiteY3" fmla="*/ 251400 h 1508370"/>
                <a:gd name="connsiteX4" fmla="*/ 2825593 w 2825593"/>
                <a:gd name="connsiteY4" fmla="*/ 1256970 h 1508370"/>
                <a:gd name="connsiteX5" fmla="*/ 2574193 w 2825593"/>
                <a:gd name="connsiteY5" fmla="*/ 1508370 h 1508370"/>
                <a:gd name="connsiteX6" fmla="*/ 251400 w 2825593"/>
                <a:gd name="connsiteY6" fmla="*/ 1508370 h 1508370"/>
                <a:gd name="connsiteX7" fmla="*/ 0 w 2825593"/>
                <a:gd name="connsiteY7" fmla="*/ 1256970 h 1508370"/>
                <a:gd name="connsiteX8" fmla="*/ 0 w 2825593"/>
                <a:gd name="connsiteY8" fmla="*/ 251400 h 150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5593" h="1508370">
                  <a:moveTo>
                    <a:pt x="0" y="251400"/>
                  </a:moveTo>
                  <a:cubicBezTo>
                    <a:pt x="0" y="112556"/>
                    <a:pt x="112556" y="0"/>
                    <a:pt x="251400" y="0"/>
                  </a:cubicBezTo>
                  <a:lnTo>
                    <a:pt x="2574193" y="0"/>
                  </a:lnTo>
                  <a:cubicBezTo>
                    <a:pt x="2713037" y="0"/>
                    <a:pt x="2825593" y="112556"/>
                    <a:pt x="2825593" y="251400"/>
                  </a:cubicBezTo>
                  <a:lnTo>
                    <a:pt x="2825593" y="1256970"/>
                  </a:lnTo>
                  <a:cubicBezTo>
                    <a:pt x="2825593" y="1395814"/>
                    <a:pt x="2713037" y="1508370"/>
                    <a:pt x="2574193" y="1508370"/>
                  </a:cubicBezTo>
                  <a:lnTo>
                    <a:pt x="251400" y="1508370"/>
                  </a:lnTo>
                  <a:cubicBezTo>
                    <a:pt x="112556" y="1508370"/>
                    <a:pt x="0" y="1395814"/>
                    <a:pt x="0" y="1256970"/>
                  </a:cubicBezTo>
                  <a:lnTo>
                    <a:pt x="0" y="2514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833" tIns="111733" rIns="149833" bIns="11173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Цифровой Профсоюз</a:t>
              </a:r>
              <a:endParaRPr lang="ru-RU" sz="20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3509161" y="3221696"/>
              <a:ext cx="5023278" cy="1206696"/>
            </a:xfrm>
            <a:custGeom>
              <a:avLst/>
              <a:gdLst>
                <a:gd name="connsiteX0" fmla="*/ 201120 w 1206696"/>
                <a:gd name="connsiteY0" fmla="*/ 0 h 5023278"/>
                <a:gd name="connsiteX1" fmla="*/ 1005576 w 1206696"/>
                <a:gd name="connsiteY1" fmla="*/ 0 h 5023278"/>
                <a:gd name="connsiteX2" fmla="*/ 1206696 w 1206696"/>
                <a:gd name="connsiteY2" fmla="*/ 201120 h 5023278"/>
                <a:gd name="connsiteX3" fmla="*/ 1206696 w 1206696"/>
                <a:gd name="connsiteY3" fmla="*/ 5023278 h 5023278"/>
                <a:gd name="connsiteX4" fmla="*/ 1206696 w 1206696"/>
                <a:gd name="connsiteY4" fmla="*/ 5023278 h 5023278"/>
                <a:gd name="connsiteX5" fmla="*/ 0 w 1206696"/>
                <a:gd name="connsiteY5" fmla="*/ 5023278 h 5023278"/>
                <a:gd name="connsiteX6" fmla="*/ 0 w 1206696"/>
                <a:gd name="connsiteY6" fmla="*/ 5023278 h 5023278"/>
                <a:gd name="connsiteX7" fmla="*/ 0 w 1206696"/>
                <a:gd name="connsiteY7" fmla="*/ 201120 h 5023278"/>
                <a:gd name="connsiteX8" fmla="*/ 201120 w 1206696"/>
                <a:gd name="connsiteY8" fmla="*/ 0 h 50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696" h="5023278">
                  <a:moveTo>
                    <a:pt x="1206696" y="837230"/>
                  </a:moveTo>
                  <a:lnTo>
                    <a:pt x="1206696" y="4186048"/>
                  </a:lnTo>
                  <a:cubicBezTo>
                    <a:pt x="1206696" y="4648440"/>
                    <a:pt x="1185066" y="5023278"/>
                    <a:pt x="1158383" y="5023278"/>
                  </a:cubicBezTo>
                  <a:lnTo>
                    <a:pt x="0" y="5023278"/>
                  </a:lnTo>
                  <a:lnTo>
                    <a:pt x="0" y="50232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8383" y="0"/>
                  </a:lnTo>
                  <a:cubicBezTo>
                    <a:pt x="1185066" y="0"/>
                    <a:pt x="1206696" y="374838"/>
                    <a:pt x="1206696" y="837230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2731" rIns="306556" bIns="182731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3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возможность пользоваться бонусами с покупок и </a:t>
              </a:r>
              <a:r>
                <a:rPr lang="ru-RU" sz="1600" kern="1200" dirty="0" err="1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кэшбэками</a:t>
              </a: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магазинах-партнерах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83568" y="3070858"/>
              <a:ext cx="2825593" cy="1508370"/>
            </a:xfrm>
            <a:custGeom>
              <a:avLst/>
              <a:gdLst>
                <a:gd name="connsiteX0" fmla="*/ 0 w 2825593"/>
                <a:gd name="connsiteY0" fmla="*/ 251400 h 1508370"/>
                <a:gd name="connsiteX1" fmla="*/ 251400 w 2825593"/>
                <a:gd name="connsiteY1" fmla="*/ 0 h 1508370"/>
                <a:gd name="connsiteX2" fmla="*/ 2574193 w 2825593"/>
                <a:gd name="connsiteY2" fmla="*/ 0 h 1508370"/>
                <a:gd name="connsiteX3" fmla="*/ 2825593 w 2825593"/>
                <a:gd name="connsiteY3" fmla="*/ 251400 h 1508370"/>
                <a:gd name="connsiteX4" fmla="*/ 2825593 w 2825593"/>
                <a:gd name="connsiteY4" fmla="*/ 1256970 h 1508370"/>
                <a:gd name="connsiteX5" fmla="*/ 2574193 w 2825593"/>
                <a:gd name="connsiteY5" fmla="*/ 1508370 h 1508370"/>
                <a:gd name="connsiteX6" fmla="*/ 251400 w 2825593"/>
                <a:gd name="connsiteY6" fmla="*/ 1508370 h 1508370"/>
                <a:gd name="connsiteX7" fmla="*/ 0 w 2825593"/>
                <a:gd name="connsiteY7" fmla="*/ 1256970 h 1508370"/>
                <a:gd name="connsiteX8" fmla="*/ 0 w 2825593"/>
                <a:gd name="connsiteY8" fmla="*/ 251400 h 150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5593" h="1508370">
                  <a:moveTo>
                    <a:pt x="0" y="251400"/>
                  </a:moveTo>
                  <a:cubicBezTo>
                    <a:pt x="0" y="112556"/>
                    <a:pt x="112556" y="0"/>
                    <a:pt x="251400" y="0"/>
                  </a:cubicBezTo>
                  <a:lnTo>
                    <a:pt x="2574193" y="0"/>
                  </a:lnTo>
                  <a:cubicBezTo>
                    <a:pt x="2713037" y="0"/>
                    <a:pt x="2825593" y="112556"/>
                    <a:pt x="2825593" y="251400"/>
                  </a:cubicBezTo>
                  <a:lnTo>
                    <a:pt x="2825593" y="1256970"/>
                  </a:lnTo>
                  <a:cubicBezTo>
                    <a:pt x="2825593" y="1395814"/>
                    <a:pt x="2713037" y="1508370"/>
                    <a:pt x="2574193" y="1508370"/>
                  </a:cubicBezTo>
                  <a:lnTo>
                    <a:pt x="251400" y="1508370"/>
                  </a:lnTo>
                  <a:cubicBezTo>
                    <a:pt x="112556" y="1508370"/>
                    <a:pt x="0" y="1395814"/>
                    <a:pt x="0" y="1256970"/>
                  </a:cubicBezTo>
                  <a:lnTo>
                    <a:pt x="0" y="2514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833" tIns="111733" rIns="149833" bIns="11173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Федеральная бонусная программа для членов профсоюза «</a:t>
              </a:r>
              <a:r>
                <a:rPr lang="ru-RU" sz="2000" kern="1200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Профкардс</a:t>
              </a:r>
              <a:r>
                <a:rPr lang="ru-RU" sz="20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sz="20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3509161" y="4805485"/>
              <a:ext cx="5023278" cy="1206696"/>
            </a:xfrm>
            <a:custGeom>
              <a:avLst/>
              <a:gdLst>
                <a:gd name="connsiteX0" fmla="*/ 201120 w 1206696"/>
                <a:gd name="connsiteY0" fmla="*/ 0 h 5023278"/>
                <a:gd name="connsiteX1" fmla="*/ 1005576 w 1206696"/>
                <a:gd name="connsiteY1" fmla="*/ 0 h 5023278"/>
                <a:gd name="connsiteX2" fmla="*/ 1206696 w 1206696"/>
                <a:gd name="connsiteY2" fmla="*/ 201120 h 5023278"/>
                <a:gd name="connsiteX3" fmla="*/ 1206696 w 1206696"/>
                <a:gd name="connsiteY3" fmla="*/ 5023278 h 5023278"/>
                <a:gd name="connsiteX4" fmla="*/ 1206696 w 1206696"/>
                <a:gd name="connsiteY4" fmla="*/ 5023278 h 5023278"/>
                <a:gd name="connsiteX5" fmla="*/ 0 w 1206696"/>
                <a:gd name="connsiteY5" fmla="*/ 5023278 h 5023278"/>
                <a:gd name="connsiteX6" fmla="*/ 0 w 1206696"/>
                <a:gd name="connsiteY6" fmla="*/ 5023278 h 5023278"/>
                <a:gd name="connsiteX7" fmla="*/ 0 w 1206696"/>
                <a:gd name="connsiteY7" fmla="*/ 201120 h 5023278"/>
                <a:gd name="connsiteX8" fmla="*/ 201120 w 1206696"/>
                <a:gd name="connsiteY8" fmla="*/ 0 h 50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6696" h="5023278">
                  <a:moveTo>
                    <a:pt x="1206696" y="837230"/>
                  </a:moveTo>
                  <a:lnTo>
                    <a:pt x="1206696" y="4186048"/>
                  </a:lnTo>
                  <a:cubicBezTo>
                    <a:pt x="1206696" y="4648440"/>
                    <a:pt x="1185066" y="5023278"/>
                    <a:pt x="1158383" y="5023278"/>
                  </a:cubicBezTo>
                  <a:lnTo>
                    <a:pt x="0" y="5023278"/>
                  </a:lnTo>
                  <a:lnTo>
                    <a:pt x="0" y="502327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58383" y="0"/>
                  </a:lnTo>
                  <a:cubicBezTo>
                    <a:pt x="1185066" y="0"/>
                    <a:pt x="1206696" y="374838"/>
                    <a:pt x="1206696" y="837230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82731" rIns="306556" bIns="182731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effectLst/>
                  <a:latin typeface="Times New Roman"/>
                  <a:ea typeface="Times New Roman"/>
                </a:rPr>
                <a:t>проект универсальный, сочетающий программу идентификации членов профсоюза конкретной профорганизации и систему лояльности, благодаря которой держатели карт получают скидки и льготы у десятков компаний – партнеров. 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683568" y="4654647"/>
              <a:ext cx="2825593" cy="1508370"/>
            </a:xfrm>
            <a:custGeom>
              <a:avLst/>
              <a:gdLst>
                <a:gd name="connsiteX0" fmla="*/ 0 w 2825593"/>
                <a:gd name="connsiteY0" fmla="*/ 251400 h 1508370"/>
                <a:gd name="connsiteX1" fmla="*/ 251400 w 2825593"/>
                <a:gd name="connsiteY1" fmla="*/ 0 h 1508370"/>
                <a:gd name="connsiteX2" fmla="*/ 2574193 w 2825593"/>
                <a:gd name="connsiteY2" fmla="*/ 0 h 1508370"/>
                <a:gd name="connsiteX3" fmla="*/ 2825593 w 2825593"/>
                <a:gd name="connsiteY3" fmla="*/ 251400 h 1508370"/>
                <a:gd name="connsiteX4" fmla="*/ 2825593 w 2825593"/>
                <a:gd name="connsiteY4" fmla="*/ 1256970 h 1508370"/>
                <a:gd name="connsiteX5" fmla="*/ 2574193 w 2825593"/>
                <a:gd name="connsiteY5" fmla="*/ 1508370 h 1508370"/>
                <a:gd name="connsiteX6" fmla="*/ 251400 w 2825593"/>
                <a:gd name="connsiteY6" fmla="*/ 1508370 h 1508370"/>
                <a:gd name="connsiteX7" fmla="*/ 0 w 2825593"/>
                <a:gd name="connsiteY7" fmla="*/ 1256970 h 1508370"/>
                <a:gd name="connsiteX8" fmla="*/ 0 w 2825593"/>
                <a:gd name="connsiteY8" fmla="*/ 251400 h 150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5593" h="1508370">
                  <a:moveTo>
                    <a:pt x="0" y="251400"/>
                  </a:moveTo>
                  <a:cubicBezTo>
                    <a:pt x="0" y="112556"/>
                    <a:pt x="112556" y="0"/>
                    <a:pt x="251400" y="0"/>
                  </a:cubicBezTo>
                  <a:lnTo>
                    <a:pt x="2574193" y="0"/>
                  </a:lnTo>
                  <a:cubicBezTo>
                    <a:pt x="2713037" y="0"/>
                    <a:pt x="2825593" y="112556"/>
                    <a:pt x="2825593" y="251400"/>
                  </a:cubicBezTo>
                  <a:lnTo>
                    <a:pt x="2825593" y="1256970"/>
                  </a:lnTo>
                  <a:cubicBezTo>
                    <a:pt x="2825593" y="1395814"/>
                    <a:pt x="2713037" y="1508370"/>
                    <a:pt x="2574193" y="1508370"/>
                  </a:cubicBezTo>
                  <a:lnTo>
                    <a:pt x="251400" y="1508370"/>
                  </a:lnTo>
                  <a:cubicBezTo>
                    <a:pt x="112556" y="1508370"/>
                    <a:pt x="0" y="1395814"/>
                    <a:pt x="0" y="1256970"/>
                  </a:cubicBezTo>
                  <a:lnTo>
                    <a:pt x="0" y="2514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9833" tIns="111733" rIns="149833" bIns="111733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Единый профсоюзный билет</a:t>
              </a:r>
              <a:endParaRPr lang="ru-RU" sz="20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08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4353" y="2636912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Читинская городская организация Профсоюза ждет Вас по адресу: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17186" y="3717032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Чита, ул. Журавлева 77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</a:p>
          <a:p>
            <a:pPr lvl="0" algn="ctr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Тел./факс: 8 (3022) 35-61-73 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chitaprof@mail.ru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Председатель: Шишова Светлана Александровна</a:t>
            </a:r>
          </a:p>
          <a:p>
            <a:pPr lvl="0" algn="ctr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председателя: Рычкова Наталья Владимировна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88640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Мы в социальных сетях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71186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vk.com/eseur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(Общероссийский Профсоюз образования)</a:t>
            </a:r>
          </a:p>
          <a:p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instagram.com/zabprofobr?utm_medium=copy_link</a:t>
            </a:r>
            <a:endParaRPr lang="ru-RU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vk.com/club93149146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(Забайкальская краевая организация Профсоюза)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73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7544" y="764704"/>
            <a:ext cx="8064896" cy="4594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latin typeface="Times New Roman"/>
                <a:ea typeface="Calibri"/>
                <a:cs typeface="Times New Roman"/>
              </a:rPr>
              <a:t>Профсоюз это…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sz="2800" dirty="0">
                <a:latin typeface="Times New Roman"/>
                <a:ea typeface="Calibri"/>
              </a:rPr>
              <a:t>Профессиональный союз работников народного образования и науки Российской Федерации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</a:rPr>
              <a:t>– это общероссийская, добровольная, общественная, самоуправляемая, некоммерческая корпоративная организация, объединяющая членов Профсоюза – работников, связанных общими профессиональными, социальными и трудовыми интересами по роду их деятельности в образовательных организациях.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677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217" y="476672"/>
            <a:ext cx="7848872" cy="5802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Немного истории…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750"/>
              </a:spcAft>
            </a:pP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26-27 </a:t>
            </a:r>
            <a:r>
              <a:rPr lang="ru-RU" b="1" i="1" dirty="0">
                <a:latin typeface="Times New Roman"/>
                <a:ea typeface="Times New Roman"/>
                <a:cs typeface="Times New Roman"/>
              </a:rPr>
              <a:t>сентября 1990 года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прошёл Учредительный съезд Профсоюза работников народного образования и науки РСФСР. На нём было принято решение о создании профсоюза, был принят Устав профсоюза и сформированы руководящие органы. Председателем профсоюза был избран Владимир Михайлович Яковлев. С 2003 года и по настоящее время председателем Общероссийского Профсоюза образования является Галина Ивановна Меркулова.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750"/>
              </a:spcAft>
            </a:pPr>
            <a:r>
              <a:rPr lang="ru-RU" b="1" i="1" dirty="0">
                <a:latin typeface="Times New Roman"/>
                <a:ea typeface="Times New Roman"/>
                <a:cs typeface="Times New Roman"/>
              </a:rPr>
              <a:t>6 февраля 1992 года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профсоюз переименован в Профсоюз работников народного образования и науки Российской Федерации.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750"/>
              </a:spcAft>
            </a:pPr>
            <a:r>
              <a:rPr lang="ru-RU" b="1" i="1" dirty="0">
                <a:latin typeface="Times New Roman"/>
                <a:ea typeface="Times New Roman"/>
                <a:cs typeface="Times New Roman"/>
              </a:rPr>
              <a:t>12 декабря 1996 года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принят Федеральный закон «О профессиональных союзах, их правах и гарантиях деятельности».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750"/>
              </a:spcAft>
            </a:pPr>
            <a:r>
              <a:rPr lang="ru-RU" b="1" i="1" dirty="0">
                <a:latin typeface="Times New Roman"/>
                <a:ea typeface="Times New Roman"/>
                <a:cs typeface="Times New Roman"/>
              </a:rPr>
              <a:t>14 октября 2020 года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VIII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Съезде Профсоюза были внесены изменения в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Устав Профсоюза. Теперь официальное название Профессиональный союз работников народного образования и науки Российской Федерации.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9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052736"/>
            <a:ext cx="8136904" cy="3689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580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Правовая основа деятельности – </a:t>
            </a:r>
          </a:p>
          <a:p>
            <a:pPr lvl="0"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профсоюзная деятельность,  направленная на </a:t>
            </a:r>
            <a:r>
              <a:rPr lang="ru-RU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защиту социально-трудовых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прав</a:t>
            </a: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и законных 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социально-экономических интересов</a:t>
            </a:r>
            <a:r>
              <a:rPr lang="ru-RU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 членов профсоюза, основанная на нормах права и  обеспечиваемая правовыми гарантиями, признанными государством и обществом.</a:t>
            </a:r>
            <a:endParaRPr lang="ru-RU" sz="28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7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4692" y="260648"/>
            <a:ext cx="8136904" cy="6096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580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Основные направления </a:t>
            </a:r>
            <a:r>
              <a:rPr lang="ru-RU" sz="2800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деятельности – </a:t>
            </a:r>
            <a:endParaRPr lang="ru-RU" sz="2800" b="1" i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Укрепление и развитие социального партнерства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Реализация уставных задач профсоюза по представительству и защите социально-трудовых прав и профессиональных интересов членов профсоюза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Информационно-методическая работа с использованием современных информационных технологий, обучение профактива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Формирование и правовая экспертиза локальной нормативной базы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Контроль за созданием безопасных условий труда и отдыха работников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Оказание бесплатной юридической помощи членам Профсоюза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Участие в коллективных действиях Профсоюза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Оздоровительная и культурно-массовая работа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Мотивация профсоюзного членства</a:t>
            </a:r>
          </a:p>
          <a:p>
            <a:pPr marL="457200" lvl="0" indent="-457200">
              <a:lnSpc>
                <a:spcPct val="115000"/>
              </a:lnSpc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Инновационная деятельность</a:t>
            </a:r>
          </a:p>
          <a:p>
            <a:pPr marL="457200" lvl="0" indent="-457200">
              <a:lnSpc>
                <a:spcPct val="115000"/>
              </a:lnSpc>
              <a:spcAft>
                <a:spcPts val="1000"/>
              </a:spcAft>
              <a:buClr>
                <a:schemeClr val="bg2">
                  <a:lumMod val="10000"/>
                </a:schemeClr>
              </a:buClr>
              <a:buFont typeface="Wingdings" panose="05000000000000000000" pitchFamily="2" charset="2"/>
              <a:buChar char="q"/>
            </a:pPr>
            <a:endParaRPr lang="ru-RU" sz="2400" b="1" i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098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87624" y="348767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Функции Профсоюза</a:t>
            </a:r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70835" y="1127947"/>
            <a:ext cx="7852456" cy="5354989"/>
            <a:chOff x="567250" y="1135526"/>
            <a:chExt cx="7852456" cy="5354989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570835" y="1135526"/>
              <a:ext cx="7848871" cy="3947727"/>
              <a:chOff x="570835" y="1135526"/>
              <a:chExt cx="7848871" cy="3947727"/>
            </a:xfrm>
          </p:grpSpPr>
          <p:sp>
            <p:nvSpPr>
              <p:cNvPr id="5" name="Полилиния 4"/>
              <p:cNvSpPr/>
              <p:nvPr/>
            </p:nvSpPr>
            <p:spPr>
              <a:xfrm>
                <a:off x="3396428" y="1262873"/>
                <a:ext cx="5023278" cy="1018768"/>
              </a:xfrm>
              <a:custGeom>
                <a:avLst/>
                <a:gdLst>
                  <a:gd name="connsiteX0" fmla="*/ 169798 w 1018768"/>
                  <a:gd name="connsiteY0" fmla="*/ 0 h 5023278"/>
                  <a:gd name="connsiteX1" fmla="*/ 848970 w 1018768"/>
                  <a:gd name="connsiteY1" fmla="*/ 0 h 5023278"/>
                  <a:gd name="connsiteX2" fmla="*/ 1018768 w 1018768"/>
                  <a:gd name="connsiteY2" fmla="*/ 169798 h 5023278"/>
                  <a:gd name="connsiteX3" fmla="*/ 1018768 w 1018768"/>
                  <a:gd name="connsiteY3" fmla="*/ 5023278 h 5023278"/>
                  <a:gd name="connsiteX4" fmla="*/ 1018768 w 1018768"/>
                  <a:gd name="connsiteY4" fmla="*/ 5023278 h 5023278"/>
                  <a:gd name="connsiteX5" fmla="*/ 0 w 1018768"/>
                  <a:gd name="connsiteY5" fmla="*/ 5023278 h 5023278"/>
                  <a:gd name="connsiteX6" fmla="*/ 0 w 1018768"/>
                  <a:gd name="connsiteY6" fmla="*/ 5023278 h 5023278"/>
                  <a:gd name="connsiteX7" fmla="*/ 0 w 1018768"/>
                  <a:gd name="connsiteY7" fmla="*/ 169798 h 5023278"/>
                  <a:gd name="connsiteX8" fmla="*/ 169798 w 1018768"/>
                  <a:gd name="connsiteY8" fmla="*/ 0 h 50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8768" h="5023278">
                    <a:moveTo>
                      <a:pt x="1018768" y="837231"/>
                    </a:moveTo>
                    <a:lnTo>
                      <a:pt x="1018768" y="4186047"/>
                    </a:lnTo>
                    <a:cubicBezTo>
                      <a:pt x="1018768" y="4648436"/>
                      <a:pt x="1003350" y="5023276"/>
                      <a:pt x="984331" y="5023276"/>
                    </a:cubicBezTo>
                    <a:lnTo>
                      <a:pt x="0" y="5023276"/>
                    </a:lnTo>
                    <a:lnTo>
                      <a:pt x="0" y="5023276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984331" y="2"/>
                    </a:lnTo>
                    <a:cubicBezTo>
                      <a:pt x="1003350" y="2"/>
                      <a:pt x="1018768" y="374842"/>
                      <a:pt x="1018768" y="837231"/>
                    </a:cubicBezTo>
                    <a:close/>
                  </a:path>
                </a:pathLst>
              </a:cu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80212" rIns="110692" bIns="80212" numCol="1" spcCol="1270" anchor="ctr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600" b="0" i="0" kern="12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направлена на предупреждение нарушения и восстановления нарушения прав и законных интересов работников в сфере труда, а также привлечение к ответственности их нарушителей</a:t>
                </a:r>
                <a:endParaRPr lang="ru-RU" sz="16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Полилиния 5"/>
              <p:cNvSpPr/>
              <p:nvPr/>
            </p:nvSpPr>
            <p:spPr>
              <a:xfrm>
                <a:off x="570835" y="1135526"/>
                <a:ext cx="2825593" cy="1273460"/>
              </a:xfrm>
              <a:custGeom>
                <a:avLst/>
                <a:gdLst>
                  <a:gd name="connsiteX0" fmla="*/ 0 w 2825593"/>
                  <a:gd name="connsiteY0" fmla="*/ 212248 h 1273460"/>
                  <a:gd name="connsiteX1" fmla="*/ 212248 w 2825593"/>
                  <a:gd name="connsiteY1" fmla="*/ 0 h 1273460"/>
                  <a:gd name="connsiteX2" fmla="*/ 2613345 w 2825593"/>
                  <a:gd name="connsiteY2" fmla="*/ 0 h 1273460"/>
                  <a:gd name="connsiteX3" fmla="*/ 2825593 w 2825593"/>
                  <a:gd name="connsiteY3" fmla="*/ 212248 h 1273460"/>
                  <a:gd name="connsiteX4" fmla="*/ 2825593 w 2825593"/>
                  <a:gd name="connsiteY4" fmla="*/ 1061212 h 1273460"/>
                  <a:gd name="connsiteX5" fmla="*/ 2613345 w 2825593"/>
                  <a:gd name="connsiteY5" fmla="*/ 1273460 h 1273460"/>
                  <a:gd name="connsiteX6" fmla="*/ 212248 w 2825593"/>
                  <a:gd name="connsiteY6" fmla="*/ 1273460 h 1273460"/>
                  <a:gd name="connsiteX7" fmla="*/ 0 w 2825593"/>
                  <a:gd name="connsiteY7" fmla="*/ 1061212 h 1273460"/>
                  <a:gd name="connsiteX8" fmla="*/ 0 w 2825593"/>
                  <a:gd name="connsiteY8" fmla="*/ 212248 h 1273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25593" h="1273460">
                    <a:moveTo>
                      <a:pt x="0" y="212248"/>
                    </a:moveTo>
                    <a:cubicBezTo>
                      <a:pt x="0" y="95027"/>
                      <a:pt x="95027" y="0"/>
                      <a:pt x="212248" y="0"/>
                    </a:cubicBezTo>
                    <a:lnTo>
                      <a:pt x="2613345" y="0"/>
                    </a:lnTo>
                    <a:cubicBezTo>
                      <a:pt x="2730566" y="0"/>
                      <a:pt x="2825593" y="95027"/>
                      <a:pt x="2825593" y="212248"/>
                    </a:cubicBezTo>
                    <a:lnTo>
                      <a:pt x="2825593" y="1061212"/>
                    </a:lnTo>
                    <a:cubicBezTo>
                      <a:pt x="2825593" y="1178433"/>
                      <a:pt x="2730566" y="1273460"/>
                      <a:pt x="2613345" y="1273460"/>
                    </a:cubicBezTo>
                    <a:lnTo>
                      <a:pt x="212248" y="1273460"/>
                    </a:lnTo>
                    <a:cubicBezTo>
                      <a:pt x="95027" y="1273460"/>
                      <a:pt x="0" y="1178433"/>
                      <a:pt x="0" y="1061212"/>
                    </a:cubicBezTo>
                    <a:lnTo>
                      <a:pt x="0" y="21224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49795" tIns="105980" rIns="149795" bIns="10598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300" kern="1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Защитная</a:t>
                </a:r>
                <a:endParaRPr lang="ru-RU" sz="2300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Полилиния 6"/>
              <p:cNvSpPr/>
              <p:nvPr/>
            </p:nvSpPr>
            <p:spPr>
              <a:xfrm>
                <a:off x="3396428" y="2600007"/>
                <a:ext cx="5023278" cy="1018768"/>
              </a:xfrm>
              <a:custGeom>
                <a:avLst/>
                <a:gdLst>
                  <a:gd name="connsiteX0" fmla="*/ 169798 w 1018768"/>
                  <a:gd name="connsiteY0" fmla="*/ 0 h 5023278"/>
                  <a:gd name="connsiteX1" fmla="*/ 848970 w 1018768"/>
                  <a:gd name="connsiteY1" fmla="*/ 0 h 5023278"/>
                  <a:gd name="connsiteX2" fmla="*/ 1018768 w 1018768"/>
                  <a:gd name="connsiteY2" fmla="*/ 169798 h 5023278"/>
                  <a:gd name="connsiteX3" fmla="*/ 1018768 w 1018768"/>
                  <a:gd name="connsiteY3" fmla="*/ 5023278 h 5023278"/>
                  <a:gd name="connsiteX4" fmla="*/ 1018768 w 1018768"/>
                  <a:gd name="connsiteY4" fmla="*/ 5023278 h 5023278"/>
                  <a:gd name="connsiteX5" fmla="*/ 0 w 1018768"/>
                  <a:gd name="connsiteY5" fmla="*/ 5023278 h 5023278"/>
                  <a:gd name="connsiteX6" fmla="*/ 0 w 1018768"/>
                  <a:gd name="connsiteY6" fmla="*/ 5023278 h 5023278"/>
                  <a:gd name="connsiteX7" fmla="*/ 0 w 1018768"/>
                  <a:gd name="connsiteY7" fmla="*/ 169798 h 5023278"/>
                  <a:gd name="connsiteX8" fmla="*/ 169798 w 1018768"/>
                  <a:gd name="connsiteY8" fmla="*/ 0 h 50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8768" h="5023278">
                    <a:moveTo>
                      <a:pt x="1018768" y="837231"/>
                    </a:moveTo>
                    <a:lnTo>
                      <a:pt x="1018768" y="4186047"/>
                    </a:lnTo>
                    <a:cubicBezTo>
                      <a:pt x="1018768" y="4648436"/>
                      <a:pt x="1003350" y="5023276"/>
                      <a:pt x="984331" y="5023276"/>
                    </a:cubicBezTo>
                    <a:lnTo>
                      <a:pt x="0" y="5023276"/>
                    </a:lnTo>
                    <a:lnTo>
                      <a:pt x="0" y="5023276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984331" y="2"/>
                    </a:lnTo>
                    <a:cubicBezTo>
                      <a:pt x="1003350" y="2"/>
                      <a:pt x="1018768" y="374842"/>
                      <a:pt x="1018768" y="837231"/>
                    </a:cubicBezTo>
                    <a:close/>
                  </a:path>
                </a:pathLst>
              </a:cu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80212" rIns="110692" bIns="80212" numCol="1" spcCol="1270" anchor="ctr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600" kern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представление интересов членов профсоюза</a:t>
                </a:r>
                <a:endParaRPr lang="ru-RU" sz="16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Полилиния 7"/>
              <p:cNvSpPr/>
              <p:nvPr/>
            </p:nvSpPr>
            <p:spPr>
              <a:xfrm>
                <a:off x="570835" y="2472660"/>
                <a:ext cx="2825593" cy="1273460"/>
              </a:xfrm>
              <a:custGeom>
                <a:avLst/>
                <a:gdLst>
                  <a:gd name="connsiteX0" fmla="*/ 0 w 2825593"/>
                  <a:gd name="connsiteY0" fmla="*/ 212248 h 1273460"/>
                  <a:gd name="connsiteX1" fmla="*/ 212248 w 2825593"/>
                  <a:gd name="connsiteY1" fmla="*/ 0 h 1273460"/>
                  <a:gd name="connsiteX2" fmla="*/ 2613345 w 2825593"/>
                  <a:gd name="connsiteY2" fmla="*/ 0 h 1273460"/>
                  <a:gd name="connsiteX3" fmla="*/ 2825593 w 2825593"/>
                  <a:gd name="connsiteY3" fmla="*/ 212248 h 1273460"/>
                  <a:gd name="connsiteX4" fmla="*/ 2825593 w 2825593"/>
                  <a:gd name="connsiteY4" fmla="*/ 1061212 h 1273460"/>
                  <a:gd name="connsiteX5" fmla="*/ 2613345 w 2825593"/>
                  <a:gd name="connsiteY5" fmla="*/ 1273460 h 1273460"/>
                  <a:gd name="connsiteX6" fmla="*/ 212248 w 2825593"/>
                  <a:gd name="connsiteY6" fmla="*/ 1273460 h 1273460"/>
                  <a:gd name="connsiteX7" fmla="*/ 0 w 2825593"/>
                  <a:gd name="connsiteY7" fmla="*/ 1061212 h 1273460"/>
                  <a:gd name="connsiteX8" fmla="*/ 0 w 2825593"/>
                  <a:gd name="connsiteY8" fmla="*/ 212248 h 1273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25593" h="1273460">
                    <a:moveTo>
                      <a:pt x="0" y="212248"/>
                    </a:moveTo>
                    <a:cubicBezTo>
                      <a:pt x="0" y="95027"/>
                      <a:pt x="95027" y="0"/>
                      <a:pt x="212248" y="0"/>
                    </a:cubicBezTo>
                    <a:lnTo>
                      <a:pt x="2613345" y="0"/>
                    </a:lnTo>
                    <a:cubicBezTo>
                      <a:pt x="2730566" y="0"/>
                      <a:pt x="2825593" y="95027"/>
                      <a:pt x="2825593" y="212248"/>
                    </a:cubicBezTo>
                    <a:lnTo>
                      <a:pt x="2825593" y="1061212"/>
                    </a:lnTo>
                    <a:cubicBezTo>
                      <a:pt x="2825593" y="1178433"/>
                      <a:pt x="2730566" y="1273460"/>
                      <a:pt x="2613345" y="1273460"/>
                    </a:cubicBezTo>
                    <a:lnTo>
                      <a:pt x="212248" y="1273460"/>
                    </a:lnTo>
                    <a:cubicBezTo>
                      <a:pt x="95027" y="1273460"/>
                      <a:pt x="0" y="1178433"/>
                      <a:pt x="0" y="1061212"/>
                    </a:cubicBezTo>
                    <a:lnTo>
                      <a:pt x="0" y="21224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49795" tIns="105980" rIns="149795" bIns="10598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300" kern="1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Представительная</a:t>
                </a:r>
                <a:endParaRPr lang="ru-RU" sz="2300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Полилиния 8"/>
              <p:cNvSpPr/>
              <p:nvPr/>
            </p:nvSpPr>
            <p:spPr>
              <a:xfrm>
                <a:off x="3396428" y="3937140"/>
                <a:ext cx="5023278" cy="1018768"/>
              </a:xfrm>
              <a:custGeom>
                <a:avLst/>
                <a:gdLst>
                  <a:gd name="connsiteX0" fmla="*/ 169798 w 1018768"/>
                  <a:gd name="connsiteY0" fmla="*/ 0 h 5023278"/>
                  <a:gd name="connsiteX1" fmla="*/ 848970 w 1018768"/>
                  <a:gd name="connsiteY1" fmla="*/ 0 h 5023278"/>
                  <a:gd name="connsiteX2" fmla="*/ 1018768 w 1018768"/>
                  <a:gd name="connsiteY2" fmla="*/ 169798 h 5023278"/>
                  <a:gd name="connsiteX3" fmla="*/ 1018768 w 1018768"/>
                  <a:gd name="connsiteY3" fmla="*/ 5023278 h 5023278"/>
                  <a:gd name="connsiteX4" fmla="*/ 1018768 w 1018768"/>
                  <a:gd name="connsiteY4" fmla="*/ 5023278 h 5023278"/>
                  <a:gd name="connsiteX5" fmla="*/ 0 w 1018768"/>
                  <a:gd name="connsiteY5" fmla="*/ 5023278 h 5023278"/>
                  <a:gd name="connsiteX6" fmla="*/ 0 w 1018768"/>
                  <a:gd name="connsiteY6" fmla="*/ 5023278 h 5023278"/>
                  <a:gd name="connsiteX7" fmla="*/ 0 w 1018768"/>
                  <a:gd name="connsiteY7" fmla="*/ 169798 h 5023278"/>
                  <a:gd name="connsiteX8" fmla="*/ 169798 w 1018768"/>
                  <a:gd name="connsiteY8" fmla="*/ 0 h 50232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18768" h="5023278">
                    <a:moveTo>
                      <a:pt x="1018768" y="837231"/>
                    </a:moveTo>
                    <a:lnTo>
                      <a:pt x="1018768" y="4186047"/>
                    </a:lnTo>
                    <a:cubicBezTo>
                      <a:pt x="1018768" y="4648436"/>
                      <a:pt x="1003350" y="5023276"/>
                      <a:pt x="984331" y="5023276"/>
                    </a:cubicBezTo>
                    <a:lnTo>
                      <a:pt x="0" y="5023276"/>
                    </a:lnTo>
                    <a:lnTo>
                      <a:pt x="0" y="5023276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984331" y="2"/>
                    </a:lnTo>
                    <a:cubicBezTo>
                      <a:pt x="1003350" y="2"/>
                      <a:pt x="1018768" y="374842"/>
                      <a:pt x="1018768" y="837231"/>
                    </a:cubicBezTo>
                    <a:close/>
                  </a:path>
                </a:pathLst>
              </a:cu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80212" rIns="110692" bIns="80212" numCol="1" spcCol="1270" anchor="ctr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600" b="0" i="0" kern="12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общественный контроль за соблюдением трудового законодательства и законодательства по охране труда</a:t>
                </a:r>
                <a:endParaRPr lang="ru-RU" sz="16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Полилиния 9"/>
              <p:cNvSpPr/>
              <p:nvPr/>
            </p:nvSpPr>
            <p:spPr>
              <a:xfrm>
                <a:off x="570835" y="3809793"/>
                <a:ext cx="2825593" cy="1273460"/>
              </a:xfrm>
              <a:custGeom>
                <a:avLst/>
                <a:gdLst>
                  <a:gd name="connsiteX0" fmla="*/ 0 w 2825593"/>
                  <a:gd name="connsiteY0" fmla="*/ 212248 h 1273460"/>
                  <a:gd name="connsiteX1" fmla="*/ 212248 w 2825593"/>
                  <a:gd name="connsiteY1" fmla="*/ 0 h 1273460"/>
                  <a:gd name="connsiteX2" fmla="*/ 2613345 w 2825593"/>
                  <a:gd name="connsiteY2" fmla="*/ 0 h 1273460"/>
                  <a:gd name="connsiteX3" fmla="*/ 2825593 w 2825593"/>
                  <a:gd name="connsiteY3" fmla="*/ 212248 h 1273460"/>
                  <a:gd name="connsiteX4" fmla="*/ 2825593 w 2825593"/>
                  <a:gd name="connsiteY4" fmla="*/ 1061212 h 1273460"/>
                  <a:gd name="connsiteX5" fmla="*/ 2613345 w 2825593"/>
                  <a:gd name="connsiteY5" fmla="*/ 1273460 h 1273460"/>
                  <a:gd name="connsiteX6" fmla="*/ 212248 w 2825593"/>
                  <a:gd name="connsiteY6" fmla="*/ 1273460 h 1273460"/>
                  <a:gd name="connsiteX7" fmla="*/ 0 w 2825593"/>
                  <a:gd name="connsiteY7" fmla="*/ 1061212 h 1273460"/>
                  <a:gd name="connsiteX8" fmla="*/ 0 w 2825593"/>
                  <a:gd name="connsiteY8" fmla="*/ 212248 h 1273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25593" h="1273460">
                    <a:moveTo>
                      <a:pt x="0" y="212248"/>
                    </a:moveTo>
                    <a:cubicBezTo>
                      <a:pt x="0" y="95027"/>
                      <a:pt x="95027" y="0"/>
                      <a:pt x="212248" y="0"/>
                    </a:cubicBezTo>
                    <a:lnTo>
                      <a:pt x="2613345" y="0"/>
                    </a:lnTo>
                    <a:cubicBezTo>
                      <a:pt x="2730566" y="0"/>
                      <a:pt x="2825593" y="95027"/>
                      <a:pt x="2825593" y="212248"/>
                    </a:cubicBezTo>
                    <a:lnTo>
                      <a:pt x="2825593" y="1061212"/>
                    </a:lnTo>
                    <a:cubicBezTo>
                      <a:pt x="2825593" y="1178433"/>
                      <a:pt x="2730566" y="1273460"/>
                      <a:pt x="2613345" y="1273460"/>
                    </a:cubicBezTo>
                    <a:lnTo>
                      <a:pt x="212248" y="1273460"/>
                    </a:lnTo>
                    <a:cubicBezTo>
                      <a:pt x="95027" y="1273460"/>
                      <a:pt x="0" y="1178433"/>
                      <a:pt x="0" y="1061212"/>
                    </a:cubicBezTo>
                    <a:lnTo>
                      <a:pt x="0" y="212248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49795" tIns="105980" rIns="149795" bIns="105980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300" kern="1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Контролирующая</a:t>
                </a:r>
                <a:endParaRPr lang="ru-RU" sz="2300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" name="Группа 2"/>
            <p:cNvGrpSpPr/>
            <p:nvPr/>
          </p:nvGrpSpPr>
          <p:grpSpPr>
            <a:xfrm>
              <a:off x="567250" y="5166142"/>
              <a:ext cx="2825593" cy="1324373"/>
              <a:chOff x="567250" y="5166142"/>
              <a:chExt cx="2825593" cy="1324373"/>
            </a:xfrm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567250" y="5166142"/>
                <a:ext cx="2825593" cy="1324373"/>
              </a:xfrm>
              <a:prstGeom prst="round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Скругленный прямоугольник 4"/>
              <p:cNvSpPr/>
              <p:nvPr/>
            </p:nvSpPr>
            <p:spPr>
              <a:xfrm>
                <a:off x="635219" y="5230793"/>
                <a:ext cx="2689655" cy="11950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87630" tIns="43815" rIns="87630" bIns="43815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2300" kern="1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Социальная</a:t>
                </a:r>
                <a:endParaRPr lang="ru-RU" sz="2300" kern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" name="Группа 1"/>
            <p:cNvGrpSpPr/>
            <p:nvPr/>
          </p:nvGrpSpPr>
          <p:grpSpPr>
            <a:xfrm>
              <a:off x="3392843" y="5318944"/>
              <a:ext cx="5023278" cy="1018768"/>
              <a:chOff x="3392843" y="5318944"/>
              <a:chExt cx="5023278" cy="1018768"/>
            </a:xfrm>
          </p:grpSpPr>
          <p:sp>
            <p:nvSpPr>
              <p:cNvPr id="27" name="Прямоугольник с двумя скругленными соседними углами 26"/>
              <p:cNvSpPr/>
              <p:nvPr/>
            </p:nvSpPr>
            <p:spPr>
              <a:xfrm rot="5400000">
                <a:off x="5395098" y="3316689"/>
                <a:ext cx="1018768" cy="5023278"/>
              </a:xfrm>
              <a:prstGeom prst="round2SameRect">
                <a:avLst/>
              </a:prstGeom>
            </p:spPr>
            <p:style>
              <a:lnRef idx="2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Прямоугольник 27"/>
              <p:cNvSpPr/>
              <p:nvPr/>
            </p:nvSpPr>
            <p:spPr>
              <a:xfrm>
                <a:off x="3392843" y="5368676"/>
                <a:ext cx="4973546" cy="91930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0960" tIns="30480" rIns="60960" bIns="30480" numCol="1" spcCol="1270" anchor="ctr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ru-RU" sz="1600" b="0" i="0" kern="1200" dirty="0" smtClean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направлена на оказание социальной поддержки членам профсоюза</a:t>
                </a:r>
                <a:endParaRPr lang="ru-RU" sz="16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282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Права работников – членов Профсоюза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797754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i="1" u="sng" dirty="0">
                <a:latin typeface="Times New Roman"/>
                <a:ea typeface="Times New Roman"/>
              </a:rPr>
              <a:t>Вступив в профсоюз, работник – член профсоюза получает право: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b="1" i="1" dirty="0">
                <a:latin typeface="Times New Roman"/>
                <a:ea typeface="Times New Roman"/>
              </a:rPr>
              <a:t> 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/>
                <a:ea typeface="Times New Roman"/>
              </a:rPr>
              <a:t>заключать </a:t>
            </a:r>
            <a:r>
              <a:rPr lang="ru-RU" b="1" dirty="0">
                <a:latin typeface="Times New Roman"/>
                <a:ea typeface="Times New Roman"/>
              </a:rPr>
              <a:t>коллективный договор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получение </a:t>
            </a:r>
            <a:r>
              <a:rPr lang="ru-RU" b="1" dirty="0">
                <a:latin typeface="Times New Roman"/>
                <a:ea typeface="Times New Roman"/>
              </a:rPr>
              <a:t>всех социально-экономических норм и льгот</a:t>
            </a:r>
            <a:r>
              <a:rPr lang="ru-RU" dirty="0">
                <a:latin typeface="Times New Roman"/>
                <a:ea typeface="Times New Roman"/>
              </a:rPr>
              <a:t>, предусмотренных </a:t>
            </a:r>
            <a:r>
              <a:rPr lang="ru-RU" b="1" dirty="0">
                <a:latin typeface="Times New Roman"/>
                <a:ea typeface="Times New Roman"/>
              </a:rPr>
              <a:t>коллективным договором;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/>
                <a:ea typeface="Times New Roman"/>
              </a:rPr>
              <a:t>на </a:t>
            </a:r>
            <a:r>
              <a:rPr lang="ru-RU" b="1" dirty="0">
                <a:latin typeface="Times New Roman"/>
                <a:ea typeface="Times New Roman"/>
              </a:rPr>
              <a:t>бесплатную юридическую помощь </a:t>
            </a:r>
            <a:r>
              <a:rPr lang="ru-RU" dirty="0">
                <a:latin typeface="Times New Roman"/>
                <a:ea typeface="Times New Roman"/>
              </a:rPr>
              <a:t>по вопросам трудового права: приема на работу, переводов по работе и увольнению, рабочего времени и отдыха, охраны труда и техники безопасности, гарантий и компенсаций;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рассмотрение </a:t>
            </a:r>
            <a:r>
              <a:rPr lang="ru-RU" b="1" dirty="0">
                <a:latin typeface="Times New Roman"/>
                <a:ea typeface="Times New Roman"/>
              </a:rPr>
              <a:t>индивидуального трудового спора работника – </a:t>
            </a:r>
            <a:r>
              <a:rPr lang="ru-RU" dirty="0">
                <a:latin typeface="Times New Roman"/>
                <a:ea typeface="Times New Roman"/>
              </a:rPr>
              <a:t>при участии профсоюзного органа; 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/>
                <a:ea typeface="Times New Roman"/>
              </a:rPr>
              <a:t>на </a:t>
            </a:r>
            <a:r>
              <a:rPr lang="ru-RU" b="1" dirty="0">
                <a:latin typeface="Times New Roman"/>
                <a:ea typeface="Times New Roman"/>
              </a:rPr>
              <a:t>содействие профсоюза и его специалистов </a:t>
            </a:r>
            <a:r>
              <a:rPr lang="ru-RU" dirty="0">
                <a:latin typeface="Times New Roman"/>
                <a:ea typeface="Times New Roman"/>
              </a:rPr>
              <a:t>по вопросам оплаты труда, размера заработной платы и своевременной ее выплаты;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/>
                <a:ea typeface="Times New Roman"/>
              </a:rPr>
              <a:t>на </a:t>
            </a:r>
            <a:r>
              <a:rPr lang="ru-RU" b="1" dirty="0">
                <a:latin typeface="Times New Roman"/>
                <a:ea typeface="Times New Roman"/>
              </a:rPr>
              <a:t>проверку правильности начисления заработной платы</a:t>
            </a:r>
            <a:r>
              <a:rPr lang="ru-RU" dirty="0">
                <a:latin typeface="Times New Roman"/>
                <a:ea typeface="Times New Roman"/>
              </a:rPr>
              <a:t>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/>
                <a:ea typeface="Times New Roman"/>
              </a:rPr>
              <a:t>на </a:t>
            </a:r>
            <a:r>
              <a:rPr lang="ru-RU" b="1" dirty="0">
                <a:latin typeface="Times New Roman"/>
                <a:ea typeface="Times New Roman"/>
              </a:rPr>
              <a:t>защиту работника профсоюзом</a:t>
            </a:r>
            <a:r>
              <a:rPr lang="ru-RU" dirty="0">
                <a:latin typeface="Times New Roman"/>
                <a:ea typeface="Times New Roman"/>
              </a:rPr>
              <a:t> в случае необоснованных предложений на увольнение с работы, других несправедливых действий со стороны работодателя;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dirty="0" smtClean="0">
                <a:latin typeface="Times New Roman"/>
                <a:ea typeface="Times New Roman"/>
              </a:rPr>
              <a:t>на </a:t>
            </a:r>
            <a:r>
              <a:rPr lang="ru-RU" b="1" dirty="0">
                <a:latin typeface="Times New Roman"/>
                <a:ea typeface="Times New Roman"/>
              </a:rPr>
              <a:t>бесплатную правовую помощь профсоюза </a:t>
            </a:r>
            <a:r>
              <a:rPr lang="ru-RU" dirty="0">
                <a:latin typeface="Times New Roman"/>
                <a:ea typeface="Times New Roman"/>
              </a:rPr>
              <a:t>в рассмотрении его вопросов в суде;</a:t>
            </a:r>
            <a:endParaRPr lang="ru-RU" sz="1600" dirty="0">
              <a:latin typeface="Times New Roman"/>
              <a:ea typeface="Times New Roman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/>
                <a:ea typeface="Times New Roman"/>
              </a:rPr>
              <a:t>на </a:t>
            </a:r>
            <a:r>
              <a:rPr lang="ru-RU" dirty="0">
                <a:latin typeface="Times New Roman"/>
                <a:ea typeface="Times New Roman"/>
              </a:rPr>
              <a:t>защиту члена профсоюза </a:t>
            </a:r>
            <a:r>
              <a:rPr lang="ru-RU" b="1" dirty="0">
                <a:latin typeface="Times New Roman"/>
                <a:ea typeface="Times New Roman"/>
              </a:rPr>
              <a:t>при расследовании несчастных случаев на производстве и профессиональных заболеваний</a:t>
            </a:r>
            <a:r>
              <a:rPr lang="ru-RU" dirty="0">
                <a:latin typeface="Times New Roman"/>
                <a:ea typeface="Times New Roman"/>
              </a:rPr>
              <a:t>, по вопросам </a:t>
            </a:r>
            <a:r>
              <a:rPr lang="ru-RU" b="1" dirty="0">
                <a:latin typeface="Times New Roman"/>
                <a:ea typeface="Times New Roman"/>
              </a:rPr>
              <a:t>возмещения вреда</a:t>
            </a:r>
            <a:r>
              <a:rPr lang="ru-RU" dirty="0">
                <a:latin typeface="Times New Roman"/>
                <a:ea typeface="Times New Roman"/>
              </a:rPr>
              <a:t>, причиненного их здоровью на производстве (на работе);</a:t>
            </a:r>
            <a:endParaRPr lang="ru-RU" sz="1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916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340768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на материальную помощь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в случае возникновения тяжелых жизненных обстоятельств и т.д.;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помощь в удешевлении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 путевки на санаторно-курортное лечение, на оздоровление и отдых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для себя и членов семьи;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помощь в организации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оздоровления детей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;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бесплатную консультацию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адвоката, правового инспектора, технического инспектора;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 </a:t>
            </a:r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обращение в профком, к его лидеру, в любой вышестоящий профсоюзный орган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по любым вопросам, возможность свободно высказывать и отстаивать на профсоюзном собрании, конференции свое мнение по вопросам трудовых, социальных и связанных с ними отношений, а также по вопросам работы профсоюзной организации, профкома и его лидера.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6064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Права работников – членов Профсоюза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6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bg2">
                <a:lumMod val="90000"/>
              </a:schemeClr>
            </a:gs>
            <a:gs pos="19000">
              <a:srgbClr val="00CCCC"/>
            </a:gs>
            <a:gs pos="52000">
              <a:srgbClr val="9999FF">
                <a:lumMod val="96000"/>
                <a:lumOff val="4000"/>
              </a:srgb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Работа с молодыми педагогами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787450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/>
                <a:ea typeface="Times New Roman"/>
              </a:rPr>
              <a:t>	Важное </a:t>
            </a:r>
            <a:r>
              <a:rPr lang="ru-RU" dirty="0">
                <a:latin typeface="Times New Roman"/>
                <a:ea typeface="Times New Roman"/>
              </a:rPr>
              <a:t>значение в деятельности </a:t>
            </a:r>
            <a:r>
              <a:rPr lang="ru-RU" dirty="0" smtClean="0">
                <a:latin typeface="Times New Roman"/>
                <a:ea typeface="Times New Roman"/>
              </a:rPr>
              <a:t>Читинской городской </a:t>
            </a:r>
            <a:r>
              <a:rPr lang="ru-RU" dirty="0">
                <a:latin typeface="Times New Roman"/>
                <a:ea typeface="Times New Roman"/>
              </a:rPr>
              <a:t>организации </a:t>
            </a:r>
            <a:r>
              <a:rPr lang="ru-RU" dirty="0" smtClean="0">
                <a:latin typeface="Times New Roman"/>
                <a:ea typeface="Times New Roman"/>
              </a:rPr>
              <a:t>профсоюза имеет </a:t>
            </a:r>
            <a:r>
              <a:rPr lang="ru-RU" dirty="0">
                <a:latin typeface="Times New Roman"/>
                <a:ea typeface="Times New Roman"/>
              </a:rPr>
              <a:t>работа с молодежью, содействие обучению и повышению квалификации молодых педагогов, их профессиональному росту, привлечению молодежи в профессиональный союз.</a:t>
            </a:r>
            <a:endParaRPr lang="ru-RU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683568" y="2134785"/>
            <a:ext cx="7848871" cy="3947727"/>
            <a:chOff x="683568" y="2134785"/>
            <a:chExt cx="7848871" cy="3947727"/>
          </a:xfrm>
        </p:grpSpPr>
        <p:sp>
          <p:nvSpPr>
            <p:cNvPr id="6" name="Полилиния 5"/>
            <p:cNvSpPr/>
            <p:nvPr/>
          </p:nvSpPr>
          <p:spPr>
            <a:xfrm>
              <a:off x="3509161" y="2262132"/>
              <a:ext cx="5023278" cy="1018768"/>
            </a:xfrm>
            <a:custGeom>
              <a:avLst/>
              <a:gdLst>
                <a:gd name="connsiteX0" fmla="*/ 169798 w 1018768"/>
                <a:gd name="connsiteY0" fmla="*/ 0 h 5023278"/>
                <a:gd name="connsiteX1" fmla="*/ 848970 w 1018768"/>
                <a:gd name="connsiteY1" fmla="*/ 0 h 5023278"/>
                <a:gd name="connsiteX2" fmla="*/ 1018768 w 1018768"/>
                <a:gd name="connsiteY2" fmla="*/ 169798 h 5023278"/>
                <a:gd name="connsiteX3" fmla="*/ 1018768 w 1018768"/>
                <a:gd name="connsiteY3" fmla="*/ 5023278 h 5023278"/>
                <a:gd name="connsiteX4" fmla="*/ 1018768 w 1018768"/>
                <a:gd name="connsiteY4" fmla="*/ 5023278 h 5023278"/>
                <a:gd name="connsiteX5" fmla="*/ 0 w 1018768"/>
                <a:gd name="connsiteY5" fmla="*/ 5023278 h 5023278"/>
                <a:gd name="connsiteX6" fmla="*/ 0 w 1018768"/>
                <a:gd name="connsiteY6" fmla="*/ 5023278 h 5023278"/>
                <a:gd name="connsiteX7" fmla="*/ 0 w 1018768"/>
                <a:gd name="connsiteY7" fmla="*/ 169798 h 5023278"/>
                <a:gd name="connsiteX8" fmla="*/ 169798 w 1018768"/>
                <a:gd name="connsiteY8" fmla="*/ 0 h 50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8768" h="5023278">
                  <a:moveTo>
                    <a:pt x="1018768" y="837231"/>
                  </a:moveTo>
                  <a:lnTo>
                    <a:pt x="1018768" y="4186047"/>
                  </a:lnTo>
                  <a:cubicBezTo>
                    <a:pt x="1018768" y="4648436"/>
                    <a:pt x="1003350" y="5023276"/>
                    <a:pt x="984331" y="5023276"/>
                  </a:cubicBezTo>
                  <a:lnTo>
                    <a:pt x="0" y="5023276"/>
                  </a:lnTo>
                  <a:lnTo>
                    <a:pt x="0" y="5023276"/>
                  </a:lnTo>
                  <a:lnTo>
                    <a:pt x="0" y="2"/>
                  </a:lnTo>
                  <a:lnTo>
                    <a:pt x="0" y="2"/>
                  </a:lnTo>
                  <a:lnTo>
                    <a:pt x="984331" y="2"/>
                  </a:lnTo>
                  <a:cubicBezTo>
                    <a:pt x="1003350" y="2"/>
                    <a:pt x="1018768" y="374842"/>
                    <a:pt x="1018768" y="837231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78307" rIns="106882" bIns="78307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solidFill>
                    <a:schemeClr val="tx1"/>
                  </a:solidFill>
                  <a:effectLst/>
                  <a:latin typeface="Times New Roman"/>
                  <a:ea typeface="Times New Roman"/>
                </a:rPr>
                <a:t>оказание помощи в адаптации к специфике профессиональной деятельности, информационной поддержки в образовательном пространстве, развитие корпоративной культуры среди молодёжного педагогического сообщества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683568" y="2134785"/>
              <a:ext cx="2825593" cy="1273460"/>
            </a:xfrm>
            <a:custGeom>
              <a:avLst/>
              <a:gdLst>
                <a:gd name="connsiteX0" fmla="*/ 0 w 2825593"/>
                <a:gd name="connsiteY0" fmla="*/ 212248 h 1273460"/>
                <a:gd name="connsiteX1" fmla="*/ 212248 w 2825593"/>
                <a:gd name="connsiteY1" fmla="*/ 0 h 1273460"/>
                <a:gd name="connsiteX2" fmla="*/ 2613345 w 2825593"/>
                <a:gd name="connsiteY2" fmla="*/ 0 h 1273460"/>
                <a:gd name="connsiteX3" fmla="*/ 2825593 w 2825593"/>
                <a:gd name="connsiteY3" fmla="*/ 212248 h 1273460"/>
                <a:gd name="connsiteX4" fmla="*/ 2825593 w 2825593"/>
                <a:gd name="connsiteY4" fmla="*/ 1061212 h 1273460"/>
                <a:gd name="connsiteX5" fmla="*/ 2613345 w 2825593"/>
                <a:gd name="connsiteY5" fmla="*/ 1273460 h 1273460"/>
                <a:gd name="connsiteX6" fmla="*/ 212248 w 2825593"/>
                <a:gd name="connsiteY6" fmla="*/ 1273460 h 1273460"/>
                <a:gd name="connsiteX7" fmla="*/ 0 w 2825593"/>
                <a:gd name="connsiteY7" fmla="*/ 1061212 h 1273460"/>
                <a:gd name="connsiteX8" fmla="*/ 0 w 2825593"/>
                <a:gd name="connsiteY8" fmla="*/ 212248 h 127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5593" h="1273460">
                  <a:moveTo>
                    <a:pt x="0" y="212248"/>
                  </a:moveTo>
                  <a:cubicBezTo>
                    <a:pt x="0" y="95027"/>
                    <a:pt x="95027" y="0"/>
                    <a:pt x="212248" y="0"/>
                  </a:cubicBezTo>
                  <a:lnTo>
                    <a:pt x="2613345" y="0"/>
                  </a:lnTo>
                  <a:cubicBezTo>
                    <a:pt x="2730566" y="0"/>
                    <a:pt x="2825593" y="95027"/>
                    <a:pt x="2825593" y="212248"/>
                  </a:cubicBezTo>
                  <a:lnTo>
                    <a:pt x="2825593" y="1061212"/>
                  </a:lnTo>
                  <a:cubicBezTo>
                    <a:pt x="2825593" y="1178433"/>
                    <a:pt x="2730566" y="1273460"/>
                    <a:pt x="2613345" y="1273460"/>
                  </a:cubicBezTo>
                  <a:lnTo>
                    <a:pt x="212248" y="1273460"/>
                  </a:lnTo>
                  <a:cubicBezTo>
                    <a:pt x="95027" y="1273460"/>
                    <a:pt x="0" y="1178433"/>
                    <a:pt x="0" y="1061212"/>
                  </a:cubicBezTo>
                  <a:lnTo>
                    <a:pt x="0" y="21224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7415" tIns="109790" rIns="157415" bIns="10979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5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Совет молодых педагогов г. Читы</a:t>
              </a:r>
              <a:endParaRPr lang="ru-RU" sz="2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509161" y="3599266"/>
              <a:ext cx="5023278" cy="1018768"/>
            </a:xfrm>
            <a:custGeom>
              <a:avLst/>
              <a:gdLst>
                <a:gd name="connsiteX0" fmla="*/ 169798 w 1018768"/>
                <a:gd name="connsiteY0" fmla="*/ 0 h 5023278"/>
                <a:gd name="connsiteX1" fmla="*/ 848970 w 1018768"/>
                <a:gd name="connsiteY1" fmla="*/ 0 h 5023278"/>
                <a:gd name="connsiteX2" fmla="*/ 1018768 w 1018768"/>
                <a:gd name="connsiteY2" fmla="*/ 169798 h 5023278"/>
                <a:gd name="connsiteX3" fmla="*/ 1018768 w 1018768"/>
                <a:gd name="connsiteY3" fmla="*/ 5023278 h 5023278"/>
                <a:gd name="connsiteX4" fmla="*/ 1018768 w 1018768"/>
                <a:gd name="connsiteY4" fmla="*/ 5023278 h 5023278"/>
                <a:gd name="connsiteX5" fmla="*/ 0 w 1018768"/>
                <a:gd name="connsiteY5" fmla="*/ 5023278 h 5023278"/>
                <a:gd name="connsiteX6" fmla="*/ 0 w 1018768"/>
                <a:gd name="connsiteY6" fmla="*/ 5023278 h 5023278"/>
                <a:gd name="connsiteX7" fmla="*/ 0 w 1018768"/>
                <a:gd name="connsiteY7" fmla="*/ 169798 h 5023278"/>
                <a:gd name="connsiteX8" fmla="*/ 169798 w 1018768"/>
                <a:gd name="connsiteY8" fmla="*/ 0 h 50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8768" h="5023278">
                  <a:moveTo>
                    <a:pt x="1018768" y="837231"/>
                  </a:moveTo>
                  <a:lnTo>
                    <a:pt x="1018768" y="4186047"/>
                  </a:lnTo>
                  <a:cubicBezTo>
                    <a:pt x="1018768" y="4648436"/>
                    <a:pt x="1003350" y="5023276"/>
                    <a:pt x="984331" y="5023276"/>
                  </a:cubicBezTo>
                  <a:lnTo>
                    <a:pt x="0" y="5023276"/>
                  </a:lnTo>
                  <a:lnTo>
                    <a:pt x="0" y="5023276"/>
                  </a:lnTo>
                  <a:lnTo>
                    <a:pt x="0" y="2"/>
                  </a:lnTo>
                  <a:lnTo>
                    <a:pt x="0" y="2"/>
                  </a:lnTo>
                  <a:lnTo>
                    <a:pt x="984331" y="2"/>
                  </a:lnTo>
                  <a:cubicBezTo>
                    <a:pt x="1003350" y="2"/>
                    <a:pt x="1018768" y="374842"/>
                    <a:pt x="1018768" y="837231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78307" rIns="106882" bIns="78307" numCol="1" spcCol="1270" anchor="ctr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3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углубление правовых знаний молодых педагогов, оказание практической помощи в решении проблемных ситуаций из области трудового и образовательного права</a:t>
              </a:r>
              <a:endParaRPr lang="ru-RU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683568" y="3471919"/>
              <a:ext cx="2825593" cy="1273460"/>
            </a:xfrm>
            <a:custGeom>
              <a:avLst/>
              <a:gdLst>
                <a:gd name="connsiteX0" fmla="*/ 0 w 2825593"/>
                <a:gd name="connsiteY0" fmla="*/ 212248 h 1273460"/>
                <a:gd name="connsiteX1" fmla="*/ 212248 w 2825593"/>
                <a:gd name="connsiteY1" fmla="*/ 0 h 1273460"/>
                <a:gd name="connsiteX2" fmla="*/ 2613345 w 2825593"/>
                <a:gd name="connsiteY2" fmla="*/ 0 h 1273460"/>
                <a:gd name="connsiteX3" fmla="*/ 2825593 w 2825593"/>
                <a:gd name="connsiteY3" fmla="*/ 212248 h 1273460"/>
                <a:gd name="connsiteX4" fmla="*/ 2825593 w 2825593"/>
                <a:gd name="connsiteY4" fmla="*/ 1061212 h 1273460"/>
                <a:gd name="connsiteX5" fmla="*/ 2613345 w 2825593"/>
                <a:gd name="connsiteY5" fmla="*/ 1273460 h 1273460"/>
                <a:gd name="connsiteX6" fmla="*/ 212248 w 2825593"/>
                <a:gd name="connsiteY6" fmla="*/ 1273460 h 1273460"/>
                <a:gd name="connsiteX7" fmla="*/ 0 w 2825593"/>
                <a:gd name="connsiteY7" fmla="*/ 1061212 h 1273460"/>
                <a:gd name="connsiteX8" fmla="*/ 0 w 2825593"/>
                <a:gd name="connsiteY8" fmla="*/ 212248 h 127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5593" h="1273460">
                  <a:moveTo>
                    <a:pt x="0" y="212248"/>
                  </a:moveTo>
                  <a:cubicBezTo>
                    <a:pt x="0" y="95027"/>
                    <a:pt x="95027" y="0"/>
                    <a:pt x="212248" y="0"/>
                  </a:cubicBezTo>
                  <a:lnTo>
                    <a:pt x="2613345" y="0"/>
                  </a:lnTo>
                  <a:cubicBezTo>
                    <a:pt x="2730566" y="0"/>
                    <a:pt x="2825593" y="95027"/>
                    <a:pt x="2825593" y="212248"/>
                  </a:cubicBezTo>
                  <a:lnTo>
                    <a:pt x="2825593" y="1061212"/>
                  </a:lnTo>
                  <a:cubicBezTo>
                    <a:pt x="2825593" y="1178433"/>
                    <a:pt x="2730566" y="1273460"/>
                    <a:pt x="2613345" y="1273460"/>
                  </a:cubicBezTo>
                  <a:lnTo>
                    <a:pt x="212248" y="1273460"/>
                  </a:lnTo>
                  <a:cubicBezTo>
                    <a:pt x="95027" y="1273460"/>
                    <a:pt x="0" y="1178433"/>
                    <a:pt x="0" y="1061212"/>
                  </a:cubicBezTo>
                  <a:lnTo>
                    <a:pt x="0" y="21224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7415" tIns="109790" rIns="157415" bIns="10979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5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Школа правового ориентирования молодого педагога</a:t>
              </a:r>
              <a:endParaRPr lang="ru-RU" sz="2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509161" y="4936399"/>
              <a:ext cx="5023278" cy="1018768"/>
            </a:xfrm>
            <a:custGeom>
              <a:avLst/>
              <a:gdLst>
                <a:gd name="connsiteX0" fmla="*/ 169798 w 1018768"/>
                <a:gd name="connsiteY0" fmla="*/ 0 h 5023278"/>
                <a:gd name="connsiteX1" fmla="*/ 848970 w 1018768"/>
                <a:gd name="connsiteY1" fmla="*/ 0 h 5023278"/>
                <a:gd name="connsiteX2" fmla="*/ 1018768 w 1018768"/>
                <a:gd name="connsiteY2" fmla="*/ 169798 h 5023278"/>
                <a:gd name="connsiteX3" fmla="*/ 1018768 w 1018768"/>
                <a:gd name="connsiteY3" fmla="*/ 5023278 h 5023278"/>
                <a:gd name="connsiteX4" fmla="*/ 1018768 w 1018768"/>
                <a:gd name="connsiteY4" fmla="*/ 5023278 h 5023278"/>
                <a:gd name="connsiteX5" fmla="*/ 0 w 1018768"/>
                <a:gd name="connsiteY5" fmla="*/ 5023278 h 5023278"/>
                <a:gd name="connsiteX6" fmla="*/ 0 w 1018768"/>
                <a:gd name="connsiteY6" fmla="*/ 5023278 h 5023278"/>
                <a:gd name="connsiteX7" fmla="*/ 0 w 1018768"/>
                <a:gd name="connsiteY7" fmla="*/ 169798 h 5023278"/>
                <a:gd name="connsiteX8" fmla="*/ 169798 w 1018768"/>
                <a:gd name="connsiteY8" fmla="*/ 0 h 5023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8768" h="5023278">
                  <a:moveTo>
                    <a:pt x="1018768" y="837231"/>
                  </a:moveTo>
                  <a:lnTo>
                    <a:pt x="1018768" y="4186047"/>
                  </a:lnTo>
                  <a:cubicBezTo>
                    <a:pt x="1018768" y="4648436"/>
                    <a:pt x="1003350" y="5023276"/>
                    <a:pt x="984331" y="5023276"/>
                  </a:cubicBezTo>
                  <a:lnTo>
                    <a:pt x="0" y="5023276"/>
                  </a:lnTo>
                  <a:lnTo>
                    <a:pt x="0" y="5023276"/>
                  </a:lnTo>
                  <a:lnTo>
                    <a:pt x="0" y="2"/>
                  </a:lnTo>
                  <a:lnTo>
                    <a:pt x="0" y="2"/>
                  </a:lnTo>
                  <a:lnTo>
                    <a:pt x="984331" y="2"/>
                  </a:lnTo>
                  <a:cubicBezTo>
                    <a:pt x="1003350" y="2"/>
                    <a:pt x="1018768" y="374842"/>
                    <a:pt x="1018768" y="837231"/>
                  </a:cubicBezTo>
                  <a:close/>
                </a:path>
              </a:pathLst>
            </a:cu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78307" rIns="106882" bIns="78307" numCol="1" spcCol="1270" anchor="ctr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500" kern="1200" dirty="0" smtClean="0">
                  <a:effectLst/>
                  <a:latin typeface="Times New Roman"/>
                  <a:ea typeface="Times New Roman"/>
                </a:rPr>
                <a:t>В Соглашении между комитетом образования и городской организацией профсоюза на 2019-2022 годы </a:t>
              </a:r>
              <a:r>
                <a:rPr lang="ru-RU" sz="1500" kern="1200" dirty="0" smtClean="0">
                  <a:effectLst/>
                  <a:latin typeface="Times New Roman"/>
                  <a:ea typeface="Calibri"/>
                </a:rPr>
                <a:t>закреплены согласованные позиции сторон по усилению социальной защищенности молодых педагогов</a:t>
              </a:r>
              <a:endParaRPr lang="ru-RU" sz="15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683568" y="4809052"/>
              <a:ext cx="2825593" cy="1273460"/>
            </a:xfrm>
            <a:custGeom>
              <a:avLst/>
              <a:gdLst>
                <a:gd name="connsiteX0" fmla="*/ 0 w 2825593"/>
                <a:gd name="connsiteY0" fmla="*/ 212248 h 1273460"/>
                <a:gd name="connsiteX1" fmla="*/ 212248 w 2825593"/>
                <a:gd name="connsiteY1" fmla="*/ 0 h 1273460"/>
                <a:gd name="connsiteX2" fmla="*/ 2613345 w 2825593"/>
                <a:gd name="connsiteY2" fmla="*/ 0 h 1273460"/>
                <a:gd name="connsiteX3" fmla="*/ 2825593 w 2825593"/>
                <a:gd name="connsiteY3" fmla="*/ 212248 h 1273460"/>
                <a:gd name="connsiteX4" fmla="*/ 2825593 w 2825593"/>
                <a:gd name="connsiteY4" fmla="*/ 1061212 h 1273460"/>
                <a:gd name="connsiteX5" fmla="*/ 2613345 w 2825593"/>
                <a:gd name="connsiteY5" fmla="*/ 1273460 h 1273460"/>
                <a:gd name="connsiteX6" fmla="*/ 212248 w 2825593"/>
                <a:gd name="connsiteY6" fmla="*/ 1273460 h 1273460"/>
                <a:gd name="connsiteX7" fmla="*/ 0 w 2825593"/>
                <a:gd name="connsiteY7" fmla="*/ 1061212 h 1273460"/>
                <a:gd name="connsiteX8" fmla="*/ 0 w 2825593"/>
                <a:gd name="connsiteY8" fmla="*/ 212248 h 1273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25593" h="1273460">
                  <a:moveTo>
                    <a:pt x="0" y="212248"/>
                  </a:moveTo>
                  <a:cubicBezTo>
                    <a:pt x="0" y="95027"/>
                    <a:pt x="95027" y="0"/>
                    <a:pt x="212248" y="0"/>
                  </a:cubicBezTo>
                  <a:lnTo>
                    <a:pt x="2613345" y="0"/>
                  </a:lnTo>
                  <a:cubicBezTo>
                    <a:pt x="2730566" y="0"/>
                    <a:pt x="2825593" y="95027"/>
                    <a:pt x="2825593" y="212248"/>
                  </a:cubicBezTo>
                  <a:lnTo>
                    <a:pt x="2825593" y="1061212"/>
                  </a:lnTo>
                  <a:cubicBezTo>
                    <a:pt x="2825593" y="1178433"/>
                    <a:pt x="2730566" y="1273460"/>
                    <a:pt x="2613345" y="1273460"/>
                  </a:cubicBezTo>
                  <a:lnTo>
                    <a:pt x="212248" y="1273460"/>
                  </a:lnTo>
                  <a:cubicBezTo>
                    <a:pt x="95027" y="1273460"/>
                    <a:pt x="0" y="1178433"/>
                    <a:pt x="0" y="1061212"/>
                  </a:cubicBezTo>
                  <a:lnTo>
                    <a:pt x="0" y="21224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7415" tIns="109790" rIns="157415" bIns="10979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50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Раздел «Работа с молодежью»</a:t>
              </a:r>
              <a:endParaRPr lang="ru-RU" sz="25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88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424</TotalTime>
  <Words>713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ОБЩЕРОССИЙСКИЙ ПРОФСОЮЗ ОБРАЗОВАНИЯ Читинская городская организация Профсоюза работников народного образования и науки РФ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Ирина</cp:lastModifiedBy>
  <cp:revision>26</cp:revision>
  <dcterms:created xsi:type="dcterms:W3CDTF">2021-08-23T02:30:52Z</dcterms:created>
  <dcterms:modified xsi:type="dcterms:W3CDTF">2021-08-24T02:01:58Z</dcterms:modified>
</cp:coreProperties>
</file>