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60" r:id="rId5"/>
    <p:sldId id="259" r:id="rId6"/>
    <p:sldId id="262" r:id="rId7"/>
    <p:sldId id="266" r:id="rId8"/>
    <p:sldId id="267" r:id="rId9"/>
    <p:sldId id="263" r:id="rId10"/>
    <p:sldId id="268" r:id="rId11"/>
    <p:sldId id="264" r:id="rId12"/>
    <p:sldId id="269" r:id="rId13"/>
    <p:sldId id="26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976A3E-EF0C-4C67-9785-355BCF5AC2A3}" type="doc">
      <dgm:prSet loTypeId="urn:microsoft.com/office/officeart/2005/8/layout/chevron1" loCatId="process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3F0453-4527-4119-A528-AD550ACB8140}">
      <dgm:prSet phldrT="[Текст]" custT="1"/>
      <dgm:spPr/>
      <dgm:t>
        <a:bodyPr/>
        <a:lstStyle/>
        <a:p>
          <a:r>
            <a:rPr lang="ru-RU" sz="1300" b="1" dirty="0" smtClean="0"/>
            <a:t>период полураспада знаний, под которым понимается временной отрезок их устаревания, в последние годы сократился до 5 лет</a:t>
          </a:r>
          <a:endParaRPr lang="ru-RU" sz="1300" b="1" dirty="0"/>
        </a:p>
      </dgm:t>
    </dgm:pt>
    <dgm:pt modelId="{A2EA4224-059C-48F0-9083-5C59F0E0A2CA}" type="parTrans" cxnId="{AE817E1E-D43C-496C-A5BF-41F924C8A94E}">
      <dgm:prSet/>
      <dgm:spPr/>
      <dgm:t>
        <a:bodyPr/>
        <a:lstStyle/>
        <a:p>
          <a:endParaRPr lang="ru-RU"/>
        </a:p>
      </dgm:t>
    </dgm:pt>
    <dgm:pt modelId="{A6078511-9754-414C-BECB-504C491B528C}" type="sibTrans" cxnId="{AE817E1E-D43C-496C-A5BF-41F924C8A94E}">
      <dgm:prSet/>
      <dgm:spPr/>
      <dgm:t>
        <a:bodyPr/>
        <a:lstStyle/>
        <a:p>
          <a:endParaRPr lang="ru-RU"/>
        </a:p>
      </dgm:t>
    </dgm:pt>
    <dgm:pt modelId="{CC047F1A-B98F-4C45-93EC-E1B6F3CBF95D}">
      <dgm:prSet phldrT="[Текст]" custT="1"/>
      <dgm:spPr/>
      <dgm:t>
        <a:bodyPr/>
        <a:lstStyle/>
        <a:p>
          <a:r>
            <a:rPr lang="ru-RU" sz="1400" b="1" dirty="0" smtClean="0"/>
            <a:t>постоянно «держать руку на пульсе» путем систематического повышения собственной квалификации</a:t>
          </a:r>
          <a:endParaRPr lang="ru-RU" sz="1400" b="1" dirty="0"/>
        </a:p>
      </dgm:t>
    </dgm:pt>
    <dgm:pt modelId="{D8CE04D3-BFBA-46AF-A1F9-4C3309B855C8}" type="parTrans" cxnId="{443850F8-B09D-44EC-85C8-CF101CA01433}">
      <dgm:prSet/>
      <dgm:spPr/>
      <dgm:t>
        <a:bodyPr/>
        <a:lstStyle/>
        <a:p>
          <a:endParaRPr lang="ru-RU"/>
        </a:p>
      </dgm:t>
    </dgm:pt>
    <dgm:pt modelId="{D16200D0-B724-42F6-93A0-1DA3EA165C64}" type="sibTrans" cxnId="{443850F8-B09D-44EC-85C8-CF101CA01433}">
      <dgm:prSet/>
      <dgm:spPr/>
      <dgm:t>
        <a:bodyPr/>
        <a:lstStyle/>
        <a:p>
          <a:endParaRPr lang="ru-RU"/>
        </a:p>
      </dgm:t>
    </dgm:pt>
    <dgm:pt modelId="{00B9F5F0-6D9A-4FFC-B35D-59B7C49C7D0C}">
      <dgm:prSet phldrT="[Текст]" custT="1"/>
      <dgm:spPr/>
      <dgm:t>
        <a:bodyPr/>
        <a:lstStyle/>
        <a:p>
          <a:r>
            <a:rPr lang="ru-RU" sz="1300" b="1" dirty="0" smtClean="0"/>
            <a:t>обучение в течение всей жизни становится необходимым и все более значимым элементом современных образовательных систем</a:t>
          </a:r>
          <a:endParaRPr lang="ru-RU" sz="1300" b="1" dirty="0"/>
        </a:p>
      </dgm:t>
    </dgm:pt>
    <dgm:pt modelId="{56611D6A-A5B0-4DAF-BE74-FBEC5AF95B36}" type="parTrans" cxnId="{1D7C18DD-3F7B-4E28-9F4F-6D117F9B9E4A}">
      <dgm:prSet/>
      <dgm:spPr/>
      <dgm:t>
        <a:bodyPr/>
        <a:lstStyle/>
        <a:p>
          <a:endParaRPr lang="ru-RU"/>
        </a:p>
      </dgm:t>
    </dgm:pt>
    <dgm:pt modelId="{6F2DFE9F-F403-4F99-B442-DF94E7B72D37}" type="sibTrans" cxnId="{1D7C18DD-3F7B-4E28-9F4F-6D117F9B9E4A}">
      <dgm:prSet/>
      <dgm:spPr/>
      <dgm:t>
        <a:bodyPr/>
        <a:lstStyle/>
        <a:p>
          <a:endParaRPr lang="ru-RU"/>
        </a:p>
      </dgm:t>
    </dgm:pt>
    <dgm:pt modelId="{6D764AB2-02B4-45CF-8F19-EE6E05CEB933}" type="pres">
      <dgm:prSet presAssocID="{BB976A3E-EF0C-4C67-9785-355BCF5AC2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DBA345-1B2F-4978-A160-A9E5725C8AA8}" type="pres">
      <dgm:prSet presAssocID="{C93F0453-4527-4119-A528-AD550ACB8140}" presName="parTxOnly" presStyleLbl="node1" presStyleIdx="0" presStyleCnt="3" custScaleX="147787" custScaleY="151262" custLinFactNeighborX="-7" custLinFactNeighborY="-3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DD94A-18DA-4753-BD90-BF042F6885DD}" type="pres">
      <dgm:prSet presAssocID="{A6078511-9754-414C-BECB-504C491B528C}" presName="parTxOnlySpace" presStyleCnt="0"/>
      <dgm:spPr/>
      <dgm:t>
        <a:bodyPr/>
        <a:lstStyle/>
        <a:p>
          <a:endParaRPr lang="ru-RU"/>
        </a:p>
      </dgm:t>
    </dgm:pt>
    <dgm:pt modelId="{5D260372-2D37-439B-8950-8CFEA9234C25}" type="pres">
      <dgm:prSet presAssocID="{CC047F1A-B98F-4C45-93EC-E1B6F3CBF95D}" presName="parTxOnly" presStyleLbl="node1" presStyleIdx="1" presStyleCnt="3" custScaleX="161266" custScaleY="1512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49EBF-AB01-494D-8853-027A75A8BE88}" type="pres">
      <dgm:prSet presAssocID="{D16200D0-B724-42F6-93A0-1DA3EA165C64}" presName="parTxOnlySpace" presStyleCnt="0"/>
      <dgm:spPr/>
      <dgm:t>
        <a:bodyPr/>
        <a:lstStyle/>
        <a:p>
          <a:endParaRPr lang="ru-RU"/>
        </a:p>
      </dgm:t>
    </dgm:pt>
    <dgm:pt modelId="{D4F68484-C53F-401C-BB6E-28B9287B4372}" type="pres">
      <dgm:prSet presAssocID="{00B9F5F0-6D9A-4FFC-B35D-59B7C49C7D0C}" presName="parTxOnly" presStyleLbl="node1" presStyleIdx="2" presStyleCnt="3" custScaleX="159999" custScaleY="1512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BF7A96-2E97-47DA-B964-CA5B77A1F1E5}" type="presOf" srcId="{00B9F5F0-6D9A-4FFC-B35D-59B7C49C7D0C}" destId="{D4F68484-C53F-401C-BB6E-28B9287B4372}" srcOrd="0" destOrd="0" presId="urn:microsoft.com/office/officeart/2005/8/layout/chevron1"/>
    <dgm:cxn modelId="{4628AA34-C7E2-461E-9A83-48D9A067B42C}" type="presOf" srcId="{C93F0453-4527-4119-A528-AD550ACB8140}" destId="{A7DBA345-1B2F-4978-A160-A9E5725C8AA8}" srcOrd="0" destOrd="0" presId="urn:microsoft.com/office/officeart/2005/8/layout/chevron1"/>
    <dgm:cxn modelId="{4A3DEFE3-E3F7-4FFA-883B-CA93D8026123}" type="presOf" srcId="{BB976A3E-EF0C-4C67-9785-355BCF5AC2A3}" destId="{6D764AB2-02B4-45CF-8F19-EE6E05CEB933}" srcOrd="0" destOrd="0" presId="urn:microsoft.com/office/officeart/2005/8/layout/chevron1"/>
    <dgm:cxn modelId="{1D7C18DD-3F7B-4E28-9F4F-6D117F9B9E4A}" srcId="{BB976A3E-EF0C-4C67-9785-355BCF5AC2A3}" destId="{00B9F5F0-6D9A-4FFC-B35D-59B7C49C7D0C}" srcOrd="2" destOrd="0" parTransId="{56611D6A-A5B0-4DAF-BE74-FBEC5AF95B36}" sibTransId="{6F2DFE9F-F403-4F99-B442-DF94E7B72D37}"/>
    <dgm:cxn modelId="{AE817E1E-D43C-496C-A5BF-41F924C8A94E}" srcId="{BB976A3E-EF0C-4C67-9785-355BCF5AC2A3}" destId="{C93F0453-4527-4119-A528-AD550ACB8140}" srcOrd="0" destOrd="0" parTransId="{A2EA4224-059C-48F0-9083-5C59F0E0A2CA}" sibTransId="{A6078511-9754-414C-BECB-504C491B528C}"/>
    <dgm:cxn modelId="{83EE8D46-F81F-4916-915F-D888F83A86A5}" type="presOf" srcId="{CC047F1A-B98F-4C45-93EC-E1B6F3CBF95D}" destId="{5D260372-2D37-439B-8950-8CFEA9234C25}" srcOrd="0" destOrd="0" presId="urn:microsoft.com/office/officeart/2005/8/layout/chevron1"/>
    <dgm:cxn modelId="{443850F8-B09D-44EC-85C8-CF101CA01433}" srcId="{BB976A3E-EF0C-4C67-9785-355BCF5AC2A3}" destId="{CC047F1A-B98F-4C45-93EC-E1B6F3CBF95D}" srcOrd="1" destOrd="0" parTransId="{D8CE04D3-BFBA-46AF-A1F9-4C3309B855C8}" sibTransId="{D16200D0-B724-42F6-93A0-1DA3EA165C64}"/>
    <dgm:cxn modelId="{699BECA2-8E20-4D90-8E6C-822E59F38102}" type="presParOf" srcId="{6D764AB2-02B4-45CF-8F19-EE6E05CEB933}" destId="{A7DBA345-1B2F-4978-A160-A9E5725C8AA8}" srcOrd="0" destOrd="0" presId="urn:microsoft.com/office/officeart/2005/8/layout/chevron1"/>
    <dgm:cxn modelId="{4840F89F-B8CE-4D75-9124-3F8CE24DB485}" type="presParOf" srcId="{6D764AB2-02B4-45CF-8F19-EE6E05CEB933}" destId="{761DD94A-18DA-4753-BD90-BF042F6885DD}" srcOrd="1" destOrd="0" presId="urn:microsoft.com/office/officeart/2005/8/layout/chevron1"/>
    <dgm:cxn modelId="{813FBC9B-31E6-4FBD-8C1F-618C76703E3B}" type="presParOf" srcId="{6D764AB2-02B4-45CF-8F19-EE6E05CEB933}" destId="{5D260372-2D37-439B-8950-8CFEA9234C25}" srcOrd="2" destOrd="0" presId="urn:microsoft.com/office/officeart/2005/8/layout/chevron1"/>
    <dgm:cxn modelId="{5CC0ECAF-2550-4085-9DCF-5CEC43E8A94D}" type="presParOf" srcId="{6D764AB2-02B4-45CF-8F19-EE6E05CEB933}" destId="{7CD49EBF-AB01-494D-8853-027A75A8BE88}" srcOrd="3" destOrd="0" presId="urn:microsoft.com/office/officeart/2005/8/layout/chevron1"/>
    <dgm:cxn modelId="{68B7EBBB-99DB-4FBE-BB3F-5C0A73344A7B}" type="presParOf" srcId="{6D764AB2-02B4-45CF-8F19-EE6E05CEB933}" destId="{D4F68484-C53F-401C-BB6E-28B9287B437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6B18D-A49E-46DF-9429-451D5909BA56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11749E-CF02-4931-9B6B-52E4F761A1D6}">
      <dgm:prSet phldrT="[Текст]" phldr="1"/>
      <dgm:spPr/>
      <dgm:t>
        <a:bodyPr/>
        <a:lstStyle/>
        <a:p>
          <a:endParaRPr lang="ru-RU"/>
        </a:p>
      </dgm:t>
    </dgm:pt>
    <dgm:pt modelId="{D10001B9-BBC6-4DD7-8763-CF0B298610D1}" type="parTrans" cxnId="{25F7C2C5-BD0F-4DBA-B7A6-BA88DB257FD1}">
      <dgm:prSet/>
      <dgm:spPr/>
      <dgm:t>
        <a:bodyPr/>
        <a:lstStyle/>
        <a:p>
          <a:endParaRPr lang="ru-RU"/>
        </a:p>
      </dgm:t>
    </dgm:pt>
    <dgm:pt modelId="{85AF2E45-23A3-4BE2-AB38-D7C058449FD0}" type="sibTrans" cxnId="{25F7C2C5-BD0F-4DBA-B7A6-BA88DB257FD1}">
      <dgm:prSet/>
      <dgm:spPr/>
      <dgm:t>
        <a:bodyPr/>
        <a:lstStyle/>
        <a:p>
          <a:endParaRPr lang="ru-RU"/>
        </a:p>
      </dgm:t>
    </dgm:pt>
    <dgm:pt modelId="{AD636156-66D4-46C1-B22C-0392919A7A77}">
      <dgm:prSet phldrT="[Текст]"/>
      <dgm:spPr/>
      <dgm:t>
        <a:bodyPr/>
        <a:lstStyle/>
        <a:p>
          <a:r>
            <a:rPr lang="ru-RU" dirty="0" smtClean="0"/>
            <a:t>взрослого населения Российской Федерации</a:t>
          </a:r>
          <a:endParaRPr lang="ru-RU" dirty="0"/>
        </a:p>
      </dgm:t>
    </dgm:pt>
    <dgm:pt modelId="{E6430B2A-236A-4B38-AD32-F1C3B8F1E1BC}" type="parTrans" cxnId="{6C7B6225-42B0-485E-852A-56B6520EAB26}">
      <dgm:prSet/>
      <dgm:spPr/>
      <dgm:t>
        <a:bodyPr/>
        <a:lstStyle/>
        <a:p>
          <a:endParaRPr lang="ru-RU"/>
        </a:p>
      </dgm:t>
    </dgm:pt>
    <dgm:pt modelId="{DA16FCDC-D8C1-4F56-AFF6-951425E4B862}" type="sibTrans" cxnId="{6C7B6225-42B0-485E-852A-56B6520EAB26}">
      <dgm:prSet/>
      <dgm:spPr/>
      <dgm:t>
        <a:bodyPr/>
        <a:lstStyle/>
        <a:p>
          <a:endParaRPr lang="ru-RU"/>
        </a:p>
      </dgm:t>
    </dgm:pt>
    <dgm:pt modelId="{E57D11C1-C329-4357-AE00-0EF4B29E50CE}">
      <dgm:prSet phldrT="[Текст]" phldr="1"/>
      <dgm:spPr/>
      <dgm:t>
        <a:bodyPr/>
        <a:lstStyle/>
        <a:p>
          <a:endParaRPr lang="ru-RU"/>
        </a:p>
      </dgm:t>
    </dgm:pt>
    <dgm:pt modelId="{6D3A51D5-6FCC-4710-9CE0-A686D3E71702}" type="parTrans" cxnId="{72C0EFA3-50F5-4A9E-9884-580B07DC1B5D}">
      <dgm:prSet/>
      <dgm:spPr/>
      <dgm:t>
        <a:bodyPr/>
        <a:lstStyle/>
        <a:p>
          <a:endParaRPr lang="ru-RU"/>
        </a:p>
      </dgm:t>
    </dgm:pt>
    <dgm:pt modelId="{B5CB696E-AB44-4265-A188-6C98F806BC99}" type="sibTrans" cxnId="{72C0EFA3-50F5-4A9E-9884-580B07DC1B5D}">
      <dgm:prSet/>
      <dgm:spPr/>
      <dgm:t>
        <a:bodyPr/>
        <a:lstStyle/>
        <a:p>
          <a:endParaRPr lang="ru-RU"/>
        </a:p>
      </dgm:t>
    </dgm:pt>
    <dgm:pt modelId="{CA74B267-E0C3-4486-9D9D-E42A4F89D103}">
      <dgm:prSet phldrT="[Текст]"/>
      <dgm:spPr/>
      <dgm:t>
        <a:bodyPr/>
        <a:lstStyle/>
        <a:p>
          <a:pPr algn="l"/>
          <a:r>
            <a:rPr lang="ru-RU" dirty="0" smtClean="0"/>
            <a:t>организаций, осуществляющих образовательную деятельность, и педагогических работников</a:t>
          </a:r>
          <a:endParaRPr lang="ru-RU" dirty="0"/>
        </a:p>
      </dgm:t>
    </dgm:pt>
    <dgm:pt modelId="{796CD5CD-55CB-422A-8979-FFB46A64A383}" type="parTrans" cxnId="{EC55B802-A0F5-42CC-A52C-9BAA1861E79B}">
      <dgm:prSet/>
      <dgm:spPr/>
      <dgm:t>
        <a:bodyPr/>
        <a:lstStyle/>
        <a:p>
          <a:endParaRPr lang="ru-RU"/>
        </a:p>
      </dgm:t>
    </dgm:pt>
    <dgm:pt modelId="{F6755427-E421-4A74-B853-E2C8011916BC}" type="sibTrans" cxnId="{EC55B802-A0F5-42CC-A52C-9BAA1861E79B}">
      <dgm:prSet/>
      <dgm:spPr/>
      <dgm:t>
        <a:bodyPr/>
        <a:lstStyle/>
        <a:p>
          <a:endParaRPr lang="ru-RU"/>
        </a:p>
      </dgm:t>
    </dgm:pt>
    <dgm:pt modelId="{40BAA4FE-AA3A-43D1-B5F9-E43E03994CE9}">
      <dgm:prSet phldrT="[Текст]" phldr="1"/>
      <dgm:spPr/>
      <dgm:t>
        <a:bodyPr/>
        <a:lstStyle/>
        <a:p>
          <a:endParaRPr lang="ru-RU" dirty="0"/>
        </a:p>
      </dgm:t>
    </dgm:pt>
    <dgm:pt modelId="{C0EF4E5A-D555-4409-998D-19152F6011B4}" type="parTrans" cxnId="{C519F4BB-BEBF-4FA6-B91C-B1ACB9B17F3B}">
      <dgm:prSet/>
      <dgm:spPr/>
      <dgm:t>
        <a:bodyPr/>
        <a:lstStyle/>
        <a:p>
          <a:endParaRPr lang="ru-RU"/>
        </a:p>
      </dgm:t>
    </dgm:pt>
    <dgm:pt modelId="{A80D8ABB-C78F-4C2E-857B-F6B79F02B27C}" type="sibTrans" cxnId="{C519F4BB-BEBF-4FA6-B91C-B1ACB9B17F3B}">
      <dgm:prSet/>
      <dgm:spPr/>
      <dgm:t>
        <a:bodyPr/>
        <a:lstStyle/>
        <a:p>
          <a:endParaRPr lang="ru-RU"/>
        </a:p>
      </dgm:t>
    </dgm:pt>
    <dgm:pt modelId="{5158905D-D641-4901-96B3-86E171E7A4EA}">
      <dgm:prSet phldrT="[Текст]"/>
      <dgm:spPr/>
      <dgm:t>
        <a:bodyPr/>
        <a:lstStyle/>
        <a:p>
          <a:r>
            <a:rPr lang="ru-RU" dirty="0" smtClean="0"/>
            <a:t>работодателей и их объединений </a:t>
          </a:r>
          <a:endParaRPr lang="ru-RU" dirty="0"/>
        </a:p>
      </dgm:t>
    </dgm:pt>
    <dgm:pt modelId="{5C632BB4-B5D5-4F7E-85A9-D0AA4B5356B4}" type="parTrans" cxnId="{E655F8DC-449C-4E0E-A759-A10C56374769}">
      <dgm:prSet/>
      <dgm:spPr/>
      <dgm:t>
        <a:bodyPr/>
        <a:lstStyle/>
        <a:p>
          <a:endParaRPr lang="ru-RU"/>
        </a:p>
      </dgm:t>
    </dgm:pt>
    <dgm:pt modelId="{DF27C73F-B965-4CB8-8F9F-C77ACA7B9DEE}" type="sibTrans" cxnId="{E655F8DC-449C-4E0E-A759-A10C56374769}">
      <dgm:prSet/>
      <dgm:spPr/>
      <dgm:t>
        <a:bodyPr/>
        <a:lstStyle/>
        <a:p>
          <a:endParaRPr lang="ru-RU"/>
        </a:p>
      </dgm:t>
    </dgm:pt>
    <dgm:pt modelId="{C47F8070-B8BD-4BF5-9CA6-4D498F89C4CA}">
      <dgm:prSet/>
      <dgm:spPr/>
      <dgm:t>
        <a:bodyPr/>
        <a:lstStyle/>
        <a:p>
          <a:endParaRPr lang="ru-RU"/>
        </a:p>
      </dgm:t>
    </dgm:pt>
    <dgm:pt modelId="{2077FADC-2F5E-4477-A6BB-D2A42C202D5A}" type="parTrans" cxnId="{4D3E4AB5-F7D5-4551-9D9B-83FD89EA9980}">
      <dgm:prSet/>
      <dgm:spPr/>
      <dgm:t>
        <a:bodyPr/>
        <a:lstStyle/>
        <a:p>
          <a:endParaRPr lang="ru-RU"/>
        </a:p>
      </dgm:t>
    </dgm:pt>
    <dgm:pt modelId="{FB3AD541-6F0C-4844-9D36-BA611827F740}" type="sibTrans" cxnId="{4D3E4AB5-F7D5-4551-9D9B-83FD89EA9980}">
      <dgm:prSet/>
      <dgm:spPr/>
      <dgm:t>
        <a:bodyPr/>
        <a:lstStyle/>
        <a:p>
          <a:endParaRPr lang="ru-RU"/>
        </a:p>
      </dgm:t>
    </dgm:pt>
    <dgm:pt modelId="{70DCABD2-8160-4337-99C0-D043A88AE272}">
      <dgm:prSet/>
      <dgm:spPr/>
      <dgm:t>
        <a:bodyPr/>
        <a:lstStyle/>
        <a:p>
          <a:endParaRPr lang="ru-RU"/>
        </a:p>
      </dgm:t>
    </dgm:pt>
    <dgm:pt modelId="{D13E87A9-283E-4ADE-922A-6AFCD31CAF4C}" type="parTrans" cxnId="{E0053D06-3CBF-49E4-A540-149821420247}">
      <dgm:prSet/>
      <dgm:spPr/>
      <dgm:t>
        <a:bodyPr/>
        <a:lstStyle/>
        <a:p>
          <a:endParaRPr lang="ru-RU"/>
        </a:p>
      </dgm:t>
    </dgm:pt>
    <dgm:pt modelId="{A62F2863-BF83-4AAD-99B7-17E187F8FFD9}" type="sibTrans" cxnId="{E0053D06-3CBF-49E4-A540-149821420247}">
      <dgm:prSet/>
      <dgm:spPr/>
      <dgm:t>
        <a:bodyPr/>
        <a:lstStyle/>
        <a:p>
          <a:endParaRPr lang="ru-RU"/>
        </a:p>
      </dgm:t>
    </dgm:pt>
    <dgm:pt modelId="{6722EF31-F981-4190-81C2-3F4D1AB367D8}">
      <dgm:prSet/>
      <dgm:spPr/>
      <dgm:t>
        <a:bodyPr/>
        <a:lstStyle/>
        <a:p>
          <a:r>
            <a:rPr lang="ru-RU" dirty="0" smtClean="0"/>
            <a:t>социально ориентированных некоммерческих организаций</a:t>
          </a:r>
          <a:endParaRPr lang="ru-RU" dirty="0"/>
        </a:p>
      </dgm:t>
    </dgm:pt>
    <dgm:pt modelId="{42E1C56F-D5B6-46F7-A821-E0058CC18D3F}" type="parTrans" cxnId="{7C339C33-EB91-4E57-B2D1-01F98AA1A443}">
      <dgm:prSet/>
      <dgm:spPr/>
      <dgm:t>
        <a:bodyPr/>
        <a:lstStyle/>
        <a:p>
          <a:endParaRPr lang="ru-RU"/>
        </a:p>
      </dgm:t>
    </dgm:pt>
    <dgm:pt modelId="{312E714D-66C7-4E87-B9A3-468ADAD5F977}" type="sibTrans" cxnId="{7C339C33-EB91-4E57-B2D1-01F98AA1A443}">
      <dgm:prSet/>
      <dgm:spPr/>
      <dgm:t>
        <a:bodyPr/>
        <a:lstStyle/>
        <a:p>
          <a:endParaRPr lang="ru-RU"/>
        </a:p>
      </dgm:t>
    </dgm:pt>
    <dgm:pt modelId="{B415B12C-6696-4DEB-B8F6-226E48022089}">
      <dgm:prSet/>
      <dgm:spPr/>
      <dgm:t>
        <a:bodyPr/>
        <a:lstStyle/>
        <a:p>
          <a:r>
            <a:rPr lang="ru-RU" dirty="0" smtClean="0"/>
            <a:t>федеральных органов исполнительной власти,  органов государственной власти субъектов РФ и органов местного самоуправления</a:t>
          </a:r>
          <a:endParaRPr lang="ru-RU" dirty="0"/>
        </a:p>
      </dgm:t>
    </dgm:pt>
    <dgm:pt modelId="{46E80254-5B2E-46B7-BECE-F8660A9312E9}" type="parTrans" cxnId="{8DFEE5C5-70E2-40C5-8E27-C3B168E164FF}">
      <dgm:prSet/>
      <dgm:spPr/>
      <dgm:t>
        <a:bodyPr/>
        <a:lstStyle/>
        <a:p>
          <a:endParaRPr lang="ru-RU"/>
        </a:p>
      </dgm:t>
    </dgm:pt>
    <dgm:pt modelId="{8445944C-9390-4306-BD05-6C5216BD472D}" type="sibTrans" cxnId="{8DFEE5C5-70E2-40C5-8E27-C3B168E164FF}">
      <dgm:prSet/>
      <dgm:spPr/>
      <dgm:t>
        <a:bodyPr/>
        <a:lstStyle/>
        <a:p>
          <a:endParaRPr lang="ru-RU"/>
        </a:p>
      </dgm:t>
    </dgm:pt>
    <dgm:pt modelId="{C76346BD-C3DE-416E-9C76-E0CC2DAFE33A}" type="pres">
      <dgm:prSet presAssocID="{B946B18D-A49E-46DF-9429-451D5909BA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1865A5-A0EF-4271-B7ED-39A5AA193DA7}" type="pres">
      <dgm:prSet presAssocID="{A411749E-CF02-4931-9B6B-52E4F761A1D6}" presName="composite" presStyleCnt="0"/>
      <dgm:spPr/>
    </dgm:pt>
    <dgm:pt modelId="{43FFC2BA-481C-4630-8993-8FDC18181774}" type="pres">
      <dgm:prSet presAssocID="{A411749E-CF02-4931-9B6B-52E4F761A1D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12107-90EE-49F5-9EB8-87029DAA66FC}" type="pres">
      <dgm:prSet presAssocID="{A411749E-CF02-4931-9B6B-52E4F761A1D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71A3F-0CFA-43A8-9920-932F7A40F182}" type="pres">
      <dgm:prSet presAssocID="{85AF2E45-23A3-4BE2-AB38-D7C058449FD0}" presName="sp" presStyleCnt="0"/>
      <dgm:spPr/>
    </dgm:pt>
    <dgm:pt modelId="{D5BD5DDA-A26E-4232-BB2B-2721EC93B874}" type="pres">
      <dgm:prSet presAssocID="{E57D11C1-C329-4357-AE00-0EF4B29E50CE}" presName="composite" presStyleCnt="0"/>
      <dgm:spPr/>
    </dgm:pt>
    <dgm:pt modelId="{E6D4AC53-B6C2-4239-A4AB-BE9165EB401F}" type="pres">
      <dgm:prSet presAssocID="{E57D11C1-C329-4357-AE00-0EF4B29E50C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7F666-FD9F-49E1-BEAA-41D015B856EA}" type="pres">
      <dgm:prSet presAssocID="{E57D11C1-C329-4357-AE00-0EF4B29E50C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88190-9618-414B-928F-CB314BB8759B}" type="pres">
      <dgm:prSet presAssocID="{B5CB696E-AB44-4265-A188-6C98F806BC99}" presName="sp" presStyleCnt="0"/>
      <dgm:spPr/>
    </dgm:pt>
    <dgm:pt modelId="{3926EE01-665D-4F40-A4EA-5A49C8443F1F}" type="pres">
      <dgm:prSet presAssocID="{40BAA4FE-AA3A-43D1-B5F9-E43E03994CE9}" presName="composite" presStyleCnt="0"/>
      <dgm:spPr/>
    </dgm:pt>
    <dgm:pt modelId="{87996A3D-3D95-431D-B617-BDBE8AEA414D}" type="pres">
      <dgm:prSet presAssocID="{40BAA4FE-AA3A-43D1-B5F9-E43E03994CE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7E26F-2B81-45FB-9933-BBCE37A0FD49}" type="pres">
      <dgm:prSet presAssocID="{40BAA4FE-AA3A-43D1-B5F9-E43E03994CE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BDFBB-A31A-4235-97F4-5B5F540A2651}" type="pres">
      <dgm:prSet presAssocID="{A80D8ABB-C78F-4C2E-857B-F6B79F02B27C}" presName="sp" presStyleCnt="0"/>
      <dgm:spPr/>
    </dgm:pt>
    <dgm:pt modelId="{51F741DA-40B3-402D-B9F7-D4D3ED3BD8CC}" type="pres">
      <dgm:prSet presAssocID="{C47F8070-B8BD-4BF5-9CA6-4D498F89C4CA}" presName="composite" presStyleCnt="0"/>
      <dgm:spPr/>
    </dgm:pt>
    <dgm:pt modelId="{4834B29C-2B99-41AE-AC55-333675B39EF7}" type="pres">
      <dgm:prSet presAssocID="{C47F8070-B8BD-4BF5-9CA6-4D498F89C4C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F3CA9-A22F-413C-8273-BC62D6CF9F0E}" type="pres">
      <dgm:prSet presAssocID="{C47F8070-B8BD-4BF5-9CA6-4D498F89C4C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6109F-D66E-4914-8FCD-06EDFDB7117C}" type="pres">
      <dgm:prSet presAssocID="{FB3AD541-6F0C-4844-9D36-BA611827F740}" presName="sp" presStyleCnt="0"/>
      <dgm:spPr/>
    </dgm:pt>
    <dgm:pt modelId="{0B2D0992-B994-41D0-93AF-A8BD686DE34D}" type="pres">
      <dgm:prSet presAssocID="{70DCABD2-8160-4337-99C0-D043A88AE272}" presName="composite" presStyleCnt="0"/>
      <dgm:spPr/>
    </dgm:pt>
    <dgm:pt modelId="{BB8D60AB-2BD6-4B7E-8456-7B77521E9F8E}" type="pres">
      <dgm:prSet presAssocID="{70DCABD2-8160-4337-99C0-D043A88AE27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72BAA-5310-42B0-BF3A-904ADDC13886}" type="pres">
      <dgm:prSet presAssocID="{70DCABD2-8160-4337-99C0-D043A88AE27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053D06-3CBF-49E4-A540-149821420247}" srcId="{B946B18D-A49E-46DF-9429-451D5909BA56}" destId="{70DCABD2-8160-4337-99C0-D043A88AE272}" srcOrd="4" destOrd="0" parTransId="{D13E87A9-283E-4ADE-922A-6AFCD31CAF4C}" sibTransId="{A62F2863-BF83-4AAD-99B7-17E187F8FFD9}"/>
    <dgm:cxn modelId="{4D3E4AB5-F7D5-4551-9D9B-83FD89EA9980}" srcId="{B946B18D-A49E-46DF-9429-451D5909BA56}" destId="{C47F8070-B8BD-4BF5-9CA6-4D498F89C4CA}" srcOrd="3" destOrd="0" parTransId="{2077FADC-2F5E-4477-A6BB-D2A42C202D5A}" sibTransId="{FB3AD541-6F0C-4844-9D36-BA611827F740}"/>
    <dgm:cxn modelId="{7BC1E67B-0CF4-418E-80E2-F867A89FBC20}" type="presOf" srcId="{C47F8070-B8BD-4BF5-9CA6-4D498F89C4CA}" destId="{4834B29C-2B99-41AE-AC55-333675B39EF7}" srcOrd="0" destOrd="0" presId="urn:microsoft.com/office/officeart/2005/8/layout/chevron2"/>
    <dgm:cxn modelId="{89CA65CB-8768-4CA5-AED2-E9DB54F1437E}" type="presOf" srcId="{70DCABD2-8160-4337-99C0-D043A88AE272}" destId="{BB8D60AB-2BD6-4B7E-8456-7B77521E9F8E}" srcOrd="0" destOrd="0" presId="urn:microsoft.com/office/officeart/2005/8/layout/chevron2"/>
    <dgm:cxn modelId="{72C0EFA3-50F5-4A9E-9884-580B07DC1B5D}" srcId="{B946B18D-A49E-46DF-9429-451D5909BA56}" destId="{E57D11C1-C329-4357-AE00-0EF4B29E50CE}" srcOrd="1" destOrd="0" parTransId="{6D3A51D5-6FCC-4710-9CE0-A686D3E71702}" sibTransId="{B5CB696E-AB44-4265-A188-6C98F806BC99}"/>
    <dgm:cxn modelId="{8DFEE5C5-70E2-40C5-8E27-C3B168E164FF}" srcId="{70DCABD2-8160-4337-99C0-D043A88AE272}" destId="{B415B12C-6696-4DEB-B8F6-226E48022089}" srcOrd="0" destOrd="0" parTransId="{46E80254-5B2E-46B7-BECE-F8660A9312E9}" sibTransId="{8445944C-9390-4306-BD05-6C5216BD472D}"/>
    <dgm:cxn modelId="{F5430A5E-F38A-4B54-96A0-10B1EFC640BB}" type="presOf" srcId="{E57D11C1-C329-4357-AE00-0EF4B29E50CE}" destId="{E6D4AC53-B6C2-4239-A4AB-BE9165EB401F}" srcOrd="0" destOrd="0" presId="urn:microsoft.com/office/officeart/2005/8/layout/chevron2"/>
    <dgm:cxn modelId="{58F3DD95-D6FB-40DA-AA59-D360BD3F1FE2}" type="presOf" srcId="{A411749E-CF02-4931-9B6B-52E4F761A1D6}" destId="{43FFC2BA-481C-4630-8993-8FDC18181774}" srcOrd="0" destOrd="0" presId="urn:microsoft.com/office/officeart/2005/8/layout/chevron2"/>
    <dgm:cxn modelId="{7AA6A817-1A4D-4B69-A79A-BF3EDF4448E2}" type="presOf" srcId="{AD636156-66D4-46C1-B22C-0392919A7A77}" destId="{44312107-90EE-49F5-9EB8-87029DAA66FC}" srcOrd="0" destOrd="0" presId="urn:microsoft.com/office/officeart/2005/8/layout/chevron2"/>
    <dgm:cxn modelId="{EC55B802-A0F5-42CC-A52C-9BAA1861E79B}" srcId="{E57D11C1-C329-4357-AE00-0EF4B29E50CE}" destId="{CA74B267-E0C3-4486-9D9D-E42A4F89D103}" srcOrd="0" destOrd="0" parTransId="{796CD5CD-55CB-422A-8979-FFB46A64A383}" sibTransId="{F6755427-E421-4A74-B853-E2C8011916BC}"/>
    <dgm:cxn modelId="{7C339C33-EB91-4E57-B2D1-01F98AA1A443}" srcId="{C47F8070-B8BD-4BF5-9CA6-4D498F89C4CA}" destId="{6722EF31-F981-4190-81C2-3F4D1AB367D8}" srcOrd="0" destOrd="0" parTransId="{42E1C56F-D5B6-46F7-A821-E0058CC18D3F}" sibTransId="{312E714D-66C7-4E87-B9A3-468ADAD5F977}"/>
    <dgm:cxn modelId="{BE0D18FD-068B-4E95-BCBA-1B120A91DAC0}" type="presOf" srcId="{40BAA4FE-AA3A-43D1-B5F9-E43E03994CE9}" destId="{87996A3D-3D95-431D-B617-BDBE8AEA414D}" srcOrd="0" destOrd="0" presId="urn:microsoft.com/office/officeart/2005/8/layout/chevron2"/>
    <dgm:cxn modelId="{25F7C2C5-BD0F-4DBA-B7A6-BA88DB257FD1}" srcId="{B946B18D-A49E-46DF-9429-451D5909BA56}" destId="{A411749E-CF02-4931-9B6B-52E4F761A1D6}" srcOrd="0" destOrd="0" parTransId="{D10001B9-BBC6-4DD7-8763-CF0B298610D1}" sibTransId="{85AF2E45-23A3-4BE2-AB38-D7C058449FD0}"/>
    <dgm:cxn modelId="{6C7B6225-42B0-485E-852A-56B6520EAB26}" srcId="{A411749E-CF02-4931-9B6B-52E4F761A1D6}" destId="{AD636156-66D4-46C1-B22C-0392919A7A77}" srcOrd="0" destOrd="0" parTransId="{E6430B2A-236A-4B38-AD32-F1C3B8F1E1BC}" sibTransId="{DA16FCDC-D8C1-4F56-AFF6-951425E4B862}"/>
    <dgm:cxn modelId="{C519F4BB-BEBF-4FA6-B91C-B1ACB9B17F3B}" srcId="{B946B18D-A49E-46DF-9429-451D5909BA56}" destId="{40BAA4FE-AA3A-43D1-B5F9-E43E03994CE9}" srcOrd="2" destOrd="0" parTransId="{C0EF4E5A-D555-4409-998D-19152F6011B4}" sibTransId="{A80D8ABB-C78F-4C2E-857B-F6B79F02B27C}"/>
    <dgm:cxn modelId="{E655F8DC-449C-4E0E-A759-A10C56374769}" srcId="{40BAA4FE-AA3A-43D1-B5F9-E43E03994CE9}" destId="{5158905D-D641-4901-96B3-86E171E7A4EA}" srcOrd="0" destOrd="0" parTransId="{5C632BB4-B5D5-4F7E-85A9-D0AA4B5356B4}" sibTransId="{DF27C73F-B965-4CB8-8F9F-C77ACA7B9DEE}"/>
    <dgm:cxn modelId="{4FB80E58-DA64-4704-84FF-CFBDBEAD656C}" type="presOf" srcId="{CA74B267-E0C3-4486-9D9D-E42A4F89D103}" destId="{E787F666-FD9F-49E1-BEAA-41D015B856EA}" srcOrd="0" destOrd="0" presId="urn:microsoft.com/office/officeart/2005/8/layout/chevron2"/>
    <dgm:cxn modelId="{C4A0AFC8-2EE5-471E-AC33-8407340A7502}" type="presOf" srcId="{B415B12C-6696-4DEB-B8F6-226E48022089}" destId="{62C72BAA-5310-42B0-BF3A-904ADDC13886}" srcOrd="0" destOrd="0" presId="urn:microsoft.com/office/officeart/2005/8/layout/chevron2"/>
    <dgm:cxn modelId="{178061FB-06FB-40C3-806C-364D2967D093}" type="presOf" srcId="{B946B18D-A49E-46DF-9429-451D5909BA56}" destId="{C76346BD-C3DE-416E-9C76-E0CC2DAFE33A}" srcOrd="0" destOrd="0" presId="urn:microsoft.com/office/officeart/2005/8/layout/chevron2"/>
    <dgm:cxn modelId="{112F3C42-6751-49ED-8E5D-8AA137F7C29F}" type="presOf" srcId="{5158905D-D641-4901-96B3-86E171E7A4EA}" destId="{15F7E26F-2B81-45FB-9933-BBCE37A0FD49}" srcOrd="0" destOrd="0" presId="urn:microsoft.com/office/officeart/2005/8/layout/chevron2"/>
    <dgm:cxn modelId="{2AA7AF92-13D7-4D94-94E2-BBB8E7758D0A}" type="presOf" srcId="{6722EF31-F981-4190-81C2-3F4D1AB367D8}" destId="{2E4F3CA9-A22F-413C-8273-BC62D6CF9F0E}" srcOrd="0" destOrd="0" presId="urn:microsoft.com/office/officeart/2005/8/layout/chevron2"/>
    <dgm:cxn modelId="{59865A50-1DFB-4AD0-8A77-65654A8CE1A4}" type="presParOf" srcId="{C76346BD-C3DE-416E-9C76-E0CC2DAFE33A}" destId="{A11865A5-A0EF-4271-B7ED-39A5AA193DA7}" srcOrd="0" destOrd="0" presId="urn:microsoft.com/office/officeart/2005/8/layout/chevron2"/>
    <dgm:cxn modelId="{C652B74B-FC89-4CA8-88DF-EE703C9E26D0}" type="presParOf" srcId="{A11865A5-A0EF-4271-B7ED-39A5AA193DA7}" destId="{43FFC2BA-481C-4630-8993-8FDC18181774}" srcOrd="0" destOrd="0" presId="urn:microsoft.com/office/officeart/2005/8/layout/chevron2"/>
    <dgm:cxn modelId="{042BC04D-4D73-4DC7-981D-625711C92B4D}" type="presParOf" srcId="{A11865A5-A0EF-4271-B7ED-39A5AA193DA7}" destId="{44312107-90EE-49F5-9EB8-87029DAA66FC}" srcOrd="1" destOrd="0" presId="urn:microsoft.com/office/officeart/2005/8/layout/chevron2"/>
    <dgm:cxn modelId="{886D614A-FC9A-4453-8EDC-1A2D3C5EA257}" type="presParOf" srcId="{C76346BD-C3DE-416E-9C76-E0CC2DAFE33A}" destId="{C1671A3F-0CFA-43A8-9920-932F7A40F182}" srcOrd="1" destOrd="0" presId="urn:microsoft.com/office/officeart/2005/8/layout/chevron2"/>
    <dgm:cxn modelId="{A4CD5877-F499-4B7F-80C0-0C9A2DFEAD83}" type="presParOf" srcId="{C76346BD-C3DE-416E-9C76-E0CC2DAFE33A}" destId="{D5BD5DDA-A26E-4232-BB2B-2721EC93B874}" srcOrd="2" destOrd="0" presId="urn:microsoft.com/office/officeart/2005/8/layout/chevron2"/>
    <dgm:cxn modelId="{7818E1FE-C63B-4EE7-88AF-F12337C102E9}" type="presParOf" srcId="{D5BD5DDA-A26E-4232-BB2B-2721EC93B874}" destId="{E6D4AC53-B6C2-4239-A4AB-BE9165EB401F}" srcOrd="0" destOrd="0" presId="urn:microsoft.com/office/officeart/2005/8/layout/chevron2"/>
    <dgm:cxn modelId="{A00B3F4C-61D0-411B-87FF-5D63C67BE8D4}" type="presParOf" srcId="{D5BD5DDA-A26E-4232-BB2B-2721EC93B874}" destId="{E787F666-FD9F-49E1-BEAA-41D015B856EA}" srcOrd="1" destOrd="0" presId="urn:microsoft.com/office/officeart/2005/8/layout/chevron2"/>
    <dgm:cxn modelId="{79AFC417-1959-4D7F-BF9B-5A36638769F3}" type="presParOf" srcId="{C76346BD-C3DE-416E-9C76-E0CC2DAFE33A}" destId="{52688190-9618-414B-928F-CB314BB8759B}" srcOrd="3" destOrd="0" presId="urn:microsoft.com/office/officeart/2005/8/layout/chevron2"/>
    <dgm:cxn modelId="{618EA45A-5306-4CE2-8143-A06F78FDE047}" type="presParOf" srcId="{C76346BD-C3DE-416E-9C76-E0CC2DAFE33A}" destId="{3926EE01-665D-4F40-A4EA-5A49C8443F1F}" srcOrd="4" destOrd="0" presId="urn:microsoft.com/office/officeart/2005/8/layout/chevron2"/>
    <dgm:cxn modelId="{D8FCCB77-DCB1-4FBB-9EC6-E4DA6C764055}" type="presParOf" srcId="{3926EE01-665D-4F40-A4EA-5A49C8443F1F}" destId="{87996A3D-3D95-431D-B617-BDBE8AEA414D}" srcOrd="0" destOrd="0" presId="urn:microsoft.com/office/officeart/2005/8/layout/chevron2"/>
    <dgm:cxn modelId="{580B28A3-7F32-4D77-904E-E8B95828DA78}" type="presParOf" srcId="{3926EE01-665D-4F40-A4EA-5A49C8443F1F}" destId="{15F7E26F-2B81-45FB-9933-BBCE37A0FD49}" srcOrd="1" destOrd="0" presId="urn:microsoft.com/office/officeart/2005/8/layout/chevron2"/>
    <dgm:cxn modelId="{69DC7BEB-88CC-4AEC-82D8-EABDF612C9F4}" type="presParOf" srcId="{C76346BD-C3DE-416E-9C76-E0CC2DAFE33A}" destId="{DA4BDFBB-A31A-4235-97F4-5B5F540A2651}" srcOrd="5" destOrd="0" presId="urn:microsoft.com/office/officeart/2005/8/layout/chevron2"/>
    <dgm:cxn modelId="{68053C6A-48AA-43CF-B54A-A19C199E7A90}" type="presParOf" srcId="{C76346BD-C3DE-416E-9C76-E0CC2DAFE33A}" destId="{51F741DA-40B3-402D-B9F7-D4D3ED3BD8CC}" srcOrd="6" destOrd="0" presId="urn:microsoft.com/office/officeart/2005/8/layout/chevron2"/>
    <dgm:cxn modelId="{18D1DC6F-88A3-431E-AAC7-22B9D4532CEB}" type="presParOf" srcId="{51F741DA-40B3-402D-B9F7-D4D3ED3BD8CC}" destId="{4834B29C-2B99-41AE-AC55-333675B39EF7}" srcOrd="0" destOrd="0" presId="urn:microsoft.com/office/officeart/2005/8/layout/chevron2"/>
    <dgm:cxn modelId="{C9498BC5-5CD9-4E66-AB47-1162520F90F2}" type="presParOf" srcId="{51F741DA-40B3-402D-B9F7-D4D3ED3BD8CC}" destId="{2E4F3CA9-A22F-413C-8273-BC62D6CF9F0E}" srcOrd="1" destOrd="0" presId="urn:microsoft.com/office/officeart/2005/8/layout/chevron2"/>
    <dgm:cxn modelId="{B856DA7E-8945-4CCA-9F1D-8AABDEA39CB2}" type="presParOf" srcId="{C76346BD-C3DE-416E-9C76-E0CC2DAFE33A}" destId="{F666109F-D66E-4914-8FCD-06EDFDB7117C}" srcOrd="7" destOrd="0" presId="urn:microsoft.com/office/officeart/2005/8/layout/chevron2"/>
    <dgm:cxn modelId="{C14CB81C-16AE-4980-9754-E2B66DE2CD7C}" type="presParOf" srcId="{C76346BD-C3DE-416E-9C76-E0CC2DAFE33A}" destId="{0B2D0992-B994-41D0-93AF-A8BD686DE34D}" srcOrd="8" destOrd="0" presId="urn:microsoft.com/office/officeart/2005/8/layout/chevron2"/>
    <dgm:cxn modelId="{637B3F43-0EFA-4F77-8888-7FE3427D56E2}" type="presParOf" srcId="{0B2D0992-B994-41D0-93AF-A8BD686DE34D}" destId="{BB8D60AB-2BD6-4B7E-8456-7B77521E9F8E}" srcOrd="0" destOrd="0" presId="urn:microsoft.com/office/officeart/2005/8/layout/chevron2"/>
    <dgm:cxn modelId="{22A83E1B-7BAE-4D43-AAFA-8483A2587A12}" type="presParOf" srcId="{0B2D0992-B994-41D0-93AF-A8BD686DE34D}" destId="{62C72BAA-5310-42B0-BF3A-904ADDC138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57268B-39AF-4681-93A9-67D98C38431A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3580A15-8C78-4AC4-9679-F0D9DF87474C}">
      <dgm:prSet phldrT="[Текст]" phldr="1"/>
      <dgm:spPr/>
      <dgm:t>
        <a:bodyPr/>
        <a:lstStyle/>
        <a:p>
          <a:endParaRPr lang="ru-RU" dirty="0"/>
        </a:p>
      </dgm:t>
    </dgm:pt>
    <dgm:pt modelId="{384B6FAF-FE83-48E1-9529-0B4878C2D376}" type="parTrans" cxnId="{B2DEF848-237E-434A-8470-E5215E7EB537}">
      <dgm:prSet/>
      <dgm:spPr/>
      <dgm:t>
        <a:bodyPr/>
        <a:lstStyle/>
        <a:p>
          <a:endParaRPr lang="ru-RU"/>
        </a:p>
      </dgm:t>
    </dgm:pt>
    <dgm:pt modelId="{95AB3AD8-E361-49BF-8DD3-6BCB6474DD23}" type="sibTrans" cxnId="{B2DEF848-237E-434A-8470-E5215E7EB537}">
      <dgm:prSet/>
      <dgm:spPr/>
      <dgm:t>
        <a:bodyPr/>
        <a:lstStyle/>
        <a:p>
          <a:endParaRPr lang="ru-RU"/>
        </a:p>
      </dgm:t>
    </dgm:pt>
    <dgm:pt modelId="{07914981-2C0E-4FF5-9824-A2B8FD388CBC}">
      <dgm:prSet phldrT="[Текст]" phldr="1"/>
      <dgm:spPr/>
      <dgm:t>
        <a:bodyPr/>
        <a:lstStyle/>
        <a:p>
          <a:endParaRPr lang="ru-RU" dirty="0"/>
        </a:p>
      </dgm:t>
    </dgm:pt>
    <dgm:pt modelId="{10BE0370-A163-4C59-8022-670A62FF723E}" type="parTrans" cxnId="{EC8AFF2E-2D6C-41E3-968A-DF83A8DE5C3B}">
      <dgm:prSet/>
      <dgm:spPr/>
      <dgm:t>
        <a:bodyPr/>
        <a:lstStyle/>
        <a:p>
          <a:endParaRPr lang="ru-RU"/>
        </a:p>
      </dgm:t>
    </dgm:pt>
    <dgm:pt modelId="{AE313549-A09A-4624-9FC2-260FEC16A0D3}" type="sibTrans" cxnId="{EC8AFF2E-2D6C-41E3-968A-DF83A8DE5C3B}">
      <dgm:prSet/>
      <dgm:spPr/>
      <dgm:t>
        <a:bodyPr/>
        <a:lstStyle/>
        <a:p>
          <a:endParaRPr lang="ru-RU"/>
        </a:p>
      </dgm:t>
    </dgm:pt>
    <dgm:pt modelId="{6D5175E6-40DA-44FF-A7D1-055F8F9FA433}">
      <dgm:prSet phldrT="[Текст]" custT="1"/>
      <dgm:spPr/>
      <dgm:t>
        <a:bodyPr/>
        <a:lstStyle/>
        <a:p>
          <a:pPr algn="just"/>
          <a:r>
            <a:rPr lang="ru-RU" sz="1400" b="1" i="0" dirty="0" smtClean="0"/>
            <a:t>Непрерывное образование </a:t>
          </a:r>
          <a:r>
            <a:rPr lang="ru-RU" sz="1400" b="0" i="0" dirty="0" smtClean="0"/>
            <a:t>-  образование, которое происходит на протяжении всей жизни и обеспечивается единством и целостностью системы образования, созданием условий для самообразования и всестороннего развития личности, совокупностью преемственных, согласованных, дифференцированных образовательных программ различных ступеней и уровней, гарантирующих гражданам реализацию права на образование и предоставляющих возможность получать общеобразовательную и профессиональную подготовку, переподготовку, повышать квалификацию на протяжении всей жизни </a:t>
          </a:r>
          <a:endParaRPr lang="ru-RU" sz="1400" dirty="0"/>
        </a:p>
      </dgm:t>
    </dgm:pt>
    <dgm:pt modelId="{989BDAC4-ACEA-4BBB-8DE3-EB2EF8071E15}" type="parTrans" cxnId="{B508B026-107C-4201-BC88-FC6D467C2C6C}">
      <dgm:prSet/>
      <dgm:spPr/>
      <dgm:t>
        <a:bodyPr/>
        <a:lstStyle/>
        <a:p>
          <a:endParaRPr lang="ru-RU"/>
        </a:p>
      </dgm:t>
    </dgm:pt>
    <dgm:pt modelId="{54474A3E-728C-4DCD-8E78-3ECEA8F23DE1}" type="sibTrans" cxnId="{B508B026-107C-4201-BC88-FC6D467C2C6C}">
      <dgm:prSet/>
      <dgm:spPr/>
      <dgm:t>
        <a:bodyPr/>
        <a:lstStyle/>
        <a:p>
          <a:endParaRPr lang="ru-RU"/>
        </a:p>
      </dgm:t>
    </dgm:pt>
    <dgm:pt modelId="{19AC7E84-7440-4E9D-AE04-C3D2F48E30E5}">
      <dgm:prSet phldrT="[Текст]" custT="1"/>
      <dgm:spPr/>
      <dgm:t>
        <a:bodyPr/>
        <a:lstStyle/>
        <a:p>
          <a:pPr algn="just"/>
          <a:r>
            <a:rPr lang="ru-RU" sz="1400" b="1" i="0" dirty="0" smtClean="0"/>
            <a:t>Непрерывное образование </a:t>
          </a:r>
          <a:r>
            <a:rPr lang="ru-RU" sz="1400" b="0" i="0" dirty="0" smtClean="0"/>
            <a:t>– это организационно обеспеченный системой государственных и общественных институтов и соответствующий потребностям личности и общества процесс роста образовательного (общего и профессионального) потенциала личности в течение жизни. </a:t>
          </a:r>
          <a:endParaRPr lang="ru-RU" sz="1400" dirty="0"/>
        </a:p>
      </dgm:t>
    </dgm:pt>
    <dgm:pt modelId="{B6872ECF-529B-48D2-BB2D-303E18EFDE38}" type="sibTrans" cxnId="{05374818-3F2A-4C7A-AD9B-BEDE019B18C4}">
      <dgm:prSet/>
      <dgm:spPr/>
      <dgm:t>
        <a:bodyPr/>
        <a:lstStyle/>
        <a:p>
          <a:endParaRPr lang="ru-RU"/>
        </a:p>
      </dgm:t>
    </dgm:pt>
    <dgm:pt modelId="{49E14C99-8004-452B-98C0-920B78F94368}" type="parTrans" cxnId="{05374818-3F2A-4C7A-AD9B-BEDE019B18C4}">
      <dgm:prSet/>
      <dgm:spPr/>
      <dgm:t>
        <a:bodyPr/>
        <a:lstStyle/>
        <a:p>
          <a:endParaRPr lang="ru-RU"/>
        </a:p>
      </dgm:t>
    </dgm:pt>
    <dgm:pt modelId="{AA91A1F3-F1DB-4140-8A4D-29F20D3422E2}" type="pres">
      <dgm:prSet presAssocID="{4157268B-39AF-4681-93A9-67D98C3843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60DBFE-8358-4B64-8AC6-B3E93345EDCC}" type="pres">
      <dgm:prSet presAssocID="{33580A15-8C78-4AC4-9679-F0D9DF87474C}" presName="composite" presStyleCnt="0"/>
      <dgm:spPr/>
      <dgm:t>
        <a:bodyPr/>
        <a:lstStyle/>
        <a:p>
          <a:endParaRPr lang="ru-RU"/>
        </a:p>
      </dgm:t>
    </dgm:pt>
    <dgm:pt modelId="{CFD4FE5F-D3B6-421E-8D89-221C5A0D68A5}" type="pres">
      <dgm:prSet presAssocID="{33580A15-8C78-4AC4-9679-F0D9DF87474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4A789-EC31-46FC-A39D-E826F87E532A}" type="pres">
      <dgm:prSet presAssocID="{33580A15-8C78-4AC4-9679-F0D9DF87474C}" presName="descendantText" presStyleLbl="alignAcc1" presStyleIdx="0" presStyleCnt="2" custLinFactNeighborX="-143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75DC1-88B9-4BF7-A06B-4377F72CF8F9}" type="pres">
      <dgm:prSet presAssocID="{95AB3AD8-E361-49BF-8DD3-6BCB6474DD23}" presName="sp" presStyleCnt="0"/>
      <dgm:spPr/>
      <dgm:t>
        <a:bodyPr/>
        <a:lstStyle/>
        <a:p>
          <a:endParaRPr lang="ru-RU"/>
        </a:p>
      </dgm:t>
    </dgm:pt>
    <dgm:pt modelId="{79A14E56-3122-4135-949E-4E4D184B1B6F}" type="pres">
      <dgm:prSet presAssocID="{07914981-2C0E-4FF5-9824-A2B8FD388CBC}" presName="composite" presStyleCnt="0"/>
      <dgm:spPr/>
      <dgm:t>
        <a:bodyPr/>
        <a:lstStyle/>
        <a:p>
          <a:endParaRPr lang="ru-RU"/>
        </a:p>
      </dgm:t>
    </dgm:pt>
    <dgm:pt modelId="{481D6306-3CE1-4AD0-B0A5-22EB54EFA202}" type="pres">
      <dgm:prSet presAssocID="{07914981-2C0E-4FF5-9824-A2B8FD388CB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46D51-1D77-4872-91A0-2DAD7FC9D536}" type="pres">
      <dgm:prSet presAssocID="{07914981-2C0E-4FF5-9824-A2B8FD388CBC}" presName="descendantText" presStyleLbl="alignAcc1" presStyleIdx="1" presStyleCnt="2" custScaleX="100000" custScaleY="164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8AFF2E-2D6C-41E3-968A-DF83A8DE5C3B}" srcId="{4157268B-39AF-4681-93A9-67D98C38431A}" destId="{07914981-2C0E-4FF5-9824-A2B8FD388CBC}" srcOrd="1" destOrd="0" parTransId="{10BE0370-A163-4C59-8022-670A62FF723E}" sibTransId="{AE313549-A09A-4624-9FC2-260FEC16A0D3}"/>
    <dgm:cxn modelId="{05374818-3F2A-4C7A-AD9B-BEDE019B18C4}" srcId="{33580A15-8C78-4AC4-9679-F0D9DF87474C}" destId="{19AC7E84-7440-4E9D-AE04-C3D2F48E30E5}" srcOrd="0" destOrd="0" parTransId="{49E14C99-8004-452B-98C0-920B78F94368}" sibTransId="{B6872ECF-529B-48D2-BB2D-303E18EFDE38}"/>
    <dgm:cxn modelId="{8D80882F-152B-4B1E-BCBF-6C1FA7F745AD}" type="presOf" srcId="{33580A15-8C78-4AC4-9679-F0D9DF87474C}" destId="{CFD4FE5F-D3B6-421E-8D89-221C5A0D68A5}" srcOrd="0" destOrd="0" presId="urn:microsoft.com/office/officeart/2005/8/layout/chevron2"/>
    <dgm:cxn modelId="{97BA935A-5CBC-4A3E-AD46-0AEA0E243708}" type="presOf" srcId="{07914981-2C0E-4FF5-9824-A2B8FD388CBC}" destId="{481D6306-3CE1-4AD0-B0A5-22EB54EFA202}" srcOrd="0" destOrd="0" presId="urn:microsoft.com/office/officeart/2005/8/layout/chevron2"/>
    <dgm:cxn modelId="{B2DEF848-237E-434A-8470-E5215E7EB537}" srcId="{4157268B-39AF-4681-93A9-67D98C38431A}" destId="{33580A15-8C78-4AC4-9679-F0D9DF87474C}" srcOrd="0" destOrd="0" parTransId="{384B6FAF-FE83-48E1-9529-0B4878C2D376}" sibTransId="{95AB3AD8-E361-49BF-8DD3-6BCB6474DD23}"/>
    <dgm:cxn modelId="{B508B026-107C-4201-BC88-FC6D467C2C6C}" srcId="{07914981-2C0E-4FF5-9824-A2B8FD388CBC}" destId="{6D5175E6-40DA-44FF-A7D1-055F8F9FA433}" srcOrd="0" destOrd="0" parTransId="{989BDAC4-ACEA-4BBB-8DE3-EB2EF8071E15}" sibTransId="{54474A3E-728C-4DCD-8E78-3ECEA8F23DE1}"/>
    <dgm:cxn modelId="{AF9D87DC-9317-4442-AC2E-D127D701B8A3}" type="presOf" srcId="{19AC7E84-7440-4E9D-AE04-C3D2F48E30E5}" destId="{8114A789-EC31-46FC-A39D-E826F87E532A}" srcOrd="0" destOrd="0" presId="urn:microsoft.com/office/officeart/2005/8/layout/chevron2"/>
    <dgm:cxn modelId="{C7A54BAF-22CE-4E88-9F46-16D5031ACD8F}" type="presOf" srcId="{4157268B-39AF-4681-93A9-67D98C38431A}" destId="{AA91A1F3-F1DB-4140-8A4D-29F20D3422E2}" srcOrd="0" destOrd="0" presId="urn:microsoft.com/office/officeart/2005/8/layout/chevron2"/>
    <dgm:cxn modelId="{81C92075-E8DA-403B-B2F6-E6BB6E3DA5F4}" type="presOf" srcId="{6D5175E6-40DA-44FF-A7D1-055F8F9FA433}" destId="{61246D51-1D77-4872-91A0-2DAD7FC9D536}" srcOrd="0" destOrd="0" presId="urn:microsoft.com/office/officeart/2005/8/layout/chevron2"/>
    <dgm:cxn modelId="{37A082AC-440E-4404-A861-65A8668EE516}" type="presParOf" srcId="{AA91A1F3-F1DB-4140-8A4D-29F20D3422E2}" destId="{8A60DBFE-8358-4B64-8AC6-B3E93345EDCC}" srcOrd="0" destOrd="0" presId="urn:microsoft.com/office/officeart/2005/8/layout/chevron2"/>
    <dgm:cxn modelId="{A5AE6C03-B014-471F-82C5-CEF946119678}" type="presParOf" srcId="{8A60DBFE-8358-4B64-8AC6-B3E93345EDCC}" destId="{CFD4FE5F-D3B6-421E-8D89-221C5A0D68A5}" srcOrd="0" destOrd="0" presId="urn:microsoft.com/office/officeart/2005/8/layout/chevron2"/>
    <dgm:cxn modelId="{389F292A-3DC7-4F68-8DCE-DA67DBD4B46F}" type="presParOf" srcId="{8A60DBFE-8358-4B64-8AC6-B3E93345EDCC}" destId="{8114A789-EC31-46FC-A39D-E826F87E532A}" srcOrd="1" destOrd="0" presId="urn:microsoft.com/office/officeart/2005/8/layout/chevron2"/>
    <dgm:cxn modelId="{7DC729CE-A50F-4759-8D17-12DAA90E0F43}" type="presParOf" srcId="{AA91A1F3-F1DB-4140-8A4D-29F20D3422E2}" destId="{26D75DC1-88B9-4BF7-A06B-4377F72CF8F9}" srcOrd="1" destOrd="0" presId="urn:microsoft.com/office/officeart/2005/8/layout/chevron2"/>
    <dgm:cxn modelId="{7E55F1CD-2DEC-42C3-9F17-8E02D25D5B9C}" type="presParOf" srcId="{AA91A1F3-F1DB-4140-8A4D-29F20D3422E2}" destId="{79A14E56-3122-4135-949E-4E4D184B1B6F}" srcOrd="2" destOrd="0" presId="urn:microsoft.com/office/officeart/2005/8/layout/chevron2"/>
    <dgm:cxn modelId="{FCF8C81D-3AED-4722-BF38-71D2B70A8455}" type="presParOf" srcId="{79A14E56-3122-4135-949E-4E4D184B1B6F}" destId="{481D6306-3CE1-4AD0-B0A5-22EB54EFA202}" srcOrd="0" destOrd="0" presId="urn:microsoft.com/office/officeart/2005/8/layout/chevron2"/>
    <dgm:cxn modelId="{6B002843-778D-45F0-9D1A-0E73B4A04134}" type="presParOf" srcId="{79A14E56-3122-4135-949E-4E4D184B1B6F}" destId="{61246D51-1D77-4872-91A0-2DAD7FC9D5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BA345-1B2F-4978-A160-A9E5725C8AA8}">
      <dsp:nvSpPr>
        <dsp:cNvPr id="0" name=""/>
        <dsp:cNvSpPr/>
      </dsp:nvSpPr>
      <dsp:spPr>
        <a:xfrm>
          <a:off x="706" y="2056461"/>
          <a:ext cx="3008897" cy="123185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период полураспада знаний, под которым понимается временной отрезок их устаревания, в последние годы сократился до 5 лет</a:t>
          </a:r>
          <a:endParaRPr lang="ru-RU" sz="1300" b="1" kern="1200" dirty="0"/>
        </a:p>
      </dsp:txBody>
      <dsp:txXfrm>
        <a:off x="616635" y="2056461"/>
        <a:ext cx="1777039" cy="1231858"/>
      </dsp:txXfrm>
    </dsp:sp>
    <dsp:sp modelId="{5D260372-2D37-439B-8950-8CFEA9234C25}">
      <dsp:nvSpPr>
        <dsp:cNvPr id="0" name=""/>
        <dsp:cNvSpPr/>
      </dsp:nvSpPr>
      <dsp:spPr>
        <a:xfrm>
          <a:off x="2806021" y="2084370"/>
          <a:ext cx="3283325" cy="1231858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постоянно «держать руку на пульсе» путем систематического повышения собственной квалификации</a:t>
          </a:r>
          <a:endParaRPr lang="ru-RU" sz="1400" b="1" kern="1200" dirty="0"/>
        </a:p>
      </dsp:txBody>
      <dsp:txXfrm>
        <a:off x="3421950" y="2084370"/>
        <a:ext cx="2051467" cy="1231858"/>
      </dsp:txXfrm>
    </dsp:sp>
    <dsp:sp modelId="{D4F68484-C53F-401C-BB6E-28B9287B4372}">
      <dsp:nvSpPr>
        <dsp:cNvPr id="0" name=""/>
        <dsp:cNvSpPr/>
      </dsp:nvSpPr>
      <dsp:spPr>
        <a:xfrm>
          <a:off x="5885749" y="2084370"/>
          <a:ext cx="3257529" cy="1231858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обучение в течение всей жизни становится необходимым и все более значимым элементом современных образовательных систем</a:t>
          </a:r>
          <a:endParaRPr lang="ru-RU" sz="1300" b="1" kern="1200" dirty="0"/>
        </a:p>
      </dsp:txBody>
      <dsp:txXfrm>
        <a:off x="6501678" y="2084370"/>
        <a:ext cx="2025671" cy="1231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FC2BA-481C-4630-8993-8FDC18181774}">
      <dsp:nvSpPr>
        <dsp:cNvPr id="0" name=""/>
        <dsp:cNvSpPr/>
      </dsp:nvSpPr>
      <dsp:spPr>
        <a:xfrm rot="5400000">
          <a:off x="-143822" y="144779"/>
          <a:ext cx="958817" cy="67117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336542"/>
        <a:ext cx="671172" cy="287645"/>
      </dsp:txXfrm>
    </dsp:sp>
    <dsp:sp modelId="{44312107-90EE-49F5-9EB8-87029DAA66FC}">
      <dsp:nvSpPr>
        <dsp:cNvPr id="0" name=""/>
        <dsp:cNvSpPr/>
      </dsp:nvSpPr>
      <dsp:spPr>
        <a:xfrm rot="5400000">
          <a:off x="4308446" y="-3636317"/>
          <a:ext cx="623231" cy="7897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взрослого населения Российской Федерации</a:t>
          </a:r>
          <a:endParaRPr lang="ru-RU" sz="1900" kern="1200" dirty="0"/>
        </a:p>
      </dsp:txBody>
      <dsp:txXfrm rot="-5400000">
        <a:off x="671172" y="31381"/>
        <a:ext cx="7867355" cy="562383"/>
      </dsp:txXfrm>
    </dsp:sp>
    <dsp:sp modelId="{E6D4AC53-B6C2-4239-A4AB-BE9165EB401F}">
      <dsp:nvSpPr>
        <dsp:cNvPr id="0" name=""/>
        <dsp:cNvSpPr/>
      </dsp:nvSpPr>
      <dsp:spPr>
        <a:xfrm rot="5400000">
          <a:off x="-143822" y="984716"/>
          <a:ext cx="958817" cy="671172"/>
        </a:xfrm>
        <a:prstGeom prst="chevron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1176479"/>
        <a:ext cx="671172" cy="287645"/>
      </dsp:txXfrm>
    </dsp:sp>
    <dsp:sp modelId="{E787F666-FD9F-49E1-BEAA-41D015B856EA}">
      <dsp:nvSpPr>
        <dsp:cNvPr id="0" name=""/>
        <dsp:cNvSpPr/>
      </dsp:nvSpPr>
      <dsp:spPr>
        <a:xfrm rot="5400000">
          <a:off x="4308446" y="-2796380"/>
          <a:ext cx="623231" cy="7897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организаций, осуществляющих образовательную деятельность, и педагогических работников</a:t>
          </a:r>
          <a:endParaRPr lang="ru-RU" sz="1900" kern="1200" dirty="0"/>
        </a:p>
      </dsp:txBody>
      <dsp:txXfrm rot="-5400000">
        <a:off x="671172" y="871318"/>
        <a:ext cx="7867355" cy="562383"/>
      </dsp:txXfrm>
    </dsp:sp>
    <dsp:sp modelId="{87996A3D-3D95-431D-B617-BDBE8AEA414D}">
      <dsp:nvSpPr>
        <dsp:cNvPr id="0" name=""/>
        <dsp:cNvSpPr/>
      </dsp:nvSpPr>
      <dsp:spPr>
        <a:xfrm rot="5400000">
          <a:off x="-143822" y="1824653"/>
          <a:ext cx="958817" cy="671172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2016416"/>
        <a:ext cx="671172" cy="287645"/>
      </dsp:txXfrm>
    </dsp:sp>
    <dsp:sp modelId="{15F7E26F-2B81-45FB-9933-BBCE37A0FD49}">
      <dsp:nvSpPr>
        <dsp:cNvPr id="0" name=""/>
        <dsp:cNvSpPr/>
      </dsp:nvSpPr>
      <dsp:spPr>
        <a:xfrm rot="5400000">
          <a:off x="4308446" y="-1956442"/>
          <a:ext cx="623231" cy="7897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работодателей и их объединений </a:t>
          </a:r>
          <a:endParaRPr lang="ru-RU" sz="1900" kern="1200" dirty="0"/>
        </a:p>
      </dsp:txBody>
      <dsp:txXfrm rot="-5400000">
        <a:off x="671172" y="1711256"/>
        <a:ext cx="7867355" cy="562383"/>
      </dsp:txXfrm>
    </dsp:sp>
    <dsp:sp modelId="{4834B29C-2B99-41AE-AC55-333675B39EF7}">
      <dsp:nvSpPr>
        <dsp:cNvPr id="0" name=""/>
        <dsp:cNvSpPr/>
      </dsp:nvSpPr>
      <dsp:spPr>
        <a:xfrm rot="5400000">
          <a:off x="-143822" y="2664591"/>
          <a:ext cx="958817" cy="671172"/>
        </a:xfrm>
        <a:prstGeom prst="chevron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2856354"/>
        <a:ext cx="671172" cy="287645"/>
      </dsp:txXfrm>
    </dsp:sp>
    <dsp:sp modelId="{2E4F3CA9-A22F-413C-8273-BC62D6CF9F0E}">
      <dsp:nvSpPr>
        <dsp:cNvPr id="0" name=""/>
        <dsp:cNvSpPr/>
      </dsp:nvSpPr>
      <dsp:spPr>
        <a:xfrm rot="5400000">
          <a:off x="4308446" y="-1116505"/>
          <a:ext cx="623231" cy="7897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социально ориентированных некоммерческих организаций</a:t>
          </a:r>
          <a:endParaRPr lang="ru-RU" sz="1900" kern="1200" dirty="0"/>
        </a:p>
      </dsp:txBody>
      <dsp:txXfrm rot="-5400000">
        <a:off x="671172" y="2551193"/>
        <a:ext cx="7867355" cy="562383"/>
      </dsp:txXfrm>
    </dsp:sp>
    <dsp:sp modelId="{BB8D60AB-2BD6-4B7E-8456-7B77521E9F8E}">
      <dsp:nvSpPr>
        <dsp:cNvPr id="0" name=""/>
        <dsp:cNvSpPr/>
      </dsp:nvSpPr>
      <dsp:spPr>
        <a:xfrm rot="5400000">
          <a:off x="-143822" y="3504528"/>
          <a:ext cx="958817" cy="671172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3696291"/>
        <a:ext cx="671172" cy="287645"/>
      </dsp:txXfrm>
    </dsp:sp>
    <dsp:sp modelId="{62C72BAA-5310-42B0-BF3A-904ADDC13886}">
      <dsp:nvSpPr>
        <dsp:cNvPr id="0" name=""/>
        <dsp:cNvSpPr/>
      </dsp:nvSpPr>
      <dsp:spPr>
        <a:xfrm rot="5400000">
          <a:off x="4308446" y="-276568"/>
          <a:ext cx="623231" cy="7897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федеральных органов исполнительной власти,  органов государственной власти субъектов РФ и органов местного самоуправления</a:t>
          </a:r>
          <a:endParaRPr lang="ru-RU" sz="1900" kern="1200" dirty="0"/>
        </a:p>
      </dsp:txBody>
      <dsp:txXfrm rot="-5400000">
        <a:off x="671172" y="3391130"/>
        <a:ext cx="7867355" cy="562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4FE5F-D3B6-421E-8D89-221C5A0D68A5}">
      <dsp:nvSpPr>
        <dsp:cNvPr id="0" name=""/>
        <dsp:cNvSpPr/>
      </dsp:nvSpPr>
      <dsp:spPr>
        <a:xfrm rot="5400000">
          <a:off x="-268853" y="270716"/>
          <a:ext cx="1792353" cy="125464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-5400000">
        <a:off x="1" y="629187"/>
        <a:ext cx="1254647" cy="537706"/>
      </dsp:txXfrm>
    </dsp:sp>
    <dsp:sp modelId="{8114A789-EC31-46FC-A39D-E826F87E532A}">
      <dsp:nvSpPr>
        <dsp:cNvPr id="0" name=""/>
        <dsp:cNvSpPr/>
      </dsp:nvSpPr>
      <dsp:spPr>
        <a:xfrm rot="5400000">
          <a:off x="4031617" y="-2767115"/>
          <a:ext cx="1165029" cy="6738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Непрерывное образование </a:t>
          </a:r>
          <a:r>
            <a:rPr lang="ru-RU" sz="1400" b="0" i="0" kern="1200" dirty="0" smtClean="0"/>
            <a:t>– это организационно обеспеченный системой государственных и общественных институтов и соответствующий потребностям личности и общества процесс роста образовательного (общего и профессионального) потенциала личности в течение жизни. </a:t>
          </a:r>
          <a:endParaRPr lang="ru-RU" sz="1400" kern="1200" dirty="0"/>
        </a:p>
      </dsp:txBody>
      <dsp:txXfrm rot="-5400000">
        <a:off x="1245012" y="76362"/>
        <a:ext cx="6681368" cy="1051285"/>
      </dsp:txXfrm>
    </dsp:sp>
    <dsp:sp modelId="{481D6306-3CE1-4AD0-B0A5-22EB54EFA202}">
      <dsp:nvSpPr>
        <dsp:cNvPr id="0" name=""/>
        <dsp:cNvSpPr/>
      </dsp:nvSpPr>
      <dsp:spPr>
        <a:xfrm rot="5400000">
          <a:off x="-268853" y="2178596"/>
          <a:ext cx="1792353" cy="1254647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-5400000">
        <a:off x="1" y="2537067"/>
        <a:ext cx="1254647" cy="537706"/>
      </dsp:txXfrm>
    </dsp:sp>
    <dsp:sp modelId="{61246D51-1D77-4872-91A0-2DAD7FC9D536}">
      <dsp:nvSpPr>
        <dsp:cNvPr id="0" name=""/>
        <dsp:cNvSpPr/>
      </dsp:nvSpPr>
      <dsp:spPr>
        <a:xfrm rot="5400000">
          <a:off x="3666509" y="-876861"/>
          <a:ext cx="1914516" cy="6738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/>
            <a:t>Непрерывное образование </a:t>
          </a:r>
          <a:r>
            <a:rPr lang="ru-RU" sz="1400" b="0" i="0" kern="1200" dirty="0" smtClean="0"/>
            <a:t>-  образование, которое происходит на протяжении всей жизни и обеспечивается единством и целостностью системы образования, созданием условий для самообразования и всестороннего развития личности, совокупностью преемственных, согласованных, дифференцированных образовательных программ различных ступеней и уровней, гарантирующих гражданам реализацию права на образование и предоставляющих возможность получать общеобразовательную и профессиональную подготовку, переподготовку, повышать квалификацию на протяжении всей жизни </a:t>
          </a:r>
          <a:endParaRPr lang="ru-RU" sz="1400" kern="1200" dirty="0"/>
        </a:p>
      </dsp:txBody>
      <dsp:txXfrm rot="-5400000">
        <a:off x="1254648" y="1628459"/>
        <a:ext cx="6644781" cy="1727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69B40-410D-44E3-AF91-96EC9441C4D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BE9CF-A513-4611-A6F8-FBFDD8DB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1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F05D1-017F-4331-B3B8-443C57131B85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3547-C591-4B69-9A0E-663ADCAC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estr.zabedu.ru/" TargetMode="External"/><Relationship Id="rId2" Type="http://schemas.openxmlformats.org/officeDocument/2006/relationships/hyperlink" Target="https://dppo.edu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&#1075;&#1085;&#1084;&#1094;-&#1095;&#1080;&#1090;&#1072;.&#1088;&#1092;/%d1%83%d1%87%d0%b5%d0%b1%d0%bd%d1%8b%d0%b9-%d0%bf%d0%bb%d0%b0%d0%bd/" TargetMode="External"/><Relationship Id="rId4" Type="http://schemas.openxmlformats.org/officeDocument/2006/relationships/hyperlink" Target="http://irozk.ru/index.php/mnsu/mnsu-kursi/mnsu-plankursi-month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mc_\Desktop\Август НПК\фон пустой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9448" y="-17964"/>
            <a:ext cx="9720000" cy="68759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7884368" cy="26642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Непрерывное образование педагогов в рамках деятельности МАУ ДПО «Городской научно-методический центр»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733256"/>
            <a:ext cx="6400800" cy="76964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Г.В. Ганичева, директор МАУ ДПО «ГНМЦ»</a:t>
            </a:r>
          </a:p>
          <a:p>
            <a:pPr algn="l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Е.Е.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Капанина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начальник отдела ИКТ МАУ ДПО «ГНМЦ»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Неформальное обучение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340768"/>
            <a:ext cx="8496944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pPr algn="ctr"/>
            <a:r>
              <a:rPr lang="ru-RU" sz="2000" b="1" i="1" dirty="0" smtClean="0"/>
              <a:t>Проведение дистанционных сетевых и очных мероприятий, мотивирующих педагогических работников включаться в систему неформального образования</a:t>
            </a:r>
            <a:endParaRPr lang="ru-RU" sz="2000" b="1" i="1" dirty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0633" y="2610445"/>
            <a:ext cx="273630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Конкурсы профессионального мастерства</a:t>
            </a:r>
            <a:endParaRPr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33135" y="2636912"/>
            <a:ext cx="2066957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Презентация Проектов</a:t>
            </a:r>
            <a:endParaRPr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2636912"/>
            <a:ext cx="2664296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Научно-практические конференции</a:t>
            </a:r>
            <a:endParaRPr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3845652"/>
            <a:ext cx="2808311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Тематические семинары в рамках ГМО</a:t>
            </a:r>
            <a:endParaRPr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3845652"/>
            <a:ext cx="3168352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Вебинары</a:t>
            </a:r>
            <a:r>
              <a:rPr lang="ru-RU" sz="20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видеоконференции</a:t>
            </a:r>
            <a:endParaRPr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10329" y="5058109"/>
            <a:ext cx="5112568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Разовые актуальные мероприятия </a:t>
            </a:r>
            <a:endParaRPr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251520" y="5994213"/>
            <a:ext cx="8496944" cy="863787"/>
          </a:xfrm>
          <a:prstGeom prst="leftRight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В рамках деятельности МАУ ДПО «ГНМЦ»</a:t>
            </a:r>
            <a:endParaRPr lang="ru-RU" sz="2000" b="1" i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8388424" y="3645024"/>
            <a:ext cx="755576" cy="252028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0128" y="3645024"/>
            <a:ext cx="745448" cy="244827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441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1556792"/>
            <a:ext cx="8640960" cy="17281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/>
              <a:t>Информальное</a:t>
            </a:r>
            <a:r>
              <a:rPr lang="ru-RU" sz="2000" b="1" i="1" dirty="0"/>
              <a:t> обучение</a:t>
            </a:r>
            <a:r>
              <a:rPr lang="ru-RU" sz="2000" i="1" dirty="0"/>
              <a:t> − это обучение, которое происходит в повседневной жизни, на рабочем месте, в кругу семьи или в свободное время.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3356992"/>
            <a:ext cx="8568952" cy="20882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i="1" dirty="0" smtClean="0"/>
              <a:t>учение </a:t>
            </a:r>
            <a:r>
              <a:rPr lang="ru-RU" sz="2000" i="1" dirty="0"/>
              <a:t>по методу проб и ошибок;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/>
              <a:t> стихийное </a:t>
            </a:r>
            <a:r>
              <a:rPr lang="ru-RU" sz="2000" i="1" dirty="0"/>
              <a:t>самообразование в виде самостоятельного поиска ответов на волнующие вопросы;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i="1" dirty="0" smtClean="0"/>
              <a:t> </a:t>
            </a:r>
            <a:r>
              <a:rPr lang="ru-RU" sz="2000" i="1" dirty="0" err="1" smtClean="0"/>
              <a:t>взаимообучение</a:t>
            </a:r>
            <a:r>
              <a:rPr lang="ru-RU" sz="2000" i="1" dirty="0" smtClean="0"/>
              <a:t> </a:t>
            </a:r>
            <a:r>
              <a:rPr lang="ru-RU" sz="2000" i="1" dirty="0"/>
              <a:t>в ходе совместного выполнения тех или иных задач;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 обогащение </a:t>
            </a:r>
            <a:r>
              <a:rPr lang="ru-RU" sz="2000" i="1" dirty="0"/>
              <a:t>духовного мира через чтение и посещение учреждений культуры и т.д. 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82802" y="548680"/>
            <a:ext cx="5378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Информальное</a:t>
            </a:r>
            <a:r>
              <a:rPr lang="ru-RU" sz="3200" b="1" dirty="0" smtClean="0">
                <a:solidFill>
                  <a:schemeClr val="bg1"/>
                </a:solidFill>
              </a:rPr>
              <a:t> образование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bg1"/>
                </a:solidFill>
              </a:rPr>
              <a:t>Информальное</a:t>
            </a:r>
            <a:r>
              <a:rPr lang="ru-RU" sz="3600" b="1" dirty="0" smtClean="0">
                <a:solidFill>
                  <a:schemeClr val="bg1"/>
                </a:solidFill>
              </a:rPr>
              <a:t> обучение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5396" y="1988840"/>
            <a:ext cx="3664556" cy="23762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/>
              <a:t>Организация деятельности </a:t>
            </a:r>
            <a:r>
              <a:rPr lang="ru-RU" sz="2000" i="1" dirty="0" err="1" smtClean="0"/>
              <a:t>балинтовской</a:t>
            </a:r>
            <a:r>
              <a:rPr lang="ru-RU" sz="2000" i="1" dirty="0" smtClean="0"/>
              <a:t> группы (</a:t>
            </a:r>
            <a:r>
              <a:rPr lang="ru-RU" sz="2000" b="1" i="1" dirty="0" smtClean="0"/>
              <a:t>эффективный метод </a:t>
            </a:r>
            <a:r>
              <a:rPr lang="ru-RU" sz="2000" b="1" i="1" dirty="0"/>
              <a:t>снижения профессионального стресса и эмоционального </a:t>
            </a:r>
            <a:r>
              <a:rPr lang="ru-RU" sz="2000" b="1" i="1" dirty="0" smtClean="0"/>
              <a:t>выгорания</a:t>
            </a:r>
            <a:r>
              <a:rPr lang="ru-RU" sz="2000" i="1" dirty="0"/>
              <a:t>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1988840"/>
            <a:ext cx="3384376" cy="23762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Организация чатов, связанных проблематикой профессиональной деятельности педагогов</a:t>
            </a:r>
            <a:endParaRPr lang="ru-RU" sz="2000" b="1" i="1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57200" y="4547666"/>
            <a:ext cx="8229600" cy="1257598"/>
          </a:xfrm>
          <a:prstGeom prst="leftRight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В рамках деятельности МАУ ДПО «ГНМЦ»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702204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517515"/>
            <a:ext cx="7704856" cy="449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ИОТ педагога (пример)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632954"/>
              </p:ext>
            </p:extLst>
          </p:nvPr>
        </p:nvGraphicFramePr>
        <p:xfrm>
          <a:off x="0" y="1268760"/>
          <a:ext cx="9144000" cy="578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xmlns="" val="220525148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1720089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4052604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209012165"/>
                    </a:ext>
                  </a:extLst>
                </a:gridCol>
                <a:gridCol w="2627784">
                  <a:extLst>
                    <a:ext uri="{9D8B030D-6E8A-4147-A177-3AD203B41FA5}">
                      <a16:colId xmlns:a16="http://schemas.microsoft.com/office/drawing/2014/main" xmlns="" val="2374304860"/>
                    </a:ext>
                  </a:extLst>
                </a:gridCol>
              </a:tblGrid>
              <a:tr h="3600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Компетентность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0685374"/>
                  </a:ext>
                </a:extLst>
              </a:tr>
              <a:tr h="73488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Психолого-педагогическая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Коммуникативная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2633206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Формальное образование</a:t>
                      </a:r>
                    </a:p>
                    <a:p>
                      <a:endParaRPr lang="ru-RU" i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 КПК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 КПК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7731468"/>
                  </a:ext>
                </a:extLst>
              </a:tr>
              <a:tr h="1635659">
                <a:tc>
                  <a:txBody>
                    <a:bodyPr/>
                    <a:lstStyle/>
                    <a:p>
                      <a:r>
                        <a:rPr lang="ru-RU" dirty="0" smtClean="0"/>
                        <a:t>Неформальное образование</a:t>
                      </a:r>
                      <a:endParaRPr lang="ru-RU" i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в</a:t>
                      </a:r>
                      <a:r>
                        <a:rPr lang="ru-RU" baseline="0" dirty="0" smtClean="0"/>
                        <a:t> ГМО, МО ОУ, </a:t>
                      </a:r>
                    </a:p>
                    <a:p>
                      <a:r>
                        <a:rPr lang="ru-RU" baseline="0" dirty="0" smtClean="0"/>
                        <a:t>Участие в </a:t>
                      </a:r>
                      <a:r>
                        <a:rPr lang="ru-RU" baseline="0" dirty="0" err="1" smtClean="0"/>
                        <a:t>профессиональ</a:t>
                      </a:r>
                      <a:endParaRPr lang="ru-RU" baseline="0" dirty="0" smtClean="0"/>
                    </a:p>
                    <a:p>
                      <a:r>
                        <a:rPr lang="ru-RU" baseline="0" dirty="0" err="1" smtClean="0"/>
                        <a:t>ных</a:t>
                      </a:r>
                      <a:r>
                        <a:rPr lang="ru-RU" baseline="0" dirty="0" smtClean="0"/>
                        <a:t> конкурсах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984348"/>
                  </a:ext>
                </a:extLst>
              </a:tr>
              <a:tr h="77652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Информальное</a:t>
                      </a:r>
                      <a:r>
                        <a:rPr lang="ru-RU" dirty="0" smtClean="0"/>
                        <a:t> образование</a:t>
                      </a:r>
                      <a:endParaRPr lang="ru-RU" i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Самообразование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психолого-педагогической литературы</a:t>
                      </a:r>
                    </a:p>
                    <a:p>
                      <a:r>
                        <a:rPr lang="ru-RU" dirty="0" smtClean="0"/>
                        <a:t>Тренинги</a:t>
                      </a:r>
                    </a:p>
                    <a:p>
                      <a:r>
                        <a:rPr lang="ru-RU" dirty="0" smtClean="0"/>
                        <a:t>Самообразование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литературы, использование</a:t>
                      </a:r>
                      <a:r>
                        <a:rPr lang="ru-RU" baseline="0" dirty="0" smtClean="0"/>
                        <a:t> источников интернета</a:t>
                      </a:r>
                    </a:p>
                    <a:p>
                      <a:r>
                        <a:rPr lang="ru-RU" baseline="0" dirty="0" smtClean="0"/>
                        <a:t>Самообразование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9258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7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1772816"/>
            <a:ext cx="7920880" cy="151216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Современное мировое сообщество активно развивает и поддерживает образовательную парадигму «обучение на протяжении всей жизни» — «</a:t>
            </a:r>
            <a:r>
              <a:rPr lang="ru-RU" sz="2400" b="1" dirty="0" err="1"/>
              <a:t>life</a:t>
            </a:r>
            <a:r>
              <a:rPr lang="ru-RU" sz="2400" b="1" dirty="0"/>
              <a:t> </a:t>
            </a:r>
            <a:r>
              <a:rPr lang="ru-RU" sz="2400" b="1" dirty="0" err="1"/>
              <a:t>long</a:t>
            </a:r>
            <a:r>
              <a:rPr lang="ru-RU" sz="2400" b="1" dirty="0"/>
              <a:t> </a:t>
            </a:r>
            <a:r>
              <a:rPr lang="ru-RU" sz="2400" b="1" dirty="0" err="1"/>
              <a:t>learning</a:t>
            </a:r>
            <a:r>
              <a:rPr lang="ru-RU" sz="2400" b="1" dirty="0"/>
              <a:t>».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844824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99319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Концепция развития непрерывного образования взрослых в Российской Федерации на период до 2025 года предназначена для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23528" y="1628800"/>
          <a:ext cx="856895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67544" y="260648"/>
            <a:ext cx="8280920" cy="1368152"/>
            <a:chOff x="683568" y="188640"/>
            <a:chExt cx="7992888" cy="2376264"/>
          </a:xfrm>
          <a:solidFill>
            <a:schemeClr val="accent3">
              <a:lumMod val="50000"/>
            </a:schemeClr>
          </a:solidFill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683568" y="188640"/>
              <a:ext cx="7920880" cy="1224136"/>
            </a:xfrm>
            <a:prstGeom prst="round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Педагог, как и любой другой субъект общественной деятельности, должен заботиться о своем профессиональном и личностном </a:t>
              </a:r>
              <a:r>
                <a:rPr lang="ru-RU" sz="2000" dirty="0" smtClean="0"/>
                <a:t>развитии</a:t>
              </a:r>
              <a:endParaRPr lang="ru-RU" sz="2000" b="1" dirty="0"/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755576" y="1844824"/>
              <a:ext cx="7920880" cy="720080"/>
            </a:xfrm>
            <a:prstGeom prst="round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/>
                <a:t>Необходимость непрерывного образования педагогов </a:t>
              </a:r>
              <a:endParaRPr lang="ru-RU" sz="2200" b="1" dirty="0"/>
            </a:p>
          </p:txBody>
        </p:sp>
        <p:sp>
          <p:nvSpPr>
            <p:cNvPr id="4" name="Стрелка вниз 3"/>
            <p:cNvSpPr/>
            <p:nvPr/>
          </p:nvSpPr>
          <p:spPr>
            <a:xfrm>
              <a:off x="4355976" y="1412776"/>
              <a:ext cx="720080" cy="432048"/>
            </a:xfrm>
            <a:prstGeom prst="downArrow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86864223"/>
              </p:ext>
            </p:extLst>
          </p:nvPr>
        </p:nvGraphicFramePr>
        <p:xfrm>
          <a:off x="539552" y="1988840"/>
          <a:ext cx="7992888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6024" y="548680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Формы непрерывного образования взрослых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www.dpo-edu.ru/wordpress/wp-content/uploads/Slide3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64096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1484784"/>
            <a:ext cx="8640960" cy="25202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Формальное образование </a:t>
            </a:r>
            <a:r>
              <a:rPr lang="ru-RU" dirty="0" smtClean="0"/>
              <a:t>(институциональная, официальная форма)  в системе дополнительного профессионального образования связано с освоением обучающимися специально разработанных дополнительных профессиональных программ. Реализация программ осуществляется в «организованной и структурированной среде», результаты обучения подтверждаются соответствующим документом, чему предшествует обязательная итоговая аттестация в форме зачета, экзамена, защиты реферата (краткосрочные программы) или аттестационной работы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4149080"/>
            <a:ext cx="8640960" cy="16561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Формальное обучение</a:t>
            </a:r>
            <a:r>
              <a:rPr lang="ru-RU" dirty="0"/>
              <a:t> происходит в образовательных учреждениях (согласно определенным целям обучения) в организованном структурированном контексте и ведет к сертификации. Под сертификацией чаще всего понимается выдача официального документа о присвоении образовательно-квалификационного </a:t>
            </a:r>
            <a:r>
              <a:rPr lang="ru-RU" dirty="0" smtClean="0"/>
              <a:t>уровня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19245" y="548680"/>
            <a:ext cx="4905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Формальное образование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531241"/>
            <a:ext cx="1152128" cy="51125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Обучение на основе  вариативного выбора ДПП ПК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4" y="1556792"/>
            <a:ext cx="6840760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i="1" dirty="0"/>
              <a:t>в Федеральном реестре дополнительных профессиональных  программ на ЕФП </a:t>
            </a:r>
            <a:r>
              <a:rPr lang="ru-RU" b="1" i="1" dirty="0" smtClean="0"/>
              <a:t>ДППО </a:t>
            </a:r>
            <a:r>
              <a:rPr lang="ru-RU" b="1" i="1" dirty="0" smtClean="0">
                <a:hlinkClick r:id="rId2"/>
              </a:rPr>
              <a:t>https</a:t>
            </a:r>
            <a:r>
              <a:rPr lang="ru-RU" b="1" i="1" dirty="0">
                <a:hlinkClick r:id="rId2"/>
              </a:rPr>
              <a:t>://</a:t>
            </a:r>
            <a:r>
              <a:rPr lang="ru-RU" b="1" i="1" dirty="0" smtClean="0">
                <a:hlinkClick r:id="rId2"/>
              </a:rPr>
              <a:t>dppo.edu.ru</a:t>
            </a:r>
            <a:r>
              <a:rPr lang="ru-RU" b="1" i="1" dirty="0" smtClean="0"/>
              <a:t>  ЦОС </a:t>
            </a:r>
            <a:r>
              <a:rPr lang="ru-RU" b="1" i="1" dirty="0"/>
              <a:t>ДППО с расширением возможностей обучения с применением ЭО, ДОТ</a:t>
            </a:r>
          </a:p>
          <a:p>
            <a:pPr algn="ctr"/>
            <a:endParaRPr lang="ru-RU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7704" y="2924944"/>
            <a:ext cx="6840760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i="1" dirty="0"/>
              <a:t>в Региональном реестре ДПК ПК </a:t>
            </a:r>
            <a:r>
              <a:rPr lang="ru-RU" b="1" i="1" dirty="0">
                <a:hlinkClick r:id="rId3"/>
              </a:rPr>
              <a:t>http://reestr.zabedu.ru</a:t>
            </a:r>
            <a:r>
              <a:rPr lang="ru-RU" b="1" i="1" dirty="0" smtClean="0">
                <a:hlinkClick r:id="rId3"/>
              </a:rPr>
              <a:t>/</a:t>
            </a:r>
            <a:r>
              <a:rPr lang="ru-RU" b="1" i="1" dirty="0" smtClean="0"/>
              <a:t> </a:t>
            </a:r>
            <a:endParaRPr lang="ru-RU" b="1" i="1" dirty="0"/>
          </a:p>
          <a:p>
            <a:pPr algn="ctr"/>
            <a:endParaRPr lang="ru-RU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4221088"/>
            <a:ext cx="6840760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i="1" dirty="0"/>
              <a:t>ДПП ПК ГУ ДПО «Институт развития образования Забайкальского края» </a:t>
            </a:r>
            <a:r>
              <a:rPr lang="ru-RU" b="1" i="1" dirty="0">
                <a:hlinkClick r:id="rId4"/>
              </a:rPr>
              <a:t>http://</a:t>
            </a:r>
            <a:r>
              <a:rPr lang="ru-RU" b="1" i="1" dirty="0" smtClean="0">
                <a:hlinkClick r:id="rId4"/>
              </a:rPr>
              <a:t>irozk.ru/index.php/mnsu/mnsu-kursi/mnsu-plankursi-month.html</a:t>
            </a:r>
            <a:r>
              <a:rPr lang="ru-RU" b="1" i="1" dirty="0" smtClean="0"/>
              <a:t> </a:t>
            </a:r>
            <a:endParaRPr lang="ru-RU" b="1" i="1" dirty="0"/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5733256"/>
            <a:ext cx="6840760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ДПП МАУ ДПО «Городской научно-методический центр» </a:t>
            </a:r>
          </a:p>
          <a:p>
            <a:pPr algn="ctr"/>
            <a:r>
              <a:rPr lang="en-AU" b="1" i="1" dirty="0" smtClean="0">
                <a:hlinkClick r:id="rId5"/>
              </a:rPr>
              <a:t>http</a:t>
            </a:r>
            <a:r>
              <a:rPr lang="en-AU" b="1" i="1" dirty="0">
                <a:hlinkClick r:id="rId5"/>
              </a:rPr>
              <a:t>://xn----8sbhvsf2b3ak.xn--p1ai/%d1%83%d1%87%d0%b5%d0%b1%d0%bd%d1%8b%d0%b9-%d0%bf%d0%bb%d0%b0%d0%bd</a:t>
            </a:r>
            <a:r>
              <a:rPr lang="en-AU" b="1" i="1" dirty="0" smtClean="0">
                <a:hlinkClick r:id="rId5"/>
              </a:rPr>
              <a:t>/</a:t>
            </a:r>
            <a:r>
              <a:rPr lang="ru-RU" b="1" i="1" dirty="0" smtClean="0"/>
              <a:t> </a:t>
            </a:r>
            <a:endParaRPr lang="ru-RU" b="1" i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i="1" dirty="0" smtClean="0">
                <a:solidFill>
                  <a:schemeClr val="bg1"/>
                </a:solidFill>
              </a:rPr>
              <a:t>Формальное </a:t>
            </a:r>
            <a:r>
              <a:rPr lang="ru-RU" sz="4000" b="1" i="1" dirty="0">
                <a:solidFill>
                  <a:schemeClr val="bg1"/>
                </a:solidFill>
              </a:rPr>
              <a:t>обучение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5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гнутая вправо стрелка 8"/>
          <p:cNvSpPr/>
          <p:nvPr/>
        </p:nvSpPr>
        <p:spPr>
          <a:xfrm>
            <a:off x="5580112" y="3861048"/>
            <a:ext cx="2880320" cy="1656184"/>
          </a:xfrm>
          <a:prstGeom prst="curvedLeftArrow">
            <a:avLst/>
          </a:prstGeom>
          <a:solidFill>
            <a:srgbClr val="C00000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251520" y="3796853"/>
            <a:ext cx="3312368" cy="1720379"/>
          </a:xfrm>
          <a:prstGeom prst="curvedRightArrow">
            <a:avLst>
              <a:gd name="adj1" fmla="val 25000"/>
              <a:gd name="adj2" fmla="val 48417"/>
              <a:gd name="adj3" fmla="val 25000"/>
            </a:avLst>
          </a:prstGeom>
          <a:solidFill>
            <a:srgbClr val="C0000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Формальное обучение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80668"/>
            <a:ext cx="8712968" cy="122413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b="1" i="1" dirty="0"/>
              <a:t>Организация очных и электронных стажировок, повышение квалификации педагогических работников  на </a:t>
            </a:r>
            <a:r>
              <a:rPr lang="ru-RU" sz="2400" b="1" i="1" dirty="0" err="1" smtClean="0"/>
              <a:t>стажировочных</a:t>
            </a:r>
            <a:r>
              <a:rPr lang="ru-RU" sz="2400" b="1" i="1" dirty="0" smtClean="0"/>
              <a:t> площадках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3140968"/>
            <a:ext cx="3466728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solidFill>
                  <a:schemeClr val="bg1"/>
                </a:solidFill>
              </a:rPr>
              <a:t>Стажировочная</a:t>
            </a:r>
            <a:r>
              <a:rPr lang="ru-RU" sz="2000" b="1" i="1" dirty="0" smtClean="0">
                <a:solidFill>
                  <a:schemeClr val="bg1"/>
                </a:solidFill>
              </a:rPr>
              <a:t> площадка «Системно-</a:t>
            </a:r>
            <a:r>
              <a:rPr lang="ru-RU" sz="2000" b="1" i="1" dirty="0" err="1" smtClean="0">
                <a:solidFill>
                  <a:schemeClr val="bg1"/>
                </a:solidFill>
              </a:rPr>
              <a:t>деятельностный</a:t>
            </a:r>
            <a:r>
              <a:rPr lang="ru-RU" sz="2000" b="1" i="1" dirty="0" smtClean="0">
                <a:solidFill>
                  <a:schemeClr val="bg1"/>
                </a:solidFill>
              </a:rPr>
              <a:t> урок»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3140968"/>
            <a:ext cx="3240360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solidFill>
                  <a:schemeClr val="bg1"/>
                </a:solidFill>
              </a:rPr>
              <a:t>Стажировочные</a:t>
            </a:r>
            <a:r>
              <a:rPr lang="ru-RU" sz="2000" b="1" i="1" dirty="0" smtClean="0">
                <a:solidFill>
                  <a:schemeClr val="bg1"/>
                </a:solidFill>
              </a:rPr>
              <a:t> площадки для педагогов-психологов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4869160"/>
            <a:ext cx="2016224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МАУ ДПО «ГНМЦ</a:t>
            </a:r>
            <a:r>
              <a:rPr lang="ru-RU" i="1" dirty="0" smtClean="0">
                <a:solidFill>
                  <a:schemeClr val="bg1"/>
                </a:solidFill>
              </a:rPr>
              <a:t>»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1484784"/>
            <a:ext cx="8640960" cy="23762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Неформальное образование </a:t>
            </a:r>
            <a:r>
              <a:rPr lang="ru-RU" dirty="0"/>
              <a:t>— форма познавательного процесса, происходящего в образовательных учреждениях или общественных организациях, клубах и кружках, а также во время индивидуальных занятий с репетитором или тренером, обычно не сопровождающаяся выдачей документа; спонтанная индивидуальная познавательная деятельность, сопровождающая повседневную жизнь индивида и не обязательно носящая целенаправленный характер, т.е. повседневное познание мира.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4005064"/>
            <a:ext cx="8640960" cy="165618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Неформальное обучение</a:t>
            </a:r>
            <a:r>
              <a:rPr lang="ru-RU" dirty="0"/>
              <a:t> происходит вне образовательных учреждений и обычно не ведет к официальной </a:t>
            </a:r>
            <a:r>
              <a:rPr lang="ru-RU" dirty="0" smtClean="0"/>
              <a:t>сертификации. И </a:t>
            </a:r>
            <a:r>
              <a:rPr lang="ru-RU" dirty="0"/>
              <a:t>в тоже время неформальное обучение системно, в нем определены цели, результат обучения, продолжительность обучения. Неформальным обучением следует считать любую образовательную активность вне формальной системы.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95628" y="548680"/>
            <a:ext cx="5352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Неформальное образование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605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Непрерывное образование педагогов в рамках деятельности МАУ ДПО «Городской научно-методический центр»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Формальное обучение  </vt:lpstr>
      <vt:lpstr>Формальное обучение</vt:lpstr>
      <vt:lpstr>Презентация PowerPoint</vt:lpstr>
      <vt:lpstr>Неформальное обучение</vt:lpstr>
      <vt:lpstr>Презентация PowerPoint</vt:lpstr>
      <vt:lpstr>Информальное обучение</vt:lpstr>
      <vt:lpstr>Презентация PowerPoint</vt:lpstr>
      <vt:lpstr>ИОТ педагога (пример)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Непрерывное образование педагогов в рамках национального проекта «Образование»</dc:title>
  <dc:creator>gimc_chita@outlook.com</dc:creator>
  <cp:lastModifiedBy>GordeevAV</cp:lastModifiedBy>
  <cp:revision>17</cp:revision>
  <dcterms:created xsi:type="dcterms:W3CDTF">2021-08-21T13:16:19Z</dcterms:created>
  <dcterms:modified xsi:type="dcterms:W3CDTF">2021-08-25T05:29:31Z</dcterms:modified>
</cp:coreProperties>
</file>