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3"/>
  </p:notesMasterIdLst>
  <p:sldIdLst>
    <p:sldId id="256" r:id="rId2"/>
    <p:sldId id="329" r:id="rId3"/>
    <p:sldId id="328" r:id="rId4"/>
    <p:sldId id="319" r:id="rId5"/>
    <p:sldId id="334" r:id="rId6"/>
    <p:sldId id="332" r:id="rId7"/>
    <p:sldId id="333" r:id="rId8"/>
    <p:sldId id="321" r:id="rId9"/>
    <p:sldId id="331" r:id="rId10"/>
    <p:sldId id="325" r:id="rId11"/>
    <p:sldId id="33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18" autoAdjust="0"/>
    <p:restoredTop sz="94660"/>
  </p:normalViewPr>
  <p:slideViewPr>
    <p:cSldViewPr snapToGrid="0">
      <p:cViewPr>
        <p:scale>
          <a:sx n="58" d="100"/>
          <a:sy n="58" d="100"/>
        </p:scale>
        <p:origin x="-206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97BBF-C2B9-44F6-8449-023A2FB1D35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BEE8-6FE2-4DCE-91FE-8A1EC6DE7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34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8B0A1-B765-4755-88D5-BBA8E755F48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203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BEE8-6FE2-4DCE-91FE-8A1EC6DE7EF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21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BEE8-6FE2-4DCE-91FE-8A1EC6DE7EF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21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BEE8-6FE2-4DCE-91FE-8A1EC6DE7EF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21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BEE8-6FE2-4DCE-91FE-8A1EC6DE7EF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21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BEE8-6FE2-4DCE-91FE-8A1EC6DE7EF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21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BEE8-6FE2-4DCE-91FE-8A1EC6DE7EF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2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45284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63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0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6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30858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5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0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9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926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464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2B4F10F-2433-447D-8A33-BAB628144648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FF23287-2BDE-4A47-80B6-2F3FC87826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936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052" y="1264597"/>
            <a:ext cx="9766570" cy="44747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8810" y="1200150"/>
            <a:ext cx="11375318" cy="4785013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исследовательских компетенций </a:t>
            </a:r>
            <a:br>
              <a:rPr lang="ru-RU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детей с </a:t>
            </a:r>
            <a:r>
              <a:rPr lang="ru-RU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овз</a:t>
            </a:r>
            <a:r>
              <a:rPr lang="ru-RU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МБОУ СОШ №26</a:t>
            </a:r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94570" y="5985163"/>
            <a:ext cx="6699558" cy="581891"/>
          </a:xfrm>
        </p:spPr>
        <p:txBody>
          <a:bodyPr>
            <a:noAutofit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Чайка Людмила Николаевна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9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55956" y="3689974"/>
            <a:ext cx="3589019" cy="27470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01036" y="3565892"/>
            <a:ext cx="3931919" cy="24545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4054" y="151872"/>
            <a:ext cx="4473146" cy="2591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75" y="3475818"/>
            <a:ext cx="5486401" cy="30856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96562" y="-321276"/>
            <a:ext cx="7710616" cy="3782713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-153888"/>
            <a:ext cx="733991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На базе городского общества Новаторы созданы необходимые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условия и </a:t>
            </a:r>
            <a:r>
              <a:rPr kumimoji="0" lang="de-DE" altLang="ja-JP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равные</a:t>
            </a:r>
            <a:r>
              <a:rPr kumimoji="0" lang="de-DE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возможности</a:t>
            </a:r>
            <a:r>
              <a:rPr kumimoji="0" lang="de-DE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для достижения успеха всеми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без исключения детьми, независимо от индивидуальных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особенностей здоровья. Ивану посчастливилось стать членом общества Новаторы, где он получил не только </a:t>
            </a:r>
            <a:r>
              <a:rPr kumimoji="0" lang="ru-RU" altLang="ja-JP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д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остижения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успехи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виде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грамот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диплом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благодарностей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в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нешний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Более важен внутренний опыт деятельности, который стал бесценным достоянием Ивана – это опыт общения и сотрудничества с настоящими учеными, методистами городского общества Новаторы, их бесценные консультации. Получил поддержку ребят-новаторов, участие в совместных мероприятиях </a:t>
            </a:r>
            <a:r>
              <a:rPr kumimoji="0" lang="de-DE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/>
            </a:r>
            <a:br>
              <a:rPr kumimoji="0" lang="de-DE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</a:br>
            <a:r>
              <a:rPr kumimoji="0" lang="de-DE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/>
            </a:r>
            <a:br>
              <a:rPr kumimoji="0" lang="de-DE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</a:br>
            <a:endParaRPr kumimoji="0" lang="de-DE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26" y="0"/>
            <a:ext cx="1157577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276" y="1161535"/>
            <a:ext cx="112940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96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</a:t>
            </a:r>
          </a:p>
          <a:p>
            <a:pPr algn="ctr" fontAlgn="t"/>
            <a:r>
              <a:rPr lang="ru-RU" sz="96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</a:p>
          <a:p>
            <a:pPr algn="ctr" fontAlgn="t"/>
            <a:r>
              <a:rPr lang="ru-RU" sz="96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3285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82" y="0"/>
            <a:ext cx="11870724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3512" y="-250031"/>
            <a:ext cx="11359895" cy="1383916"/>
          </a:xfrm>
          <a:prstGeom prst="rect">
            <a:avLst/>
          </a:prstGeom>
        </p:spPr>
        <p:txBody>
          <a:bodyPr vert="horz" wrap="square" lIns="0" tIns="285444" rIns="0" bIns="0" rtlCol="0">
            <a:spAutoFit/>
          </a:bodyPr>
          <a:lstStyle/>
          <a:p>
            <a:pPr marL="6985" algn="ctr">
              <a:spcBef>
                <a:spcPts val="95"/>
              </a:spcBef>
            </a:pPr>
            <a:r>
              <a:rPr sz="4000" b="1" spc="-2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</a:t>
            </a:r>
            <a:r>
              <a:rPr lang="ru-RU" sz="4000" b="1" spc="-2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научной</a:t>
            </a:r>
            <a:r>
              <a:rPr sz="4000" b="1" spc="-1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</a:t>
            </a:r>
            <a:r>
              <a:rPr lang="ru-RU" sz="3600" b="1" spc="-5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4000" b="1" spc="-25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</a:t>
            </a:r>
            <a:r>
              <a:rPr sz="4000" b="1" spc="5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2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4000" b="1" spc="-2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ШНОО</a:t>
            </a:r>
            <a:endParaRPr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383957"/>
            <a:ext cx="12529751" cy="5474043"/>
            <a:chOff x="312420" y="1941119"/>
            <a:chExt cx="9018223" cy="48300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1941119"/>
              <a:ext cx="6930772" cy="7274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869" y="2705100"/>
              <a:ext cx="7096036" cy="9890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3743" y="3732276"/>
              <a:ext cx="7256108" cy="9875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7192" y="4757927"/>
              <a:ext cx="7618614" cy="8683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9492" y="5604513"/>
              <a:ext cx="8271151" cy="116661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057586" y="1521044"/>
            <a:ext cx="9884135" cy="175881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1824989" lvl="0" indent="0" algn="l" defTabSz="914400" rtl="0" eaLnBrk="1" fontAlgn="auto" latinLnBrk="0" hangingPunct="1">
              <a:spcBef>
                <a:spcPts val="3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Федеральный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государственный </a:t>
            </a:r>
            <a:r>
              <a:rPr kumimoji="0" sz="20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образовательный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-3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стандарт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1824989" lvl="0" indent="0" algn="l" defTabSz="914400" rtl="0" eaLnBrk="1" fontAlgn="auto" latinLnBrk="0" hangingPunct="1">
              <a:spcBef>
                <a:spcPts val="3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89330" marR="1238885" lvl="0" indent="-488950">
              <a:spcBef>
                <a:spcPts val="1060"/>
              </a:spcBef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</a:t>
            </a:r>
            <a:r>
              <a:rPr kumimoji="0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образовательная </a:t>
            </a:r>
            <a:r>
              <a:rPr kumimoji="0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программа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lang="ru-RU" sz="2000" b="1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                                                      МБОУ </a:t>
            </a:r>
            <a:r>
              <a:rPr lang="ru-RU"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</a:t>
            </a:r>
            <a:r>
              <a:rPr lang="ru-RU"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 26 </a:t>
            </a:r>
            <a:r>
              <a:rPr lang="ru-RU" sz="2000" b="1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с </a:t>
            </a:r>
            <a:r>
              <a:rPr lang="ru-RU"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углублённым изучением отдельных предметов»</a:t>
            </a:r>
            <a:r>
              <a:rPr kumimoji="0" sz="20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849269" y="2159540"/>
            <a:ext cx="2092960" cy="3744343"/>
            <a:chOff x="6332220" y="2348483"/>
            <a:chExt cx="2092960" cy="368046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2220" y="2348483"/>
              <a:ext cx="626364" cy="6080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21424" y="3374136"/>
              <a:ext cx="626364" cy="6080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09104" y="4386072"/>
              <a:ext cx="626364" cy="60655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98308" y="5420867"/>
              <a:ext cx="626364" cy="608076"/>
            </a:xfrm>
            <a:prstGeom prst="rect">
              <a:avLst/>
            </a:prstGeom>
          </p:spPr>
        </p:pic>
      </p:grpSp>
      <p:sp>
        <p:nvSpPr>
          <p:cNvPr id="16" name="object 10"/>
          <p:cNvSpPr txBox="1"/>
          <p:nvPr/>
        </p:nvSpPr>
        <p:spPr>
          <a:xfrm>
            <a:off x="1235676" y="3628304"/>
            <a:ext cx="10107826" cy="2323072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1824989" lvl="0" indent="0" algn="l" defTabSz="914400" rtl="0" eaLnBrk="1" fontAlgn="auto" latinLnBrk="0" hangingPunct="1">
              <a:lnSpc>
                <a:spcPts val="186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Концепция</a:t>
            </a:r>
            <a:r>
              <a:rPr kumimoji="0" sz="20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организации</a:t>
            </a:r>
            <a:r>
              <a:rPr kumimoji="0" sz="2000" b="1" i="0" u="none" strike="noStrike" kern="1200" cap="none" spc="-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проектной</a:t>
            </a:r>
            <a:r>
              <a:rPr kumimoji="0" sz="2000" b="1" i="0" u="none" strike="noStrike" kern="1200" cap="none" spc="-4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учебно-</a:t>
            </a:r>
            <a:r>
              <a:rPr kumimoji="0" sz="2000" b="1" i="0" u="none" strike="noStrike" kern="1200" cap="none" spc="-1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исследовательской</a:t>
            </a:r>
            <a:r>
              <a:rPr kumimoji="0" lang="ru-RU" sz="2000" b="1" i="0" u="none" strike="noStrike" kern="1200" cap="none" spc="-4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деятельности</a:t>
            </a:r>
            <a:endParaRPr kumimoji="0" lang="ru-RU" sz="2000" b="1" i="0" u="none" strike="noStrike" kern="1200" cap="none" spc="-5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1824989" lvl="0" indent="0" algn="l" defTabSz="914400" rtl="0" eaLnBrk="1" fontAlgn="auto" latinLnBrk="0" hangingPunct="1">
              <a:lnSpc>
                <a:spcPts val="186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-5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1824989" lvl="0" indent="0" algn="l" defTabSz="914400" rtl="0" eaLnBrk="1" fontAlgn="auto" latinLnBrk="0" hangingPunct="1">
              <a:lnSpc>
                <a:spcPts val="186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sz="2000" b="1" i="0" u="none" strike="noStrike" kern="1200" cap="none" spc="-1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Положение</a:t>
            </a:r>
            <a:r>
              <a:rPr kumimoji="0" sz="2000" b="1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школьном клубе «Интеллектуал» и ШНОО «Эврика»»,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Программа</a:t>
            </a:r>
            <a:r>
              <a:rPr kumimoji="0" sz="2000" b="1" i="0" u="none" strike="noStrike" kern="1200" cap="none" spc="-4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развития</a:t>
            </a:r>
            <a:endParaRPr kumimoji="0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spc="-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83956" y="5534561"/>
            <a:ext cx="108080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Образование</a:t>
            </a:r>
            <a:r>
              <a:rPr kumimoji="0" lang="de-DE" altLang="ja-JP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детей</a:t>
            </a:r>
            <a:r>
              <a:rPr kumimoji="0" lang="de-DE" altLang="ja-JP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с </a:t>
            </a:r>
            <a:r>
              <a:rPr kumimoji="0" lang="de-DE" altLang="ja-JP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особыми</a:t>
            </a:r>
            <a:r>
              <a:rPr kumimoji="0" lang="de-DE" altLang="ja-JP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образовательными</a:t>
            </a:r>
            <a:r>
              <a:rPr kumimoji="0" lang="de-DE" altLang="ja-JP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потребностями</a:t>
            </a:r>
            <a:r>
              <a:rPr kumimoji="0" lang="de-DE" altLang="ja-JP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предусматривает</a:t>
            </a:r>
            <a:r>
              <a:rPr kumimoji="0" lang="de-DE" altLang="ja-JP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создание</a:t>
            </a:r>
            <a:r>
              <a:rPr kumimoji="0" lang="de-DE" altLang="ja-JP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для</a:t>
            </a:r>
            <a:r>
              <a:rPr kumimoji="0" lang="de-DE" altLang="ja-JP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них</a:t>
            </a:r>
            <a:r>
              <a:rPr kumimoji="0" lang="de-DE" altLang="ja-JP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особого</a:t>
            </a:r>
            <a:r>
              <a:rPr kumimoji="0" lang="de-DE" altLang="ja-JP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образовательного</a:t>
            </a:r>
            <a:r>
              <a:rPr kumimoji="0" lang="de-DE" altLang="ja-JP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пространства</a:t>
            </a:r>
            <a:r>
              <a:rPr kumimoji="0" lang="de-DE" altLang="ja-JP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, </a:t>
            </a:r>
            <a:r>
              <a:rPr kumimoji="0" lang="de-DE" altLang="ja-JP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обеспечивающего</a:t>
            </a:r>
            <a:r>
              <a:rPr kumimoji="0" lang="de-DE" altLang="ja-JP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адекватные</a:t>
            </a:r>
            <a:r>
              <a:rPr kumimoji="0" lang="de-DE" altLang="ja-JP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условия</a:t>
            </a:r>
            <a:r>
              <a:rPr kumimoji="0" lang="de-DE" altLang="ja-JP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и </a:t>
            </a:r>
            <a:r>
              <a:rPr kumimoji="0" lang="de-DE" altLang="ja-JP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равные</a:t>
            </a:r>
            <a:r>
              <a:rPr kumimoji="0" lang="de-DE" altLang="ja-JP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с </a:t>
            </a:r>
            <a:r>
              <a:rPr kumimoji="0" lang="de-DE" altLang="ja-JP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обычными</a:t>
            </a:r>
            <a:r>
              <a:rPr kumimoji="0" lang="de-DE" altLang="ja-JP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детьми</a:t>
            </a:r>
            <a:r>
              <a:rPr kumimoji="0" lang="de-DE" altLang="ja-JP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возможности</a:t>
            </a:r>
            <a:r>
              <a:rPr kumimoji="0" lang="de-DE" altLang="ja-JP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для</a:t>
            </a:r>
            <a:r>
              <a:rPr kumimoji="0" lang="de-DE" altLang="ja-JP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обучения</a:t>
            </a:r>
            <a:r>
              <a:rPr kumimoji="0" lang="de-DE" altLang="ja-JP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и </a:t>
            </a:r>
            <a:r>
              <a:rPr kumimoji="0" lang="de-DE" altLang="ja-JP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воспитания</a:t>
            </a:r>
            <a:r>
              <a:rPr kumimoji="0" lang="de-DE" altLang="ja-JP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в </a:t>
            </a:r>
            <a:r>
              <a:rPr kumimoji="0" lang="de-DE" altLang="ja-JP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пределах</a:t>
            </a:r>
            <a:r>
              <a:rPr kumimoji="0" lang="de-DE" altLang="ja-JP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образовательного</a:t>
            </a:r>
            <a:r>
              <a:rPr kumimoji="0" lang="de-DE" altLang="ja-JP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стандарта</a:t>
            </a:r>
            <a:r>
              <a:rPr kumimoji="0" lang="de-DE" altLang="ja-JP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, </a:t>
            </a:r>
            <a:r>
              <a:rPr kumimoji="0" lang="de-DE" altLang="ja-JP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коррекцию</a:t>
            </a:r>
            <a:r>
              <a:rPr kumimoji="0" lang="de-DE" altLang="ja-JP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нарушений</a:t>
            </a:r>
            <a:r>
              <a:rPr kumimoji="0" lang="de-DE" altLang="ja-JP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развития</a:t>
            </a:r>
            <a:r>
              <a:rPr kumimoji="0" lang="de-DE" altLang="ja-JP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, </a:t>
            </a:r>
            <a:r>
              <a:rPr kumimoji="0" lang="de-DE" altLang="ja-JP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социальную</a:t>
            </a:r>
            <a:r>
              <a:rPr kumimoji="0" lang="de-DE" altLang="ja-JP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адаптацию</a:t>
            </a:r>
            <a:endParaRPr kumimoji="0" lang="de-DE" altLang="ja-JP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0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Группа 54"/>
          <p:cNvGrpSpPr/>
          <p:nvPr/>
        </p:nvGrpSpPr>
        <p:grpSpPr>
          <a:xfrm>
            <a:off x="0" y="617838"/>
            <a:ext cx="12318609" cy="7011438"/>
            <a:chOff x="-126609" y="-153438"/>
            <a:chExt cx="12318609" cy="7011438"/>
          </a:xfrm>
        </p:grpSpPr>
        <p:grpSp>
          <p:nvGrpSpPr>
            <p:cNvPr id="3" name="Группа 62"/>
            <p:cNvGrpSpPr/>
            <p:nvPr/>
          </p:nvGrpSpPr>
          <p:grpSpPr>
            <a:xfrm>
              <a:off x="-126609" y="-153438"/>
              <a:ext cx="12318609" cy="7011438"/>
              <a:chOff x="-51108" y="-573709"/>
              <a:chExt cx="12192000" cy="7155209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-51108" y="-573709"/>
                <a:ext cx="12192000" cy="71552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ческиалеонтологии</a:t>
                </a: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" name="Группа 54"/>
              <p:cNvGrpSpPr/>
              <p:nvPr/>
            </p:nvGrpSpPr>
            <p:grpSpPr>
              <a:xfrm>
                <a:off x="90217" y="-417125"/>
                <a:ext cx="11864753" cy="6046788"/>
                <a:chOff x="99309" y="-371512"/>
                <a:chExt cx="11864753" cy="6046788"/>
              </a:xfrm>
            </p:grpSpPr>
            <p:grpSp>
              <p:nvGrpSpPr>
                <p:cNvPr id="6" name="Группа 36"/>
                <p:cNvGrpSpPr/>
                <p:nvPr/>
              </p:nvGrpSpPr>
              <p:grpSpPr>
                <a:xfrm>
                  <a:off x="646813" y="-371512"/>
                  <a:ext cx="10716579" cy="6046788"/>
                  <a:chOff x="-225002" y="-506763"/>
                  <a:chExt cx="10674680" cy="6303132"/>
                </a:xfrm>
              </p:grpSpPr>
              <p:sp>
                <p:nvSpPr>
                  <p:cNvPr id="2" name="Прямоугольник 1"/>
                  <p:cNvSpPr/>
                  <p:nvPr/>
                </p:nvSpPr>
                <p:spPr>
                  <a:xfrm>
                    <a:off x="3071861" y="-335729"/>
                    <a:ext cx="4116304" cy="1100083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3200" b="1" i="0" u="none" strike="noStrike" kern="1200" cap="none" spc="0" normalizeH="0" baseline="0" noProof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 panose="02010600030101010101" pitchFamily="2" charset="-122"/>
                        <a:cs typeface="+mn-cs"/>
                      </a:rPr>
                      <a:t>Клуб активных</a:t>
                    </a:r>
                  </a:p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3200" b="1" i="0" u="none" strike="noStrike" kern="1200" cap="none" spc="0" normalizeH="0" baseline="0" noProof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 panose="02010600030101010101" pitchFamily="2" charset="-122"/>
                        <a:cs typeface="+mn-cs"/>
                      </a:rPr>
                      <a:t>«Интеллектуал»</a:t>
                    </a:r>
                    <a:endParaRPr kumimoji="0" lang="ru-RU" sz="3200" b="1" i="0" u="none" strike="noStrike" kern="1200" cap="none" spc="0" normalizeH="0" baseline="0" noProof="0" dirty="0">
                      <a:ln>
                        <a:solidFill>
                          <a:sysClr val="windowText" lastClr="000000"/>
                        </a:solidFill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Trebuchet MS"/>
                      <a:cs typeface="+mn-cs"/>
                    </a:endParaRPr>
                  </a:p>
                </p:txBody>
              </p:sp>
              <p:sp>
                <p:nvSpPr>
                  <p:cNvPr id="8" name="Прямоугольник 7"/>
                  <p:cNvSpPr/>
                  <p:nvPr/>
                </p:nvSpPr>
                <p:spPr>
                  <a:xfrm>
                    <a:off x="-225002" y="-425461"/>
                    <a:ext cx="2807764" cy="127687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chemeClr val="accent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txBody>
                  <a:bodyPr wrap="square">
                    <a:spAutoFit/>
                  </a:bodyPr>
                  <a:lstStyle/>
                  <a:p>
                    <a:pPr lvl="0" algn="ctr" defTabSz="457200">
                      <a:defRPr/>
                    </a:pPr>
                    <a:r>
                      <a:rPr lang="ru-RU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Школьное </a:t>
                    </a:r>
                    <a:r>
                      <a:rPr lang="ru-RU" sz="2400" b="1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музейное общество «Память» </a:t>
                    </a:r>
                    <a:endParaRPr kumimoji="0" lang="ru-RU" sz="2400" b="0" i="0" u="none" strike="noStrike" kern="1200" cap="none" spc="0" normalizeH="0" baseline="0" noProof="0" dirty="0" smtClean="0">
                      <a:ln>
                        <a:solidFill>
                          <a:sysClr val="windowText" lastClr="000000"/>
                        </a:solidFill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7" name="Группа 10"/>
                  <p:cNvGrpSpPr/>
                  <p:nvPr/>
                </p:nvGrpSpPr>
                <p:grpSpPr>
                  <a:xfrm>
                    <a:off x="3304937" y="1143139"/>
                    <a:ext cx="3827737" cy="883989"/>
                    <a:chOff x="3822198" y="2820295"/>
                    <a:chExt cx="3827737" cy="883989"/>
                  </a:xfrm>
                </p:grpSpPr>
                <p:pic>
                  <p:nvPicPr>
                    <p:cNvPr id="4" name="Рисунок 3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saturation sat="20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035796" y="2844289"/>
                      <a:ext cx="3392587" cy="667276"/>
                    </a:xfrm>
                    <a:prstGeom prst="rect">
                      <a:avLst/>
                    </a:prstGeom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</p:pic>
                <p:sp>
                  <p:nvSpPr>
                    <p:cNvPr id="10" name="Прямоугольник 9"/>
                    <p:cNvSpPr/>
                    <p:nvPr/>
                  </p:nvSpPr>
                  <p:spPr>
                    <a:xfrm>
                      <a:off x="3822198" y="2820295"/>
                      <a:ext cx="3827737" cy="883989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Секция Позиционных Игр (СПИ)</a:t>
                      </a:r>
                    </a:p>
                  </p:txBody>
                </p:sp>
              </p:grpSp>
              <p:sp>
                <p:nvSpPr>
                  <p:cNvPr id="13" name="Прямоугольник 12"/>
                  <p:cNvSpPr/>
                  <p:nvPr/>
                </p:nvSpPr>
                <p:spPr>
                  <a:xfrm>
                    <a:off x="4136338" y="2560823"/>
                    <a:ext cx="2343655" cy="465195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accent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rPr>
                      <a:t>Программа проекта</a:t>
                    </a:r>
                    <a:endParaRPr kumimoji="0" lang="ru-RU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Стрелка вниз 15"/>
                  <p:cNvSpPr/>
                  <p:nvPr/>
                </p:nvSpPr>
                <p:spPr>
                  <a:xfrm flipH="1">
                    <a:off x="5008983" y="828512"/>
                    <a:ext cx="407421" cy="301202"/>
                  </a:xfrm>
                  <a:prstGeom prst="down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rebuchet M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7696098" y="-506763"/>
                    <a:ext cx="2753580" cy="12768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chemeClr val="accent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ru-RU" sz="2400" b="1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Школьное н</a:t>
                    </a:r>
                    <a:r>
                      <a:rPr kumimoji="0" lang="ru-RU" sz="2400" b="1" i="0" u="none" strike="noStrike" kern="1200" cap="none" spc="0" normalizeH="0" baseline="0" noProof="0" dirty="0" err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аучное</a:t>
                    </a:r>
                    <a:r>
                      <a:rPr kumimoji="0" lang="ru-RU" sz="2400" b="1" i="0" u="none" strike="noStrike" kern="1200" cap="none" spc="0" normalizeH="0" baseline="0" noProof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 общество «Эврика»</a:t>
                    </a:r>
                    <a:endParaRPr kumimoji="0" lang="ru-RU" sz="2400" b="0" i="0" u="none" strike="noStrike" kern="1200" cap="none" spc="0" normalizeH="0" baseline="0" noProof="0" dirty="0" smtClean="0">
                      <a:ln>
                        <a:solidFill>
                          <a:sysClr val="windowText" lastClr="000000"/>
                        </a:solidFill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0" name="Прямая со стрелкой 19"/>
                  <p:cNvCxnSpPr/>
                  <p:nvPr/>
                </p:nvCxnSpPr>
                <p:spPr>
                  <a:xfrm flipH="1">
                    <a:off x="5211938" y="1808996"/>
                    <a:ext cx="1101" cy="751827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Прямоугольник 20"/>
                  <p:cNvSpPr/>
                  <p:nvPr/>
                </p:nvSpPr>
                <p:spPr>
                  <a:xfrm>
                    <a:off x="2626742" y="3415519"/>
                    <a:ext cx="1760206" cy="753026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2700">
                    <a:solidFill>
                      <a:schemeClr val="accent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2000" b="1" i="0" u="none" strike="noStrike" kern="1200" cap="none" spc="0" normalizeH="0" baseline="0" noProof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Игра в </a:t>
                    </a:r>
                  </a:p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2000" b="1" i="0" u="none" strike="noStrike" kern="1200" cap="none" spc="0" normalizeH="0" baseline="0" noProof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шашки</a:t>
                    </a:r>
                    <a:endParaRPr kumimoji="0" lang="ru-RU" sz="2000" b="0" i="0" u="none" strike="noStrike" kern="1200" cap="none" spc="0" normalizeH="0" baseline="0" noProof="0" dirty="0" smtClean="0">
                      <a:ln>
                        <a:solidFill>
                          <a:sysClr val="windowText" lastClr="000000"/>
                        </a:solidFill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2" name="Прямая со стрелкой 21"/>
                  <p:cNvCxnSpPr/>
                  <p:nvPr/>
                </p:nvCxnSpPr>
                <p:spPr>
                  <a:xfrm>
                    <a:off x="5212693" y="3040156"/>
                    <a:ext cx="0" cy="492415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Прямая со стрелкой 22"/>
                  <p:cNvCxnSpPr/>
                  <p:nvPr/>
                </p:nvCxnSpPr>
                <p:spPr>
                  <a:xfrm flipH="1">
                    <a:off x="2458948" y="4141335"/>
                    <a:ext cx="612105" cy="574604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Прямая со стрелкой 23"/>
                  <p:cNvCxnSpPr/>
                  <p:nvPr/>
                </p:nvCxnSpPr>
                <p:spPr>
                  <a:xfrm flipH="1">
                    <a:off x="4018311" y="3040156"/>
                    <a:ext cx="410442" cy="364706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Прямоугольник 28"/>
                  <p:cNvSpPr/>
                  <p:nvPr/>
                </p:nvSpPr>
                <p:spPr>
                  <a:xfrm>
                    <a:off x="4598991" y="3496831"/>
                    <a:ext cx="1189148" cy="721704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12700">
                    <a:solidFill>
                      <a:srgbClr val="FF000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Мастер-классы</a:t>
                    </a:r>
                    <a:endParaRPr kumimoji="0" lang="ru-RU" sz="2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Прямоугольник 30"/>
                  <p:cNvSpPr/>
                  <p:nvPr/>
                </p:nvSpPr>
                <p:spPr>
                  <a:xfrm>
                    <a:off x="3440286" y="4708334"/>
                    <a:ext cx="1705848" cy="1035489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 panose="02010600030101010101" pitchFamily="2" charset="-122"/>
                        <a:cs typeface="+mn-cs"/>
                      </a:rPr>
                      <a:t>Турнирные 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 panose="02010600030101010101" pitchFamily="2" charset="-122"/>
                        <a:cs typeface="+mn-cs"/>
                      </a:rPr>
                      <a:t>партии </a:t>
                    </a:r>
                    <a:r>
                      <a: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 panose="02010600030101010101" pitchFamily="2" charset="-122"/>
                        <a:cs typeface="+mn-cs"/>
                      </a:rPr>
                      <a:t>– один на один </a:t>
                    </a:r>
                    <a:endParaRPr kumimoji="0" lang="ru-RU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" name="Прямоугольник 31"/>
                  <p:cNvSpPr/>
                  <p:nvPr/>
                </p:nvSpPr>
                <p:spPr>
                  <a:xfrm>
                    <a:off x="1322357" y="4715939"/>
                    <a:ext cx="1884796" cy="1080430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 panose="02010600030101010101" pitchFamily="2" charset="-122"/>
                        <a:cs typeface="+mn-cs"/>
                      </a:rPr>
                      <a:t>Сеанс одновременной </a:t>
                    </a:r>
                    <a:r>
                      <a: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 panose="02010600030101010101" pitchFamily="2" charset="-122"/>
                        <a:cs typeface="+mn-cs"/>
                      </a:rPr>
                      <a:t>игры</a:t>
                    </a:r>
                    <a:endParaRPr kumimoji="0" lang="ru-RU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4" name="Прямая со стрелкой 33"/>
                  <p:cNvCxnSpPr/>
                  <p:nvPr/>
                </p:nvCxnSpPr>
                <p:spPr>
                  <a:xfrm>
                    <a:off x="3885727" y="4099661"/>
                    <a:ext cx="584178" cy="616278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Стрелка вправо 8"/>
                <p:cNvSpPr/>
                <p:nvPr/>
              </p:nvSpPr>
              <p:spPr>
                <a:xfrm>
                  <a:off x="8116909" y="325152"/>
                  <a:ext cx="381742" cy="378421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4" name="Рисунок 13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494890" y="317260"/>
                  <a:ext cx="418914" cy="422916"/>
                </a:xfrm>
                <a:prstGeom prst="rect">
                  <a:avLst/>
                </a:prstGeom>
              </p:spPr>
            </p:pic>
            <p:pic>
              <p:nvPicPr>
                <p:cNvPr id="33" name="Рисунок 3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25185" y="1225003"/>
                  <a:ext cx="1702627" cy="1193015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pic>
            <p:pic>
              <p:nvPicPr>
                <p:cNvPr id="35" name="Рисунок 3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092" y="1240498"/>
                  <a:ext cx="1800664" cy="1181852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pic>
            <p:pic>
              <p:nvPicPr>
                <p:cNvPr id="36" name="Рисунок 3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3550" y="1220706"/>
                  <a:ext cx="1714288" cy="1181852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pic>
            <p:pic>
              <p:nvPicPr>
                <p:cNvPr id="39" name="Рисунок 3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2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0439" y="1220706"/>
                  <a:ext cx="1616559" cy="1181851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pic>
            <p:pic>
              <p:nvPicPr>
                <p:cNvPr id="27" name="Рисунок 26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46424" y="854690"/>
                  <a:ext cx="545325" cy="490180"/>
                </a:xfrm>
                <a:prstGeom prst="rect">
                  <a:avLst/>
                </a:prstGeom>
              </p:spPr>
            </p:pic>
            <p:pic>
              <p:nvPicPr>
                <p:cNvPr id="28" name="Рисунок 27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6813" y="894012"/>
                  <a:ext cx="545325" cy="490180"/>
                </a:xfrm>
                <a:prstGeom prst="rect">
                  <a:avLst/>
                </a:prstGeom>
              </p:spPr>
            </p:pic>
            <p:pic>
              <p:nvPicPr>
                <p:cNvPr id="30" name="Рисунок 29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407757" y="909457"/>
                  <a:ext cx="582259" cy="470111"/>
                </a:xfrm>
                <a:prstGeom prst="rect">
                  <a:avLst/>
                </a:prstGeom>
              </p:spPr>
            </p:pic>
            <p:pic>
              <p:nvPicPr>
                <p:cNvPr id="40" name="Рисунок 39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0664882" y="854691"/>
                  <a:ext cx="574484" cy="421496"/>
                </a:xfrm>
                <a:prstGeom prst="rect">
                  <a:avLst/>
                </a:prstGeom>
              </p:spPr>
            </p:pic>
            <p:sp>
              <p:nvSpPr>
                <p:cNvPr id="41" name="Прямоугольник 40"/>
                <p:cNvSpPr/>
                <p:nvPr/>
              </p:nvSpPr>
              <p:spPr>
                <a:xfrm>
                  <a:off x="6868487" y="3376245"/>
                  <a:ext cx="1769076" cy="722401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accent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2000" b="1" i="0" u="none" strike="noStrike" kern="1200" cap="none" spc="0" normalizeH="0" baseline="0" noProof="0" dirty="0" smtClean="0">
                      <a:ln>
                        <a:solidFill>
                          <a:sysClr val="windowText" lastClr="000000"/>
                        </a:solidFill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Игра в 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2000" b="1" i="0" u="none" strike="noStrike" kern="1200" cap="none" spc="0" normalizeH="0" baseline="0" noProof="0" dirty="0" smtClean="0">
                      <a:ln>
                        <a:solidFill>
                          <a:sysClr val="windowText" lastClr="000000"/>
                        </a:solidFill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шахматы</a:t>
                  </a:r>
                  <a:endParaRPr kumimoji="0" lang="ru-RU" sz="2000" b="0" i="0" u="none" strike="noStrike" kern="1200" cap="none" spc="0" normalizeH="0" baseline="0" noProof="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44" name="Рисунок 43"/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24975" y="2988996"/>
                  <a:ext cx="557580" cy="490180"/>
                </a:xfrm>
                <a:prstGeom prst="rect">
                  <a:avLst/>
                </a:prstGeom>
              </p:spPr>
            </p:pic>
            <p:sp>
              <p:nvSpPr>
                <p:cNvPr id="45" name="Прямоугольник 44"/>
                <p:cNvSpPr/>
                <p:nvPr/>
              </p:nvSpPr>
              <p:spPr>
                <a:xfrm>
                  <a:off x="8210317" y="4620349"/>
                  <a:ext cx="1894294" cy="1015663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2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SimSun" panose="02010600030101010101" pitchFamily="2" charset="-122"/>
                      <a:cs typeface="+mn-cs"/>
                    </a:rPr>
                    <a:t>Сеанс одновременной </a:t>
                  </a:r>
                  <a:r>
                    <a:rPr kumimoji="0" lang="ru-RU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SimSun" panose="02010600030101010101" pitchFamily="2" charset="-122"/>
                      <a:cs typeface="+mn-cs"/>
                    </a:rPr>
                    <a:t>игры</a:t>
                  </a:r>
                  <a:endPara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Прямоугольник 45"/>
                <p:cNvSpPr/>
                <p:nvPr/>
              </p:nvSpPr>
              <p:spPr>
                <a:xfrm>
                  <a:off x="6273079" y="4618795"/>
                  <a:ext cx="1714444" cy="1015663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2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SimSun" panose="02010600030101010101" pitchFamily="2" charset="-122"/>
                      <a:cs typeface="+mn-cs"/>
                    </a:rPr>
                    <a:t>Турнирные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2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SimSun" panose="02010600030101010101" pitchFamily="2" charset="-122"/>
                      <a:cs typeface="+mn-cs"/>
                    </a:rPr>
                    <a:t>партии </a:t>
                  </a:r>
                  <a:r>
                    <a:rPr kumimoji="0" lang="ru-RU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SimSun" panose="02010600030101010101" pitchFamily="2" charset="-122"/>
                      <a:cs typeface="+mn-cs"/>
                    </a:rPr>
                    <a:t>– один на один </a:t>
                  </a:r>
                  <a:endPara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47" name="Рисунок 46"/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75177" y="4034541"/>
                  <a:ext cx="755785" cy="690382"/>
                </a:xfrm>
                <a:prstGeom prst="rect">
                  <a:avLst/>
                </a:prstGeom>
              </p:spPr>
            </p:pic>
            <p:pic>
              <p:nvPicPr>
                <p:cNvPr id="48" name="Рисунок 47"/>
                <p:cNvPicPr>
                  <a:picLocks noChangeAspect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17386" y="4052281"/>
                  <a:ext cx="725163" cy="686998"/>
                </a:xfrm>
                <a:prstGeom prst="rect">
                  <a:avLst/>
                </a:prstGeom>
              </p:spPr>
            </p:pic>
            <p:sp>
              <p:nvSpPr>
                <p:cNvPr id="49" name="Прямоугольник 48"/>
                <p:cNvSpPr/>
                <p:nvPr/>
              </p:nvSpPr>
              <p:spPr>
                <a:xfrm>
                  <a:off x="8267739" y="1290722"/>
                  <a:ext cx="1598115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b="1" dirty="0">
                      <a:ln>
                        <a:solidFill>
                          <a:sysClr val="windowText" lastClr="000000"/>
                        </a:solidFill>
                      </a:ln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Секция </a:t>
                  </a:r>
                  <a:r>
                    <a:rPr lang="ru-RU" b="1" dirty="0" smtClean="0">
                      <a:ln>
                        <a:solidFill>
                          <a:sysClr val="windowText" lastClr="000000"/>
                        </a:solidFill>
                      </a:ln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технического цикла</a:t>
                  </a:r>
                  <a:endParaRPr lang="ru-RU" dirty="0"/>
                </a:p>
              </p:txBody>
            </p:sp>
            <p:sp>
              <p:nvSpPr>
                <p:cNvPr id="50" name="Прямоугольник 49"/>
                <p:cNvSpPr/>
                <p:nvPr/>
              </p:nvSpPr>
              <p:spPr>
                <a:xfrm>
                  <a:off x="10150464" y="1303443"/>
                  <a:ext cx="1813598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b="1" dirty="0">
                      <a:ln>
                        <a:solidFill>
                          <a:sysClr val="windowText" lastClr="000000"/>
                        </a:solidFill>
                      </a:ln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Секция </a:t>
                  </a:r>
                  <a:r>
                    <a:rPr lang="ru-RU" b="1" dirty="0" smtClean="0">
                      <a:ln>
                        <a:solidFill>
                          <a:sysClr val="windowText" lastClr="000000"/>
                        </a:solidFill>
                      </a:ln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гуманитарного цикла</a:t>
                  </a:r>
                  <a:endParaRPr lang="ru-RU" dirty="0"/>
                </a:p>
              </p:txBody>
            </p:sp>
            <p:sp>
              <p:nvSpPr>
                <p:cNvPr id="51" name="Прямоугольник 50"/>
                <p:cNvSpPr/>
                <p:nvPr/>
              </p:nvSpPr>
              <p:spPr>
                <a:xfrm>
                  <a:off x="99309" y="1345727"/>
                  <a:ext cx="1813598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b="1" dirty="0">
                      <a:ln>
                        <a:solidFill>
                          <a:sysClr val="windowText" lastClr="000000"/>
                        </a:solidFill>
                      </a:ln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Секция </a:t>
                  </a:r>
                  <a:r>
                    <a:rPr lang="ru-RU" b="1" dirty="0" smtClean="0">
                      <a:ln>
                        <a:solidFill>
                          <a:sysClr val="windowText" lastClr="000000"/>
                        </a:solidFill>
                      </a:ln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исторического цикла</a:t>
                  </a:r>
                  <a:endParaRPr lang="ru-RU" dirty="0"/>
                </a:p>
              </p:txBody>
            </p:sp>
            <p:sp>
              <p:nvSpPr>
                <p:cNvPr id="52" name="Прямоугольник 51"/>
                <p:cNvSpPr/>
                <p:nvPr/>
              </p:nvSpPr>
              <p:spPr>
                <a:xfrm>
                  <a:off x="2181457" y="1395953"/>
                  <a:ext cx="1815615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b="1" dirty="0">
                      <a:ln>
                        <a:solidFill>
                          <a:sysClr val="windowText" lastClr="000000"/>
                        </a:solidFill>
                      </a:ln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Секция </a:t>
                  </a:r>
                  <a:r>
                    <a:rPr lang="ru-RU" b="1" dirty="0" smtClean="0">
                      <a:ln>
                        <a:solidFill>
                          <a:sysClr val="windowText" lastClr="000000"/>
                        </a:solidFill>
                      </a:ln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палеонтологии</a:t>
                  </a:r>
                  <a:endParaRPr lang="ru-RU" dirty="0"/>
                </a:p>
              </p:txBody>
            </p:sp>
            <p:sp>
              <p:nvSpPr>
                <p:cNvPr id="53" name="Прямоугольник 52"/>
                <p:cNvSpPr/>
                <p:nvPr/>
              </p:nvSpPr>
              <p:spPr>
                <a:xfrm rot="16200000">
                  <a:off x="682552" y="3194314"/>
                  <a:ext cx="1719672" cy="711455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2700">
                  <a:solidFill>
                    <a:schemeClr val="accent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2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Страницы Истории </a:t>
                  </a:r>
                </a:p>
              </p:txBody>
            </p:sp>
            <p:sp>
              <p:nvSpPr>
                <p:cNvPr id="54" name="Прямоугольник 53"/>
                <p:cNvSpPr/>
                <p:nvPr/>
              </p:nvSpPr>
              <p:spPr>
                <a:xfrm rot="16200000">
                  <a:off x="-217891" y="3192164"/>
                  <a:ext cx="1675818" cy="700610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2700">
                  <a:solidFill>
                    <a:schemeClr val="accent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2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Школьный альбом</a:t>
                  </a:r>
                  <a:endParaRPr kumimoji="0" lang="ru-RU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56" name="Прямая со стрелкой 55"/>
              <p:cNvCxnSpPr/>
              <p:nvPr/>
            </p:nvCxnSpPr>
            <p:spPr>
              <a:xfrm flipH="1">
                <a:off x="1392702" y="2413790"/>
                <a:ext cx="3103" cy="29192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3644" y="2393262"/>
                <a:ext cx="268809" cy="408467"/>
              </a:xfrm>
              <a:prstGeom prst="rect">
                <a:avLst/>
              </a:prstGeom>
            </p:spPr>
          </p:pic>
          <p:sp>
            <p:nvSpPr>
              <p:cNvPr id="59" name="Прямоугольник 58"/>
              <p:cNvSpPr/>
              <p:nvPr/>
            </p:nvSpPr>
            <p:spPr>
              <a:xfrm rot="16200000">
                <a:off x="9767795" y="3173980"/>
                <a:ext cx="1719672" cy="70061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Социология, экономика </a:t>
                </a: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 rot="16200000">
                <a:off x="10725416" y="3170341"/>
                <a:ext cx="1719674" cy="70788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Секция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1" name="Прямая со стрелкой 60"/>
              <p:cNvCxnSpPr/>
              <p:nvPr/>
            </p:nvCxnSpPr>
            <p:spPr>
              <a:xfrm flipH="1">
                <a:off x="11578285" y="2372522"/>
                <a:ext cx="3103" cy="29192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84320" y="2375081"/>
                <a:ext cx="231668" cy="408467"/>
              </a:xfrm>
              <a:prstGeom prst="rect">
                <a:avLst/>
              </a:prstGeom>
            </p:spPr>
          </p:pic>
        </p:grpSp>
        <p:sp>
          <p:nvSpPr>
            <p:cNvPr id="57" name="Прямоугольник 56"/>
            <p:cNvSpPr/>
            <p:nvPr/>
          </p:nvSpPr>
          <p:spPr>
            <a:xfrm rot="16200000">
              <a:off x="1811035" y="3332581"/>
              <a:ext cx="1685118" cy="101566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Парк юрско-мелового периодов </a:t>
              </a:r>
            </a:p>
          </p:txBody>
        </p:sp>
        <p:cxnSp>
          <p:nvCxnSpPr>
            <p:cNvPr id="67" name="Прямая со стрелкой 66"/>
            <p:cNvCxnSpPr/>
            <p:nvPr/>
          </p:nvCxnSpPr>
          <p:spPr>
            <a:xfrm flipH="1">
              <a:off x="2652212" y="2771688"/>
              <a:ext cx="3135" cy="28605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/>
            <p:nvPr/>
          </p:nvCxnSpPr>
          <p:spPr>
            <a:xfrm flipH="1">
              <a:off x="9346089" y="2741208"/>
              <a:ext cx="3135" cy="28605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69" name="Прямоугольник 68"/>
            <p:cNvSpPr/>
            <p:nvPr/>
          </p:nvSpPr>
          <p:spPr>
            <a:xfrm rot="16200000">
              <a:off x="8559679" y="3333969"/>
              <a:ext cx="1856935" cy="98488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Архитектура, информатика, робототехника </a:t>
              </a:r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1776528" y="0"/>
            <a:ext cx="7979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2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школьного научного общества </a:t>
            </a:r>
            <a:endParaRPr lang="ru-RU" sz="3200" dirty="0">
              <a:ln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67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26" y="0"/>
            <a:ext cx="1157577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72163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6119" y="321197"/>
            <a:ext cx="10898659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Государственная образовательная политика, закрепленная законом об образовании Российской Федерации, обусловливает получение каждым ребенком полноценного образования с соблюдением равных прав и возможностей. Это особо значимо для детей школьного возраста с ограниченными возможностями здоровья (ОВЗ) и сохранным интеллектом, которые нуждаются в развивающем индивидуальном обучении.</a:t>
            </a:r>
          </a:p>
          <a:p>
            <a:pPr fontAlgn="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Научно-проектная деятельность как педагогическая технология органично дополняет систему обучения, развития и воспитания, расширяя ее, способствует решению жизненных задач, социализации, что важно для обучающихся с ОВЗ.</a:t>
            </a:r>
          </a:p>
          <a:p>
            <a:pPr fontAlgn="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Проектно-исследовательская деятельность способствует развитию самостоятельности, целеустремленности, ответственности, настойчивости, инициативности, в процессе работы над проектом дети приобретают социальную практику за пределами школы, адаптируются к современным условиям жизни.</a:t>
            </a:r>
          </a:p>
          <a:p>
            <a:pPr fontAlgn="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учеников с ОВЗ над проектами, участие в исследованиях придает уверенность, положительно влияет на отношение к предмету исследования, помогает детям «открывать» себя, раскрыть свою личность, а также позволяет разнообразить внеурочную деятельность.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5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71" y="0"/>
            <a:ext cx="11545229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/>
          </p:cNvSpPr>
          <p:nvPr/>
        </p:nvSpPr>
        <p:spPr>
          <a:xfrm>
            <a:off x="1073425" y="-123800"/>
            <a:ext cx="10455966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Формы организации занятий: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6680" y="4231080"/>
            <a:ext cx="1688757" cy="2626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1339" y="4159162"/>
            <a:ext cx="2050587" cy="26988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04241" y="4002297"/>
            <a:ext cx="1962466" cy="28557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309" y="4053016"/>
            <a:ext cx="1715874" cy="28049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7837"/>
            <a:ext cx="3128944" cy="22252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97" y="4681874"/>
            <a:ext cx="3524143" cy="21761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721158"/>
            <a:ext cx="3101530" cy="18973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138" y="888038"/>
            <a:ext cx="4546862" cy="26459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163" y="853727"/>
            <a:ext cx="4457440" cy="272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2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26" y="0"/>
            <a:ext cx="1157577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7241059"/>
          </a:xfrm>
          <a:prstGeom prst="rect">
            <a:avLst/>
          </a:prstGeom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90170" y="319906"/>
            <a:ext cx="110581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</a:rPr>
              <a:t>Результаты участников научно-практической конференции</a:t>
            </a:r>
          </a:p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</a:rPr>
              <a:t>для обучающихся 8-11 классов «Шаг в будущее»- 2021</a:t>
            </a:r>
            <a:endParaRPr kumimoji="0" lang="ru-RU" altLang="ja-JP" sz="2400" b="1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9557" y="1212788"/>
          <a:ext cx="11244648" cy="2054479"/>
        </p:xfrm>
        <a:graphic>
          <a:graphicData uri="http://schemas.openxmlformats.org/drawingml/2006/table">
            <a:tbl>
              <a:tblPr/>
              <a:tblGrid>
                <a:gridCol w="381900"/>
                <a:gridCol w="1945332"/>
                <a:gridCol w="1355441"/>
                <a:gridCol w="769044"/>
                <a:gridCol w="1989901"/>
                <a:gridCol w="2477546"/>
                <a:gridCol w="2325484"/>
              </a:tblGrid>
              <a:tr h="584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23" marR="68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Фамилия, имя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участника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223" marR="68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СОШ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223" marR="68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</a:t>
                      </a: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223" marR="68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 работы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223" marR="68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Ф.И.О.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руководителя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223" marR="68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Результаты </a:t>
                      </a:r>
                      <a:endParaRPr lang="ru-RU" sz="2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3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223" marR="68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Лоншаков Степан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223" marR="68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«СОШ 26»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223" marR="68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класс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223" marR="68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История развития стрелкового оружия 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Рабоче-Крестьянской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Красной Армии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223" marR="68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Чайка Людмила Николаевна, учитель МБОУ «СОШ №26»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Консультант: Черепанов А.В.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223" marR="68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место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Рекомендуется на краевую конференцию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223" marR="68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766119" y="3186496"/>
            <a:ext cx="109316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участников научно-практической конференции</a:t>
            </a:r>
            <a:endParaRPr kumimoji="0" lang="ru-RU" sz="2400" b="1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обучающихся 4-8 классов «Шаг в науку»- 2021</a:t>
            </a:r>
            <a:endParaRPr kumimoji="0" lang="ru-RU" sz="2400" b="1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18985" y="4226647"/>
          <a:ext cx="11318788" cy="2609088"/>
        </p:xfrm>
        <a:graphic>
          <a:graphicData uri="http://schemas.openxmlformats.org/drawingml/2006/table">
            <a:tbl>
              <a:tblPr/>
              <a:tblGrid>
                <a:gridCol w="432779"/>
                <a:gridCol w="1816150"/>
                <a:gridCol w="1000739"/>
                <a:gridCol w="782979"/>
                <a:gridCol w="1192056"/>
                <a:gridCol w="2383345"/>
                <a:gridCol w="1760173"/>
                <a:gridCol w="1950567"/>
              </a:tblGrid>
              <a:tr h="493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Фамилия, имя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участника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ОУ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 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Секция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 работы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Ф.И.О.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руководителя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Результаты 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1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Сараев Андрей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«СОШ №26»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биология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Значимость муравьев в природе и жизни человека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Чайка Людмила Николаевна Захаренко Вера Васильевна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место  Рекомендуется для участие в краевой конференции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5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26" y="0"/>
            <a:ext cx="1157577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39499" y="1"/>
            <a:ext cx="12331499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4706048"/>
          <a:ext cx="11763632" cy="2196973"/>
        </p:xfrm>
        <a:graphic>
          <a:graphicData uri="http://schemas.openxmlformats.org/drawingml/2006/table">
            <a:tbl>
              <a:tblPr/>
              <a:tblGrid>
                <a:gridCol w="1837319"/>
                <a:gridCol w="734927"/>
                <a:gridCol w="839918"/>
                <a:gridCol w="1417362"/>
                <a:gridCol w="3569651"/>
                <a:gridCol w="1994805"/>
                <a:gridCol w="1369650"/>
              </a:tblGrid>
              <a:tr h="536978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VIII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Всероссийская научно-инновационная конференция школьников «Открой в себе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Ученого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24-26 апреля 2021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года Сборник тезисов Санкт-Петербург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2021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0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Логинова София Евгеньевна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«СОШ №26»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Биология и ботаника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Палеореконструкция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биогеоценозов мезозойского озера Черновское                                                                   Восточного Забайкалья для школьного музея </a:t>
                      </a: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Чайка Людмила Николаевна, учитель МБОУ «СОШ №26»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 34-35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96561" y="1078173"/>
          <a:ext cx="11442358" cy="3244774"/>
        </p:xfrm>
        <a:graphic>
          <a:graphicData uri="http://schemas.openxmlformats.org/drawingml/2006/table">
            <a:tbl>
              <a:tblPr/>
              <a:tblGrid>
                <a:gridCol w="1752058"/>
                <a:gridCol w="837120"/>
                <a:gridCol w="761018"/>
                <a:gridCol w="1319099"/>
                <a:gridCol w="3500685"/>
                <a:gridCol w="1902545"/>
                <a:gridCol w="1369833"/>
              </a:tblGrid>
              <a:tr h="6033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Фамилия, имя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участника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ОУ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 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Секция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 работы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Ф.И.О.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руководителя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Результаты 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52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ПИЧУЕВ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Иван Георгиевич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«СОШ №26»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Философии 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ВЛИЯНИЕ ЛОГИЧЕСКОГО МАТЕМАТИЧЕСКОГО ИНТЕЛЛЕКТА НА УСПЕШНОСТЬ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ИГРЫ В ШАШКИ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Чайка Людмила Николаевна, учитель МБОУ «СОШ №26»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36, июнь 2020г</a:t>
                      </a: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0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Логинова София Евгеньевна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«СОШ №26»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Биологии 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Палеореконструкция биогеоценозов мезозойского озера Черновское                                                                   Восточного Забайкалья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Чайка Людмила Николаевна, учитель МБОУ «СОШ №26»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36, июнь 2020г</a:t>
                      </a:r>
                    </a:p>
                  </a:txBody>
                  <a:tcPr marL="59292" marR="59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-51452" y="319043"/>
            <a:ext cx="122949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Публикации в Международном научном журнале «Юный ученый» (№ 36, июнь 2020г.)</a:t>
            </a:r>
            <a:endParaRPr kumimoji="0" lang="ru-RU" sz="24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5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26" y="0"/>
            <a:ext cx="1157577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9557" y="345989"/>
            <a:ext cx="11294075" cy="6322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Применение исследовательской деятельности при обучении детей с ОВЗ и сохранным интеллектом является основой присвоения ими культуры познания, важным средством развития интеллекта, мышления, условием формирования познавательной самостоятельности, стремления к мотивированному саморазвитию и успешной адаптации в обществе.</a:t>
            </a:r>
          </a:p>
          <a:p>
            <a:pPr algn="just" fontAlgn="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de-DE" sz="2800" dirty="0" err="1" smtClean="0">
                <a:latin typeface="Times New Roman" pitchFamily="18" charset="0"/>
                <a:cs typeface="Times New Roman" pitchFamily="18" charset="0"/>
              </a:rPr>
              <a:t>сследовательская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 smtClean="0"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 smtClean="0">
                <a:latin typeface="Times New Roman" pitchFamily="18" charset="0"/>
                <a:cs typeface="Times New Roman" pitchFamily="18" charset="0"/>
              </a:rPr>
              <a:t>учени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sz="2800" dirty="0" err="1" smtClean="0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Ивана Пичуева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«Влияние математического логического интеллекта на выигрыш при игре в шашки» </a:t>
            </a:r>
            <a:r>
              <a:rPr lang="de-DE" sz="2800" dirty="0" err="1" smtClean="0">
                <a:latin typeface="Times New Roman" pitchFamily="18" charset="0"/>
                <a:cs typeface="Times New Roman" pitchFamily="18" charset="0"/>
              </a:rPr>
              <a:t>имеет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 smtClean="0">
                <a:latin typeface="Times New Roman" pitchFamily="18" charset="0"/>
                <a:cs typeface="Times New Roman" pitchFamily="18" charset="0"/>
              </a:rPr>
              <a:t>личностную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de-DE" sz="2800" dirty="0" err="1" smtClean="0">
                <a:latin typeface="Times New Roman" pitchFamily="18" charset="0"/>
                <a:cs typeface="Times New Roman" pitchFamily="18" charset="0"/>
              </a:rPr>
              <a:t>практическую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 smtClean="0">
                <a:latin typeface="Times New Roman" pitchFamily="18" charset="0"/>
                <a:cs typeface="Times New Roman" pitchFamily="18" charset="0"/>
              </a:rPr>
              <a:t>значимость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2800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 smtClean="0">
                <a:latin typeface="Times New Roman" pitchFamily="18" charset="0"/>
                <a:cs typeface="Times New Roman" pitchFamily="18" charset="0"/>
              </a:rPr>
              <a:t>итогам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 smtClean="0">
                <a:latin typeface="Times New Roman" pitchFamily="18" charset="0"/>
                <a:cs typeface="Times New Roman" pitchFamily="18" charset="0"/>
              </a:rPr>
              <a:t>полученных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 smtClean="0">
                <a:latin typeface="Times New Roman" pitchFamily="18" charset="0"/>
                <a:cs typeface="Times New Roman" pitchFamily="18" charset="0"/>
              </a:rPr>
              <a:t>результатов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 smtClean="0">
                <a:latin typeface="Times New Roman" pitchFamily="18" charset="0"/>
                <a:cs typeface="Times New Roman" pitchFamily="18" charset="0"/>
              </a:rPr>
              <a:t>юный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 smtClean="0">
                <a:latin typeface="Times New Roman" pitchFamily="18" charset="0"/>
                <a:cs typeface="Times New Roman" pitchFamily="18" charset="0"/>
              </a:rPr>
              <a:t>исследователь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занял первое место в городской НПК-2019, 2-е место на краевой и 1-е место во Всероссийской научно-практической конференции «Шаг в будущее -2020». Сам школьник стал более коммуникабельным, перестал стесняться выступать перед аудиторией (классом), у него появилось много новых друзей.</a:t>
            </a:r>
          </a:p>
        </p:txBody>
      </p:sp>
    </p:spTree>
    <p:extLst>
      <p:ext uri="{BB962C8B-B14F-4D97-AF65-F5344CB8AC3E}">
        <p14:creationId xmlns:p14="http://schemas.microsoft.com/office/powerpoint/2010/main" val="13285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26" y="0"/>
            <a:ext cx="1157577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724105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4800" y="1243085"/>
          <a:ext cx="11491784" cy="5449334"/>
        </p:xfrm>
        <a:graphic>
          <a:graphicData uri="http://schemas.openxmlformats.org/drawingml/2006/table">
            <a:tbl>
              <a:tblPr/>
              <a:tblGrid>
                <a:gridCol w="335626"/>
                <a:gridCol w="1386082"/>
                <a:gridCol w="1408670"/>
                <a:gridCol w="475903"/>
                <a:gridCol w="537351"/>
                <a:gridCol w="296563"/>
                <a:gridCol w="3113902"/>
                <a:gridCol w="2168026"/>
                <a:gridCol w="1769661"/>
              </a:tblGrid>
              <a:tr h="701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4741" marR="6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kern="150">
                          <a:latin typeface="Times New Roman"/>
                          <a:ea typeface="Times New Roman"/>
                          <a:cs typeface="Times New Roman"/>
                        </a:rPr>
                        <a:t>Фамилия, имя участника 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4741" marR="6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kern="150">
                          <a:latin typeface="Times New Roman"/>
                          <a:ea typeface="Times New Roman"/>
                          <a:cs typeface="Times New Roman"/>
                        </a:rPr>
                        <a:t>Результаты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4741" marR="6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kern="150">
                          <a:latin typeface="Times New Roman"/>
                          <a:ea typeface="Times New Roman"/>
                          <a:cs typeface="Times New Roman"/>
                        </a:rPr>
                        <a:t>Город, ОУ, Класс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4741" marR="6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4741" marR="6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kern="150">
                          <a:latin typeface="Times New Roman"/>
                          <a:ea typeface="Times New Roman"/>
                          <a:cs typeface="Times New Roman"/>
                        </a:rPr>
                        <a:t>Секция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kern="150">
                          <a:latin typeface="Times New Roman"/>
                          <a:ea typeface="Times New Roman"/>
                          <a:cs typeface="Times New Roman"/>
                        </a:rPr>
                        <a:t>Психологии 4</a:t>
                      </a:r>
                      <a:r>
                        <a:rPr lang="en-US" sz="1600" b="1" kern="150"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4741" marR="6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4741" marR="6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kern="150">
                          <a:latin typeface="Times New Roman"/>
                          <a:ea typeface="Times New Roman"/>
                          <a:cs typeface="Times New Roman"/>
                        </a:rPr>
                        <a:t>Тема работы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4741" marR="6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kern="150">
                          <a:latin typeface="Times New Roman"/>
                          <a:ea typeface="Times New Roman"/>
                          <a:cs typeface="Times New Roman"/>
                        </a:rPr>
                        <a:t>Ф.И.О. руководителя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kern="150">
                          <a:latin typeface="Times New Roman"/>
                          <a:ea typeface="Times New Roman"/>
                          <a:cs typeface="Times New Roman"/>
                        </a:rPr>
                        <a:t>(полностью)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4741" marR="6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3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600" kern="1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kern="15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4741" marR="6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150" dirty="0">
                        <a:latin typeface="Times New Roman"/>
                        <a:ea typeface="Andale Sans UI"/>
                        <a:cs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kern="150" dirty="0">
                          <a:latin typeface="Times New Roman"/>
                          <a:ea typeface="Times New Roman"/>
                          <a:cs typeface="Times New Roman"/>
                        </a:rPr>
                        <a:t>ПИЧУЕВ </a:t>
                      </a:r>
                      <a:r>
                        <a:rPr lang="de-DE" sz="1600" b="1" kern="150" dirty="0" err="1">
                          <a:latin typeface="Times New Roman"/>
                          <a:ea typeface="Times New Roman"/>
                          <a:cs typeface="Times New Roman"/>
                        </a:rPr>
                        <a:t>Иван</a:t>
                      </a:r>
                      <a:r>
                        <a:rPr lang="de-DE" sz="1600" b="1" kern="1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600" b="1" kern="150" dirty="0" err="1">
                          <a:latin typeface="Times New Roman"/>
                          <a:ea typeface="Times New Roman"/>
                          <a:cs typeface="Times New Roman"/>
                        </a:rPr>
                        <a:t>Георгиевич</a:t>
                      </a:r>
                      <a:endParaRPr lang="ru-RU" sz="16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4741" marR="6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kern="150">
                          <a:latin typeface="Times New Roman"/>
                          <a:ea typeface="Times New Roman"/>
                          <a:cs typeface="Times New Roman"/>
                        </a:rPr>
                        <a:t>ДИПЛОМ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kern="150">
                          <a:latin typeface="Times New Roman"/>
                          <a:ea typeface="Times New Roman"/>
                          <a:cs typeface="Times New Roman"/>
                        </a:rPr>
                        <a:t>Победитель I степени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4741" marR="6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kern="150">
                          <a:latin typeface="Times New Roman"/>
                          <a:ea typeface="Times New Roman"/>
                          <a:cs typeface="Times New Roman"/>
                        </a:rPr>
                        <a:t>Забайкальский край, г. Чита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kern="150">
                          <a:latin typeface="Times New Roman"/>
                          <a:ea typeface="Times New Roman"/>
                          <a:cs typeface="Times New Roman"/>
                        </a:rPr>
                        <a:t>МБОУ СОШ № 26, 9 класс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4741" marR="6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4741" marR="6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kern="150">
                          <a:latin typeface="Times New Roman"/>
                          <a:ea typeface="Times New Roman"/>
                          <a:cs typeface="Times New Roman"/>
                        </a:rPr>
                        <a:t>Настоящий диплом подтверждает высокое качество научных результатов, их успешную апробацию и, в случае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kern="150">
                          <a:latin typeface="Times New Roman"/>
                          <a:ea typeface="Times New Roman"/>
                          <a:cs typeface="Times New Roman"/>
                        </a:rPr>
                        <a:t>необходимости, может быть принят во внимание при поступлении в Высшее учебное заведение на специальность,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kern="150">
                          <a:latin typeface="Times New Roman"/>
                          <a:ea typeface="Times New Roman"/>
                          <a:cs typeface="Times New Roman"/>
                        </a:rPr>
                        <a:t>соответствующую тематике исследований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4741" marR="6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4741" marR="6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kern="150">
                          <a:latin typeface="Times New Roman"/>
                          <a:ea typeface="Times New Roman"/>
                          <a:cs typeface="Times New Roman"/>
                        </a:rPr>
                        <a:t>ВЛИЯНИЕ ЛОГИЧЕСКОГО МАТЕМАТИЧЕСКОГО ИНТЕЛЛЕКТА НА УСПЕШНОСТЬ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kern="150">
                          <a:latin typeface="Times New Roman"/>
                          <a:ea typeface="Times New Roman"/>
                          <a:cs typeface="Times New Roman"/>
                        </a:rPr>
                        <a:t>ИГРЫ В ШАШКИ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4741" marR="6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kern="150">
                          <a:latin typeface="Times New Roman"/>
                          <a:ea typeface="Times New Roman"/>
                          <a:cs typeface="Times New Roman"/>
                        </a:rPr>
                        <a:t>Чайка Людмила Николаевна, учитель МБОУ «СОШ №26»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4741" marR="6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600" kern="15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41" marR="6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kern="150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Российская</a:t>
                      </a:r>
                      <a:r>
                        <a:rPr lang="de-DE" sz="1600" b="1" kern="15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600" b="1" kern="150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научно-социальная</a:t>
                      </a:r>
                      <a:r>
                        <a:rPr lang="de-DE" sz="1600" b="1" kern="15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600" b="1" kern="150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программа</a:t>
                      </a:r>
                      <a:r>
                        <a:rPr lang="de-DE" sz="1600" b="1" kern="15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600" b="1" kern="150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для</a:t>
                      </a:r>
                      <a:r>
                        <a:rPr lang="de-DE" sz="1600" b="1" kern="15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600" b="1" kern="150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молодежи</a:t>
                      </a:r>
                      <a:r>
                        <a:rPr lang="de-DE" sz="1600" b="1" kern="15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de-DE" sz="1600" b="1" kern="150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школьников</a:t>
                      </a:r>
                      <a:r>
                        <a:rPr lang="de-DE" sz="1600" b="1" kern="15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de-DE" sz="1600" b="1" kern="150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Шаг</a:t>
                      </a:r>
                      <a:r>
                        <a:rPr lang="de-DE" sz="1600" b="1" kern="15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de-DE" sz="1600" b="1" kern="150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будущее</a:t>
                      </a:r>
                      <a:r>
                        <a:rPr lang="de-DE" sz="1600" b="1" kern="15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600" kern="15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4741" marR="6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kern="15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4741" marR="6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kern="150">
                          <a:latin typeface="Times New Roman"/>
                          <a:ea typeface="Times New Roman"/>
                          <a:cs typeface="Times New Roman"/>
                        </a:rPr>
                        <a:t>ПИЧУЕВ Иван Георгиевич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4741" marR="6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kern="150">
                          <a:latin typeface="Times New Roman"/>
                          <a:ea typeface="Andale Sans UI"/>
                          <a:cs typeface="Times New Roman"/>
                        </a:rPr>
                        <a:t>Нагрудный знак   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kern="150">
                          <a:latin typeface="Times New Roman"/>
                          <a:ea typeface="Andale Sans UI"/>
                          <a:cs typeface="Times New Roman"/>
                        </a:rPr>
                        <a:t>«ШКОЛЬНИК –  ИССЛЕДОВАТЕЛЬ» программы «</a:t>
                      </a:r>
                      <a:r>
                        <a:rPr lang="de-DE" sz="1600" b="1" kern="150">
                          <a:latin typeface="Times New Roman"/>
                          <a:ea typeface="Andale Sans UI"/>
                          <a:cs typeface="Times New Roman"/>
                        </a:rPr>
                        <a:t>Шаг в будущее»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kern="150">
                          <a:latin typeface="Times New Roman"/>
                          <a:ea typeface="Times New Roman"/>
                          <a:cs typeface="Times New Roman"/>
                        </a:rPr>
                        <a:t>Наградной акт № 2 от 18 апреля 2021 года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4741" marR="6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kern="15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de-DE" sz="1600" kern="150" dirty="0">
                          <a:latin typeface="Times New Roman"/>
                          <a:ea typeface="Times New Roman"/>
                          <a:cs typeface="Times New Roman"/>
                        </a:rPr>
                        <a:t>г. </a:t>
                      </a:r>
                      <a:r>
                        <a:rPr lang="de-DE" sz="1600" kern="150" dirty="0" err="1">
                          <a:latin typeface="Times New Roman"/>
                          <a:ea typeface="Times New Roman"/>
                          <a:cs typeface="Times New Roman"/>
                        </a:rPr>
                        <a:t>Чита</a:t>
                      </a:r>
                      <a:endParaRPr lang="ru-RU" sz="1600" kern="150" dirty="0">
                        <a:latin typeface="Times New Roman"/>
                        <a:ea typeface="Andale Sans UI"/>
                        <a:cs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kern="150" dirty="0">
                          <a:latin typeface="Times New Roman"/>
                          <a:ea typeface="Times New Roman"/>
                          <a:cs typeface="Times New Roman"/>
                        </a:rPr>
                        <a:t>МБОУ СОШ № 26, 9 </a:t>
                      </a:r>
                      <a:r>
                        <a:rPr lang="de-DE" sz="1600" kern="150" dirty="0" err="1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6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4741" marR="6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kern="150">
                          <a:latin typeface="Times New Roman"/>
                          <a:ea typeface="Times New Roman"/>
                          <a:cs typeface="Times New Roman"/>
                        </a:rPr>
                        <a:t>За высокие результаты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kern="150">
                          <a:latin typeface="Times New Roman"/>
                          <a:ea typeface="Times New Roman"/>
                          <a:cs typeface="Times New Roman"/>
                        </a:rPr>
                        <a:t>научных исследований и разработок, за творческий поиск нового и стремление к истине, составляющие суть работы настоящего ученого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4741" marR="6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kern="150" dirty="0">
                          <a:latin typeface="Times New Roman"/>
                          <a:ea typeface="Times New Roman"/>
                          <a:cs typeface="Times New Roman"/>
                        </a:rPr>
                        <a:t>ВЛИЯНИЕ ЛОГИЧЕСКОГО МАТЕМАТИЧЕСКОГО ИНТЕЛЛЕКТА НА УСПЕШНОСТЬ</a:t>
                      </a:r>
                      <a:endParaRPr lang="ru-RU" sz="1600" kern="150" dirty="0">
                        <a:latin typeface="Times New Roman"/>
                        <a:ea typeface="Andale Sans UI"/>
                        <a:cs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kern="150" dirty="0">
                          <a:latin typeface="Times New Roman"/>
                          <a:ea typeface="Times New Roman"/>
                          <a:cs typeface="Times New Roman"/>
                        </a:rPr>
                        <a:t>ИГРЫ В ШАШКИ</a:t>
                      </a:r>
                      <a:endParaRPr lang="ru-RU" sz="16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4741" marR="6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kern="150" dirty="0" err="1">
                          <a:latin typeface="Times New Roman"/>
                          <a:ea typeface="Times New Roman"/>
                          <a:cs typeface="Times New Roman"/>
                        </a:rPr>
                        <a:t>Чайка</a:t>
                      </a:r>
                      <a:r>
                        <a:rPr lang="de-DE" sz="1600" kern="1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600" kern="150" dirty="0" err="1">
                          <a:latin typeface="Times New Roman"/>
                          <a:ea typeface="Times New Roman"/>
                          <a:cs typeface="Times New Roman"/>
                        </a:rPr>
                        <a:t>Людмила</a:t>
                      </a:r>
                      <a:r>
                        <a:rPr lang="de-DE" sz="1600" kern="1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600" kern="150" dirty="0" err="1">
                          <a:latin typeface="Times New Roman"/>
                          <a:ea typeface="Times New Roman"/>
                          <a:cs typeface="Times New Roman"/>
                        </a:rPr>
                        <a:t>Николаевна</a:t>
                      </a:r>
                      <a:r>
                        <a:rPr lang="de-DE" sz="1600" kern="15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de-DE" sz="1600" kern="150" dirty="0" err="1"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r>
                        <a:rPr lang="de-DE" sz="1600" kern="150" dirty="0">
                          <a:latin typeface="Times New Roman"/>
                          <a:ea typeface="Times New Roman"/>
                          <a:cs typeface="Times New Roman"/>
                        </a:rPr>
                        <a:t> МБОУ «СОШ №26»</a:t>
                      </a:r>
                      <a:endParaRPr lang="ru-RU" sz="16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4741" marR="6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04137" y="0"/>
            <a:ext cx="122608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2400" b="1" i="0" u="none" strike="noStrike" cap="none" normalizeH="0" baseline="0" dirty="0" err="1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</a:t>
            </a:r>
            <a:r>
              <a:rPr kumimoji="0" lang="de-DE" altLang="ja-JP" sz="24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altLang="ja-JP" sz="2400" b="1" i="0" u="none" strike="noStrike" cap="none" normalizeH="0" baseline="0" dirty="0" err="1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участия</a:t>
            </a:r>
            <a:r>
              <a:rPr kumimoji="0" lang="de-DE" altLang="ja-JP" sz="24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altLang="ja-JP" sz="2400" b="1" i="0" u="none" strike="noStrike" cap="none" normalizeH="0" baseline="0" dirty="0" err="1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Международного</a:t>
            </a:r>
            <a:r>
              <a:rPr kumimoji="0" lang="de-DE" altLang="ja-JP" sz="24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altLang="ja-JP" sz="2400" b="1" i="0" u="none" strike="noStrike" cap="none" normalizeH="0" baseline="0" dirty="0" err="1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дистант-форума</a:t>
            </a:r>
            <a:r>
              <a:rPr kumimoji="0" lang="de-DE" altLang="ja-JP" sz="24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altLang="ja-JP" sz="2400" b="1" i="0" u="none" strike="noStrike" cap="none" normalizeH="0" baseline="0" dirty="0" err="1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лучших</a:t>
            </a:r>
            <a:r>
              <a:rPr kumimoji="0" lang="de-DE" altLang="ja-JP" sz="24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altLang="ja-JP" sz="2400" b="1" i="0" u="none" strike="noStrike" cap="none" normalizeH="0" baseline="0" dirty="0" err="1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молодых</a:t>
            </a:r>
            <a:r>
              <a:rPr kumimoji="0" lang="de-DE" altLang="ja-JP" sz="24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altLang="ja-JP" sz="2400" b="1" i="0" u="none" strike="noStrike" cap="none" normalizeH="0" baseline="0" dirty="0" err="1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</a:t>
            </a:r>
            <a:r>
              <a:rPr kumimoji="0" lang="de-DE" altLang="ja-JP" sz="24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altLang="ja-JP" sz="2400" b="1" i="0" u="none" strike="noStrike" cap="none" normalizeH="0" baseline="0" dirty="0" err="1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планеты</a:t>
            </a:r>
            <a:endParaRPr kumimoji="0" lang="ru-RU" altLang="ja-JP" sz="24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2400" b="1" i="0" u="none" strike="noStrike" cap="none" normalizeH="0" baseline="0" dirty="0" err="1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Молодежь</a:t>
            </a:r>
            <a:r>
              <a:rPr kumimoji="0" lang="de-DE" altLang="ja-JP" sz="24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altLang="ja-JP" sz="2400" b="1" i="0" u="none" strike="noStrike" cap="none" normalizeH="0" baseline="0" dirty="0" err="1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мира</a:t>
            </a:r>
            <a:r>
              <a:rPr kumimoji="0" lang="de-DE" altLang="ja-JP" sz="24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de-DE" altLang="ja-JP" sz="2400" b="1" i="0" u="none" strike="noStrike" cap="none" normalizeH="0" baseline="0" dirty="0" err="1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вызовам</a:t>
            </a:r>
            <a:r>
              <a:rPr kumimoji="0" lang="de-DE" altLang="ja-JP" sz="24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altLang="ja-JP" sz="2400" b="1" i="0" u="none" strike="noStrike" cap="none" normalizeH="0" baseline="0" dirty="0" err="1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современности</a:t>
            </a:r>
            <a:r>
              <a:rPr kumimoji="0" lang="ru-RU" altLang="ja-JP" sz="24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de-DE" altLang="ja-JP" sz="24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altLang="ja-JP" sz="2400" b="1" i="0" u="none" strike="noStrike" cap="none" normalizeH="0" baseline="0" dirty="0" err="1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научно-практической</a:t>
            </a:r>
            <a:r>
              <a:rPr kumimoji="0" lang="de-DE" altLang="ja-JP" sz="24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altLang="ja-JP" sz="2400" b="1" i="0" u="none" strike="noStrike" cap="none" normalizeH="0" baseline="0" dirty="0" err="1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конференции</a:t>
            </a:r>
            <a:r>
              <a:rPr kumimoji="0" lang="de-DE" altLang="ja-JP" sz="24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ja-JP" sz="2400" b="1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24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de-DE" altLang="ja-JP" sz="2400" b="1" i="0" u="none" strike="noStrike" cap="none" normalizeH="0" baseline="0" dirty="0" err="1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Шаг</a:t>
            </a:r>
            <a:r>
              <a:rPr kumimoji="0" lang="de-DE" altLang="ja-JP" sz="24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de-DE" altLang="ja-JP" sz="2400" b="1" i="0" u="none" strike="noStrike" cap="none" normalizeH="0" baseline="0" dirty="0" err="1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будущее</a:t>
            </a:r>
            <a:r>
              <a:rPr kumimoji="0" lang="de-DE" altLang="ja-JP" sz="24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»- 2021</a:t>
            </a:r>
            <a:r>
              <a:rPr kumimoji="0" lang="ru-RU" altLang="ja-JP" sz="24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altLang="ja-JP" sz="24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г. </a:t>
            </a:r>
            <a:r>
              <a:rPr kumimoji="0" lang="de-DE" altLang="ja-JP" sz="2400" b="0" i="0" u="none" strike="noStrike" cap="none" normalizeH="0" baseline="0" dirty="0" err="1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Москва</a:t>
            </a:r>
            <a:r>
              <a:rPr kumimoji="0" lang="de-DE" altLang="ja-JP" sz="24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22 </a:t>
            </a:r>
            <a:r>
              <a:rPr kumimoji="0" lang="de-DE" altLang="ja-JP" sz="2400" b="0" i="0" u="none" strike="noStrike" cap="none" normalizeH="0" baseline="0" dirty="0" err="1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марта</a:t>
            </a:r>
            <a:r>
              <a:rPr kumimoji="0" lang="de-DE" altLang="ja-JP" sz="24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30 </a:t>
            </a:r>
            <a:r>
              <a:rPr kumimoji="0" lang="de-DE" altLang="ja-JP" sz="2400" b="0" i="0" u="none" strike="noStrike" cap="none" normalizeH="0" baseline="0" dirty="0" err="1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апреля</a:t>
            </a:r>
            <a:r>
              <a:rPr kumimoji="0" lang="de-DE" altLang="ja-JP" sz="24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2021</a:t>
            </a:r>
            <a:endParaRPr kumimoji="0" lang="ru-RU" altLang="ja-JP" sz="24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24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5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1063</Words>
  <Application>Microsoft Office PowerPoint</Application>
  <PresentationFormat>Произвольный</PresentationFormat>
  <Paragraphs>168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Crop</vt:lpstr>
      <vt:lpstr>Развитие исследовательских компетенций  у детей с овз   МБОУ СОШ №26 </vt:lpstr>
      <vt:lpstr>Регулирование научной проектно-исследовательской деятельности ШНОО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проект  МБОУ СОШ №26</dc:title>
  <dc:creator>admin</dc:creator>
  <cp:lastModifiedBy>GordeevAV</cp:lastModifiedBy>
  <cp:revision>100</cp:revision>
  <dcterms:created xsi:type="dcterms:W3CDTF">2021-03-21T09:51:35Z</dcterms:created>
  <dcterms:modified xsi:type="dcterms:W3CDTF">2021-08-24T04:56:56Z</dcterms:modified>
</cp:coreProperties>
</file>