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F9A6-3165-4BE9-9E80-01924194E5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6F00-E50B-4D51-AD6B-C832499B4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.moscow/" TargetMode="External"/><Relationship Id="rId7" Type="http://schemas.openxmlformats.org/officeDocument/2006/relationships/hyperlink" Target="http://cbs-chita.ru/" TargetMode="External"/><Relationship Id="rId2" Type="http://schemas.openxmlformats.org/officeDocument/2006/relationships/hyperlink" Target="http://shs_chit_5.chi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itadvorec/" TargetMode="External"/><Relationship Id="rId5" Type="http://schemas.openxmlformats.org/officeDocument/2006/relationships/hyperlink" Target="http://old.step-into-the-future.ru/" TargetMode="External"/><Relationship Id="rId4" Type="http://schemas.openxmlformats.org/officeDocument/2006/relationships/hyperlink" Target="http://irozk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arant.ru/products/ipo/prime/doc/71338750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20072" y="4437112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2492896"/>
            <a:ext cx="69847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1196752"/>
            <a:ext cx="6336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188640"/>
            <a:ext cx="52565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Конференция (Август 2021)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19675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Секция :</a:t>
            </a:r>
          </a:p>
          <a:p>
            <a:pPr algn="ctr"/>
            <a:r>
              <a:rPr lang="ru-RU" sz="2000" b="1" dirty="0" smtClean="0"/>
              <a:t>«Выявление и развитие способностей обучающихся, социальный запрос, образовательные практики»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56490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Тема: </a:t>
            </a:r>
          </a:p>
          <a:p>
            <a:pPr algn="ctr"/>
            <a:r>
              <a:rPr lang="ru-RU" sz="2000" b="1" dirty="0" smtClean="0"/>
              <a:t>«Использование ресурсов школьного информационно-библиотечного центра в практике работы </a:t>
            </a:r>
          </a:p>
          <a:p>
            <a:pPr algn="ctr"/>
            <a:r>
              <a:rPr lang="ru-RU" sz="2000" b="1" dirty="0" smtClean="0"/>
              <a:t>с одарёнными детьми»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Малыхина Елена Филипповна </a:t>
            </a:r>
          </a:p>
          <a:p>
            <a:r>
              <a:rPr lang="ru-RU" b="1" dirty="0" smtClean="0"/>
              <a:t>Педагог-библиотекарь </a:t>
            </a:r>
          </a:p>
          <a:p>
            <a:r>
              <a:rPr lang="ru-RU" b="1" dirty="0" smtClean="0"/>
              <a:t>МБОУ «СОШ №5» г. Чита</a:t>
            </a:r>
            <a:endParaRPr lang="ru-RU" b="1" dirty="0"/>
          </a:p>
        </p:txBody>
      </p:sp>
      <p:pic>
        <p:nvPicPr>
          <p:cNvPr id="8" name="Рисунок 7" descr="718032484d6046721a4ee90b5a8c9c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221088"/>
            <a:ext cx="3836712" cy="226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11560" y="6021288"/>
            <a:ext cx="45365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4869160"/>
            <a:ext cx="51845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789040"/>
            <a:ext cx="70567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068960"/>
            <a:ext cx="51845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988840"/>
            <a:ext cx="56166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98072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188640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Используемые ссылки: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http://shs_chit_5.chita</a:t>
            </a:r>
            <a:r>
              <a:rPr lang="ru-RU" dirty="0" smtClean="0"/>
              <a:t> – </a:t>
            </a:r>
            <a:r>
              <a:rPr lang="ru-RU" b="1" dirty="0" smtClean="0"/>
              <a:t>МБОУ «СОШ №5» г. Чита, страница: школьный информационно-библиотечный центр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https://institut.moscow/</a:t>
            </a:r>
            <a:r>
              <a:rPr lang="ru-RU" dirty="0" smtClean="0"/>
              <a:t> - </a:t>
            </a:r>
            <a:r>
              <a:rPr lang="ru-RU" b="1" dirty="0" smtClean="0"/>
              <a:t>Московский институт профессиональной переподготовки и повышения квалификации педагогов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1409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http://irozk.ru/</a:t>
            </a:r>
            <a:r>
              <a:rPr lang="ru-RU" dirty="0" smtClean="0"/>
              <a:t> - </a:t>
            </a:r>
            <a:r>
              <a:rPr lang="ru-RU" b="1" dirty="0" smtClean="0"/>
              <a:t>ГУ ДПО Забайкальского края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http://old.step-into-the-future.ru/</a:t>
            </a:r>
            <a:r>
              <a:rPr lang="ru-RU" dirty="0" smtClean="0"/>
              <a:t> - </a:t>
            </a:r>
            <a:r>
              <a:rPr lang="ru-RU" b="1" dirty="0" smtClean="0"/>
              <a:t>Российское соревнование юных исследователей г. Реутов, Московская область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9411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https://chitadvorec</a:t>
            </a:r>
            <a:r>
              <a:rPr lang="ru-RU" dirty="0" smtClean="0"/>
              <a:t> – </a:t>
            </a:r>
            <a:r>
              <a:rPr lang="ru-RU" b="1" dirty="0" err="1" smtClean="0"/>
              <a:t>Коворкинг</a:t>
            </a:r>
            <a:r>
              <a:rPr lang="ru-RU" b="1" dirty="0" smtClean="0"/>
              <a:t> Центр «Наука без границ»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02128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http://cbs-chita.ru</a:t>
            </a:r>
            <a:r>
              <a:rPr lang="ru-RU" dirty="0" smtClean="0"/>
              <a:t> – </a:t>
            </a:r>
            <a:r>
              <a:rPr lang="ru-RU" b="1" dirty="0" smtClean="0"/>
              <a:t>МБУК «ЦБС» г. Чита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5656" y="1700808"/>
            <a:ext cx="6768752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198884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Спасибо </a:t>
            </a:r>
          </a:p>
          <a:p>
            <a:pPr algn="ctr"/>
            <a:r>
              <a:rPr lang="ru-RU" sz="7200" b="1" dirty="0" smtClean="0"/>
              <a:t>за внимание!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5589240"/>
            <a:ext cx="58326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861048"/>
            <a:ext cx="532859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060848"/>
            <a:ext cx="46085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60648"/>
            <a:ext cx="60486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Министерства образования и науки РФ от 15 июня 2016 г. N 715 "Об утверждении Концепции развития школьных информационно-библиотечных центров"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Концепция развития </a:t>
            </a:r>
            <a:r>
              <a:rPr lang="ru-RU" b="1" dirty="0"/>
              <a:t>школьных информационно-библиотечных центров</a:t>
            </a:r>
            <a:br>
              <a:rPr lang="ru-RU" b="1" dirty="0"/>
            </a:br>
            <a:r>
              <a:rPr lang="ru-RU" b="1" dirty="0"/>
              <a:t>(утв. </a:t>
            </a:r>
            <a:r>
              <a:rPr lang="ru-RU" b="1" u="sng" dirty="0">
                <a:hlinkClick r:id="rId2"/>
              </a:rPr>
              <a:t>приказом</a:t>
            </a:r>
            <a:r>
              <a:rPr lang="ru-RU" b="1" dirty="0"/>
              <a:t> Министерства образования и науки РФ от 15 июня 2016 г. N 715)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Приказ МБОУ «СОШ №5» от 07.09. 2017  №43 «О создании информационно-библиотечного центра в МБОУ «СОШ  №5» на базе школьной библиотеки»</a:t>
            </a:r>
            <a:endParaRPr lang="ru-RU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3528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Разработана «Программа развития ШИБЦ» на 2017 – 2020; на 2021 – 2023 гг.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2880320" cy="216024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188640"/>
            <a:ext cx="576064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3265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Impact" pitchFamily="34" charset="0"/>
              </a:rPr>
              <a:t>Школьный информационно – библиотечный центр</a:t>
            </a:r>
            <a:endParaRPr lang="ru-RU" sz="4000" dirty="0">
              <a:latin typeface="Impact" pitchFamily="34" charset="0"/>
            </a:endParaRPr>
          </a:p>
        </p:txBody>
      </p:sp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92896"/>
            <a:ext cx="7135221" cy="84784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3429000"/>
            <a:ext cx="15841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3429000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3429000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501008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653136"/>
            <a:ext cx="15121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58112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58112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4509120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35730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библиотеки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342900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Информационная зона (читальный зал)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350100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Досуговая</a:t>
            </a:r>
            <a:r>
              <a:rPr lang="ru-RU" sz="1600" dirty="0" smtClean="0"/>
              <a:t> зона (доступная среда)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36450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Медиа</a:t>
            </a:r>
            <a:r>
              <a:rPr lang="ru-RU" dirty="0" smtClean="0"/>
              <a:t> - зона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27584" y="4293096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Абонемент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979712" y="465313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Зона науки и информационных технологий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11960" y="450912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 истории школы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7944" y="5661248"/>
            <a:ext cx="1728192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139952" y="56612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Школьный литературный музей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00192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Управленческая зона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56176" y="5589240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084168" y="566124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Зона формирования ключевых компетенций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14" idx="3"/>
          </p:cNvCxnSpPr>
          <p:nvPr/>
        </p:nvCxnSpPr>
        <p:spPr>
          <a:xfrm flipV="1">
            <a:off x="1763688" y="3861048"/>
            <a:ext cx="360040" cy="3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915816" y="4293096"/>
            <a:ext cx="0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635896" y="407707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779912" y="50851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9" idx="1"/>
          </p:cNvCxnSpPr>
          <p:nvPr/>
        </p:nvCxnSpPr>
        <p:spPr>
          <a:xfrm flipH="1">
            <a:off x="5508104" y="3897052"/>
            <a:ext cx="72008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20072" y="4221088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796136" y="501317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220072" y="5373216"/>
            <a:ext cx="0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308304" y="4221088"/>
            <a:ext cx="0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452320" y="5373216"/>
            <a:ext cx="0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260648"/>
            <a:ext cx="82089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квалификации педагога – библиотекаря по направлению «Проектно – исследовательская деятельность в ИБЦ»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84784"/>
            <a:ext cx="3097527" cy="508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7728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Московский институт профессиональной переподготовки и повышения квалификации </a:t>
            </a:r>
            <a:r>
              <a:rPr lang="ru-RU" b="1" dirty="0" smtClean="0"/>
              <a:t>педагогов. Направление: </a:t>
            </a:r>
            <a:r>
              <a:rPr lang="ru-RU" b="1" dirty="0" smtClean="0">
                <a:solidFill>
                  <a:srgbClr val="FF0000"/>
                </a:solidFill>
              </a:rPr>
              <a:t>Проектно-исследовательская деятельность </a:t>
            </a:r>
            <a:r>
              <a:rPr lang="ru-RU" b="1" dirty="0" smtClean="0"/>
              <a:t>2019-2020 г.; Диплом: СГ-27143-240 часов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86104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 ДПО Забайкальского края. Курсы повышения квалификации по теме: </a:t>
            </a:r>
            <a:r>
              <a:rPr lang="ru-RU" b="1" dirty="0" smtClean="0">
                <a:solidFill>
                  <a:srgbClr val="FF0000"/>
                </a:solidFill>
              </a:rPr>
              <a:t>Проектно-исследовательская деятельность в школьном информационно-библиотечном центре</a:t>
            </a:r>
            <a:r>
              <a:rPr lang="ru-RU" b="1" dirty="0" smtClean="0"/>
              <a:t>. Сертификат 2019, 2020, 2021 гг.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8024" y="4653136"/>
            <a:ext cx="36004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60648"/>
            <a:ext cx="83529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Организация проектно-исследовательской работы. Формирование проектного мышления – важная составляющая проектной деятельности</a:t>
            </a:r>
            <a:endParaRPr lang="ru-RU" sz="2000" b="1" dirty="0"/>
          </a:p>
        </p:txBody>
      </p:sp>
      <p:pic>
        <p:nvPicPr>
          <p:cNvPr id="4" name="Рисунок 3" descr="0.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56792"/>
            <a:ext cx="417209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472514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Отбор детей для участия </a:t>
            </a:r>
          </a:p>
          <a:p>
            <a:pPr algn="ctr"/>
            <a:r>
              <a:rPr lang="ru-RU" sz="2000" b="1" dirty="0" smtClean="0"/>
              <a:t>в проектной и научной деятельности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11560" y="5517232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260648"/>
            <a:ext cx="71287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33265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Шаги развития науки с участием одарённых детей в школе, на муниципальном, городском, краевом и общероссийском уровнях </a:t>
            </a:r>
            <a:endParaRPr lang="ru-RU" sz="2000" b="1" dirty="0"/>
          </a:p>
        </p:txBody>
      </p:sp>
      <p:pic>
        <p:nvPicPr>
          <p:cNvPr id="6" name="Рисунок 5" descr="есть идея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4293096"/>
            <a:ext cx="6192688" cy="14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шаг в науку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196752"/>
            <a:ext cx="6552728" cy="167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56612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протяжении 3-х лет участники проектов на разных этапах научно-практических конференций занимают </a:t>
            </a:r>
          </a:p>
          <a:p>
            <a:pPr algn="ctr"/>
            <a:r>
              <a:rPr lang="ru-RU" sz="2000" b="1" dirty="0" smtClean="0"/>
              <a:t>под моим руководством только призовые места</a:t>
            </a:r>
            <a:endParaRPr lang="ru-RU" sz="2000" b="1" dirty="0"/>
          </a:p>
        </p:txBody>
      </p:sp>
      <p:pic>
        <p:nvPicPr>
          <p:cNvPr id="12" name="Рисунок 11" descr="шаг в будуще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08920"/>
            <a:ext cx="6620799" cy="176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6044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.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12776"/>
            <a:ext cx="30243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.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3251523"/>
            <a:ext cx="3240360" cy="360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Вручение Дипломов победителю  - Участница конференций с проектами </a:t>
            </a:r>
            <a:r>
              <a:rPr lang="ru-RU" sz="2400" b="1" dirty="0" err="1" smtClean="0"/>
              <a:t>Бурлакова</a:t>
            </a:r>
            <a:r>
              <a:rPr lang="ru-RU" sz="2400" b="1" dirty="0" smtClean="0"/>
              <a:t> Арина, ученица </a:t>
            </a:r>
          </a:p>
          <a:p>
            <a:pPr algn="ctr"/>
            <a:r>
              <a:rPr lang="ru-RU" sz="2400" b="1" dirty="0" smtClean="0"/>
              <a:t>7 класса</a:t>
            </a:r>
          </a:p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- место</a:t>
            </a:r>
          </a:p>
          <a:p>
            <a:endParaRPr lang="ru-RU" sz="2400" b="1" dirty="0"/>
          </a:p>
        </p:txBody>
      </p:sp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509160"/>
            <a:ext cx="3600400" cy="516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.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354" y="836712"/>
            <a:ext cx="3324646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332656"/>
            <a:ext cx="79928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47667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Выбор конференций немаловажный фактор </a:t>
            </a:r>
          </a:p>
          <a:p>
            <a:pPr algn="ctr"/>
            <a:r>
              <a:rPr lang="ru-RU" sz="2000" b="1" dirty="0" smtClean="0"/>
              <a:t>по продвижению проектов одарённых детей</a:t>
            </a:r>
            <a:endParaRPr lang="ru-RU" sz="2000" b="1" dirty="0"/>
          </a:p>
        </p:txBody>
      </p:sp>
      <p:pic>
        <p:nvPicPr>
          <p:cNvPr id="6" name="Рисунок 5" descr="0.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3491880" cy="272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.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40768"/>
            <a:ext cx="4444033" cy="2881715"/>
          </a:xfrm>
          <a:prstGeom prst="rect">
            <a:avLst/>
          </a:prstGeom>
        </p:spPr>
      </p:pic>
      <p:pic>
        <p:nvPicPr>
          <p:cNvPr id="8" name="Рисунок 7" descr="0.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40" y="4221088"/>
            <a:ext cx="4777760" cy="2386366"/>
          </a:xfrm>
          <a:prstGeom prst="rect">
            <a:avLst/>
          </a:prstGeom>
        </p:spPr>
      </p:pic>
      <p:pic>
        <p:nvPicPr>
          <p:cNvPr id="9" name="Рисунок 8" descr="0.1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1088"/>
            <a:ext cx="482453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39952" y="4797152"/>
            <a:ext cx="46085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32656"/>
            <a:ext cx="82809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Проекты наполнялись благодаря экспертной оценке </a:t>
            </a:r>
          </a:p>
          <a:p>
            <a:pPr algn="ctr"/>
            <a:r>
              <a:rPr lang="ru-RU" sz="2000" b="1" dirty="0" err="1" smtClean="0"/>
              <a:t>Коворкинг</a:t>
            </a:r>
            <a:r>
              <a:rPr lang="ru-RU" sz="2000" b="1" dirty="0" smtClean="0"/>
              <a:t> </a:t>
            </a:r>
            <a:r>
              <a:rPr lang="ru-RU" sz="2000" b="1" dirty="0"/>
              <a:t>центр «Наука без границ»</a:t>
            </a:r>
          </a:p>
        </p:txBody>
      </p:sp>
      <p:pic>
        <p:nvPicPr>
          <p:cNvPr id="3" name="Рисунок 2" descr="0.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412776"/>
            <a:ext cx="4142159" cy="312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486916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Продукт проекта А. </a:t>
            </a:r>
            <a:r>
              <a:rPr lang="ru-RU" sz="2000" b="1" dirty="0" err="1" smtClean="0"/>
              <a:t>Бурлаковой</a:t>
            </a:r>
            <a:r>
              <a:rPr lang="ru-RU" sz="2000" b="1" dirty="0" smtClean="0"/>
              <a:t>. Дальнейшая реализация рассчитана </a:t>
            </a:r>
          </a:p>
          <a:p>
            <a:pPr algn="ctr"/>
            <a:r>
              <a:rPr lang="ru-RU" sz="2000" b="1" dirty="0" smtClean="0"/>
              <a:t>до 2023 года совместно </a:t>
            </a:r>
          </a:p>
          <a:p>
            <a:pPr algn="ctr"/>
            <a:r>
              <a:rPr lang="ru-RU" sz="2000" b="1" dirty="0" smtClean="0"/>
              <a:t>с социальными партнёрами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410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Зал</dc:creator>
  <cp:lastModifiedBy>GordeevAV</cp:lastModifiedBy>
  <cp:revision>18</cp:revision>
  <dcterms:created xsi:type="dcterms:W3CDTF">2021-08-22T02:00:06Z</dcterms:created>
  <dcterms:modified xsi:type="dcterms:W3CDTF">2021-08-23T04:56:12Z</dcterms:modified>
</cp:coreProperties>
</file>