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60" r:id="rId3"/>
    <p:sldId id="259" r:id="rId4"/>
    <p:sldId id="269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763C4C-29FD-40B6-88BA-1275E1C80EF3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E08A2B-D275-4DFB-8E79-2B93569D0B1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2.docx"/><Relationship Id="rId3" Type="http://schemas.openxmlformats.org/officeDocument/2006/relationships/image" Target="../media/image4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4290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>Психолого-педагогическое </a:t>
            </a:r>
            <a:r>
              <a:rPr lang="ru-RU" dirty="0">
                <a:solidFill>
                  <a:schemeClr val="tx1"/>
                </a:solidFill>
              </a:rPr>
              <a:t>сопровождение участников всех этапов краевого конкурса «Будущее Забайкалья»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2214578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>
                <a:solidFill>
                  <a:srgbClr val="C00000"/>
                </a:solidFill>
              </a:rPr>
              <a:t>Панкова О.Д.,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руководитель ШНОО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C00000"/>
                </a:solidFill>
              </a:rPr>
              <a:t>МБОУ СОШ №23 г.Читы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Публикации в СМИ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29155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7364"/>
            <a:ext cx="392905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H:\Screenshot_20210314-002111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928802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Screenshot_20210314-002140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4214818"/>
            <a:ext cx="21431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Local Settings\Temporary Internet Files\Content.Word\Screenshot_20210314-004612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5" y="1928802"/>
            <a:ext cx="19288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:\Screenshot_20210314-004551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4143380"/>
            <a:ext cx="18895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Участники конкурса «Будущее Забайкалья»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dirty="0" smtClean="0"/>
              <a:t>(обучающиеся МБОУ СОШ №23)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935165"/>
          <a:ext cx="8329642" cy="473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6"/>
                <a:gridCol w="857256"/>
                <a:gridCol w="2857520"/>
                <a:gridCol w="1614470"/>
              </a:tblGrid>
              <a:tr h="77285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Год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Основное направление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ОО</a:t>
                      </a:r>
                      <a:endParaRPr lang="ru-RU" sz="2400" b="1" dirty="0"/>
                    </a:p>
                  </a:txBody>
                  <a:tcPr/>
                </a:tc>
              </a:tr>
              <a:tr h="772851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Ничипуренко</a:t>
                      </a:r>
                      <a:r>
                        <a:rPr lang="ru-RU" sz="2400" b="1" dirty="0" smtClean="0"/>
                        <a:t> Софья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2016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интеллектуальное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СОШ 23</a:t>
                      </a:r>
                      <a:endParaRPr lang="ru-RU" sz="2400" b="1" dirty="0"/>
                    </a:p>
                  </a:txBody>
                  <a:tcPr/>
                </a:tc>
              </a:tr>
              <a:tr h="7728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Зыков Ярослав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2017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художественное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ДДЮТ 1</a:t>
                      </a:r>
                      <a:endParaRPr lang="ru-RU" sz="2400" b="1" dirty="0"/>
                    </a:p>
                  </a:txBody>
                  <a:tcPr/>
                </a:tc>
              </a:tr>
              <a:tr h="772851"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ГостеваЕкатерина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2018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интеллектуальное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СОШ 23</a:t>
                      </a:r>
                      <a:endParaRPr lang="ru-RU" sz="2400" b="1" dirty="0"/>
                    </a:p>
                  </a:txBody>
                  <a:tcPr/>
                </a:tc>
              </a:tr>
              <a:tr h="7728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Барков Егор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2019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туристическое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ЦДЮТиК</a:t>
                      </a:r>
                      <a:endParaRPr lang="ru-RU" sz="2400" b="1" dirty="0"/>
                    </a:p>
                  </a:txBody>
                  <a:tcPr/>
                </a:tc>
              </a:tr>
              <a:tr h="772851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Матвеева Анна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2020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интеллектуальное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СОШ 23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/>
              <a:t>Индивидуальная программа развития одаренного ребенка</a:t>
            </a:r>
            <a:br>
              <a:rPr lang="ru-RU" sz="3200" b="1" dirty="0" smtClean="0"/>
            </a:br>
            <a:r>
              <a:rPr lang="ru-RU" sz="3200" dirty="0" smtClean="0"/>
              <a:t> (индивидуальный образовательный маршрут)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Научный базис программы: </a:t>
            </a:r>
            <a:r>
              <a:rPr lang="ru-RU" sz="1600" dirty="0" smtClean="0"/>
              <a:t>в зарубежной и отечественной литературе рассмотрены специфические особенности личности одаренного ребенка (</a:t>
            </a:r>
            <a:r>
              <a:rPr lang="ru-RU" sz="1600" dirty="0" err="1" smtClean="0"/>
              <a:t>К.Абромс</a:t>
            </a:r>
            <a:r>
              <a:rPr lang="ru-RU" sz="1600" dirty="0" smtClean="0"/>
              <a:t>, </a:t>
            </a:r>
            <a:r>
              <a:rPr lang="ru-RU" sz="1600" dirty="0" err="1" smtClean="0"/>
              <a:t>Ю.З.Гильбух</a:t>
            </a:r>
            <a:r>
              <a:rPr lang="ru-RU" sz="1600" dirty="0" smtClean="0"/>
              <a:t>, </a:t>
            </a:r>
            <a:r>
              <a:rPr lang="ru-RU" sz="1600" dirty="0" err="1" smtClean="0"/>
              <a:t>Э.А.Голубева</a:t>
            </a:r>
            <a:r>
              <a:rPr lang="ru-RU" sz="1600" dirty="0" smtClean="0"/>
              <a:t>, Е.Н.Задорина, и др.), выявлены общие закономерности развития одаренности (</a:t>
            </a:r>
            <a:r>
              <a:rPr lang="ru-RU" sz="1600" dirty="0" err="1" smtClean="0"/>
              <a:t>А.В.Брушлинский</a:t>
            </a:r>
            <a:r>
              <a:rPr lang="ru-RU" sz="1600" dirty="0" smtClean="0"/>
              <a:t>, </a:t>
            </a:r>
            <a:r>
              <a:rPr lang="ru-RU" sz="1600" dirty="0" err="1" smtClean="0"/>
              <a:t>Л.С.Выготский</a:t>
            </a:r>
            <a:r>
              <a:rPr lang="ru-RU" sz="1600" dirty="0" smtClean="0"/>
              <a:t>, В.Н.Дружинин, </a:t>
            </a:r>
            <a:r>
              <a:rPr lang="ru-RU" sz="1600" dirty="0" err="1" smtClean="0"/>
              <a:t>Н.С.Лейтес</a:t>
            </a:r>
            <a:r>
              <a:rPr lang="ru-RU" sz="1600" dirty="0" smtClean="0"/>
              <a:t>, </a:t>
            </a:r>
            <a:r>
              <a:rPr lang="ru-RU" sz="1600" dirty="0" err="1" smtClean="0"/>
              <a:t>Р.Стенберг</a:t>
            </a:r>
            <a:r>
              <a:rPr lang="ru-RU" sz="1600" dirty="0" smtClean="0"/>
              <a:t>, </a:t>
            </a:r>
            <a:r>
              <a:rPr lang="ru-RU" sz="1600" dirty="0" err="1" smtClean="0"/>
              <a:t>Дж.Фримэн</a:t>
            </a:r>
            <a:r>
              <a:rPr lang="ru-RU" sz="1600" dirty="0" smtClean="0"/>
              <a:t> и др.), предложены способы исследования одаренности (</a:t>
            </a:r>
            <a:r>
              <a:rPr lang="ru-RU" sz="1600" dirty="0" err="1" smtClean="0"/>
              <a:t>А.Бине</a:t>
            </a:r>
            <a:r>
              <a:rPr lang="ru-RU" sz="1600" dirty="0" smtClean="0"/>
              <a:t>, </a:t>
            </a:r>
            <a:r>
              <a:rPr lang="ru-RU" sz="1600" dirty="0" err="1" smtClean="0"/>
              <a:t>Дж.Гилфорд</a:t>
            </a:r>
            <a:r>
              <a:rPr lang="ru-RU" sz="1600" dirty="0" smtClean="0"/>
              <a:t>, </a:t>
            </a:r>
            <a:r>
              <a:rPr lang="ru-RU" sz="1600" dirty="0" err="1" smtClean="0"/>
              <a:t>Л.Термен</a:t>
            </a:r>
            <a:r>
              <a:rPr lang="ru-RU" sz="1600" dirty="0" smtClean="0"/>
              <a:t>, </a:t>
            </a:r>
            <a:r>
              <a:rPr lang="ru-RU" sz="1600" dirty="0" err="1" smtClean="0"/>
              <a:t>П.Торренс</a:t>
            </a:r>
            <a:r>
              <a:rPr lang="ru-RU" sz="1600" dirty="0" smtClean="0"/>
              <a:t> и др.), предприняты попытки создания моделей одаренности (</a:t>
            </a:r>
            <a:r>
              <a:rPr lang="ru-RU" sz="1600" dirty="0" err="1" smtClean="0"/>
              <a:t>Ф.Монкс</a:t>
            </a:r>
            <a:r>
              <a:rPr lang="ru-RU" sz="1600" dirty="0" smtClean="0"/>
              <a:t>, </a:t>
            </a:r>
            <a:r>
              <a:rPr lang="ru-RU" sz="1600" dirty="0" err="1" smtClean="0"/>
              <a:t>Дж.Рензулли</a:t>
            </a:r>
            <a:r>
              <a:rPr lang="ru-RU" sz="1600" dirty="0" smtClean="0"/>
              <a:t>, </a:t>
            </a:r>
            <a:r>
              <a:rPr lang="ru-RU" sz="1600" dirty="0" err="1" smtClean="0"/>
              <a:t>К.Хеллер</a:t>
            </a:r>
            <a:r>
              <a:rPr lang="ru-RU" sz="1600" dirty="0" smtClean="0"/>
              <a:t> и др.) </a:t>
            </a:r>
            <a:r>
              <a:rPr lang="en-US" sz="1600" u="sng" dirty="0" smtClean="0">
                <a:solidFill>
                  <a:schemeClr val="accent1"/>
                </a:solidFill>
              </a:rPr>
              <a:t>[https://nsportal.ru/detskiy-sad/raznoe/2018/02/02/individualnaya-programma-psihologo-pedagogicheskogo-soprovozhdeniya}</a:t>
            </a:r>
            <a:endParaRPr lang="ru-RU" sz="1600" u="sng" dirty="0" smtClean="0">
              <a:solidFill>
                <a:schemeClr val="accent1"/>
              </a:solidFill>
            </a:endParaRPr>
          </a:p>
          <a:p>
            <a:r>
              <a:rPr lang="ru-RU" sz="1600" b="1" dirty="0" smtClean="0"/>
              <a:t>Принципы построения программы:</a:t>
            </a:r>
            <a:endParaRPr lang="ru-RU" sz="1600" dirty="0" smtClean="0"/>
          </a:p>
          <a:p>
            <a:r>
              <a:rPr lang="ru-RU" sz="1600" dirty="0" smtClean="0"/>
              <a:t>1. Индивидуальность. 2. Учет возрастных особенностей детей.  Последовательность. 4. Преемственность. 5. Сотрудничество. 6. Успешность.</a:t>
            </a:r>
          </a:p>
          <a:p>
            <a:r>
              <a:rPr lang="ru-RU" sz="1600" b="1" dirty="0" smtClean="0"/>
              <a:t>Направления программы:</a:t>
            </a:r>
            <a:endParaRPr lang="ru-RU" sz="1600" dirty="0" smtClean="0"/>
          </a:p>
          <a:p>
            <a:r>
              <a:rPr lang="ru-RU" sz="1600" dirty="0" smtClean="0"/>
              <a:t>1. Познавательная деятельность учащихся. 2. Эмоционально-личностная сфера. 3. Межличностные отношения. 4. Психологическое и физическое здоровье.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endParaRPr lang="ru-RU" sz="1600" dirty="0" smtClean="0"/>
          </a:p>
          <a:p>
            <a:r>
              <a:rPr lang="ru-RU" sz="1600" dirty="0" smtClean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Основные особенности программы: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1. Определение цели  и постановка задач,</a:t>
            </a:r>
            <a:endParaRPr lang="ru-RU" dirty="0" smtClean="0"/>
          </a:p>
          <a:p>
            <a:r>
              <a:rPr lang="ru-RU" b="1" dirty="0" smtClean="0"/>
              <a:t>которые должны быть достигнуты ребенком по окончании прохождения ИОМ.</a:t>
            </a:r>
          </a:p>
          <a:p>
            <a:r>
              <a:rPr lang="ru-RU" b="1" dirty="0" smtClean="0"/>
              <a:t>2. Определение роли родителей  в реализации маршрута.</a:t>
            </a:r>
            <a:endParaRPr lang="ru-RU" dirty="0" smtClean="0"/>
          </a:p>
          <a:p>
            <a:r>
              <a:rPr lang="ru-RU" b="1" dirty="0" smtClean="0"/>
              <a:t>3. Определение содержания плана работы </a:t>
            </a:r>
            <a:endParaRPr lang="ru-RU" dirty="0" smtClean="0"/>
          </a:p>
          <a:p>
            <a:r>
              <a:rPr lang="ru-RU" b="1" dirty="0" smtClean="0"/>
              <a:t>с одарёнными детьми в ОУ.</a:t>
            </a:r>
            <a:endParaRPr lang="ru-RU" dirty="0" smtClean="0"/>
          </a:p>
          <a:p>
            <a:r>
              <a:rPr lang="ru-RU" b="1" dirty="0" smtClean="0"/>
              <a:t>4. Интеграция с другими специалистами.</a:t>
            </a:r>
          </a:p>
          <a:p>
            <a:r>
              <a:rPr lang="ru-RU" b="1" dirty="0" smtClean="0"/>
              <a:t>5.</a:t>
            </a:r>
            <a:r>
              <a:rPr lang="ru-RU" dirty="0" smtClean="0"/>
              <a:t> </a:t>
            </a:r>
            <a:r>
              <a:rPr lang="ru-RU" b="1" dirty="0" smtClean="0"/>
              <a:t>Оценки и самооценки успехов обучающегося.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5229037"/>
          <a:ext cx="7929620" cy="143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05"/>
                <a:gridCol w="2446751"/>
                <a:gridCol w="1518059"/>
                <a:gridCol w="1982405"/>
              </a:tblGrid>
              <a:tr h="785611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Самооценка:    «Что я хотел?»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«Что я сделал для достижения цели?»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«Чему научился?»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«Что необходимо сделать еще?»</a:t>
                      </a:r>
                      <a:endParaRPr lang="ru-RU" dirty="0"/>
                    </a:p>
                  </a:txBody>
                  <a:tcPr/>
                </a:tc>
              </a:tr>
              <a:tr h="5216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847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Критерии оценивания представленных работ на конкурс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Автобиография - 2 балла</a:t>
            </a:r>
          </a:p>
          <a:p>
            <a:r>
              <a:rPr lang="ru-RU" dirty="0" smtClean="0"/>
              <a:t>Публикации в СМИ – 3 балла</a:t>
            </a:r>
          </a:p>
          <a:p>
            <a:r>
              <a:rPr lang="ru-RU" dirty="0" smtClean="0"/>
              <a:t>Отзывы, представления, характеристика- 2 балла</a:t>
            </a:r>
          </a:p>
          <a:p>
            <a:r>
              <a:rPr lang="ru-RU" dirty="0" smtClean="0"/>
              <a:t>Рецензии, заключения – 2 балла</a:t>
            </a:r>
          </a:p>
          <a:p>
            <a:r>
              <a:rPr lang="ru-RU" dirty="0" smtClean="0"/>
              <a:t>Благодарственные письма – 1 балл</a:t>
            </a:r>
          </a:p>
          <a:p>
            <a:r>
              <a:rPr lang="ru-RU" dirty="0" smtClean="0"/>
              <a:t>Оформление – 6 баллов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6" y="4786322"/>
            <a:ext cx="142876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786446" y="4786322"/>
          <a:ext cx="1285883" cy="207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окумент" r:id="rId5" imgW="5946213" imgH="8942183" progId="Word.Document.12">
                  <p:embed/>
                </p:oleObj>
              </mc:Choice>
              <mc:Fallback>
                <p:oleObj name="Документ" r:id="rId5" imgW="5946213" imgH="8942183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786322"/>
                        <a:ext cx="1285883" cy="2071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143372" y="4786322"/>
          <a:ext cx="1428760" cy="2071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8" imgW="5946213" imgH="8944707" progId="Word.Document.12">
                  <p:embed/>
                </p:oleObj>
              </mc:Choice>
              <mc:Fallback>
                <p:oleObj name="Документ" r:id="rId8" imgW="5946213" imgH="8944707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4786322"/>
                        <a:ext cx="1428760" cy="2071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/>
          <a:lstStyle/>
          <a:p>
            <a:r>
              <a:rPr lang="ru-RU" dirty="0" smtClean="0"/>
              <a:t>           Учебная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r>
              <a:rPr lang="ru-RU" dirty="0" smtClean="0"/>
              <a:t>За три последних года. Отличник – 15 баллов (по 5 за год). С тройкой – 3 балла (по 1 за год).</a:t>
            </a:r>
          </a:p>
        </p:txBody>
      </p:sp>
      <p:pic>
        <p:nvPicPr>
          <p:cNvPr id="4" name="Рисунок 3" descr="H:\МАТВЕЕВА АННА\8 класс учёб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2143140" cy="330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ттестат 9 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307181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ттестат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857760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МАТВЕЕВА АННА\МАТВЕЕВА АННА\Учёба, 10 класс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000372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Интеллектуальные олимпиады и конкурсы – 23 балла</a:t>
            </a:r>
            <a:endParaRPr lang="ru-RU" dirty="0"/>
          </a:p>
        </p:txBody>
      </p:sp>
      <p:pic>
        <p:nvPicPr>
          <p:cNvPr id="4" name="Содержимое 3" descr="H:\МАТВЕЕВА АННА\МАТВЕЕВА АННА\Международный 202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00241"/>
            <a:ext cx="257173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МАТВЕЕВА АННА\МАТВЕЕВА АННА\Грамота за краевую олимпиаду по экологии 2020 Матвеева Анна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000240"/>
            <a:ext cx="292895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МАТВЕЕВА АННА\МАТВЕЕВА АННА\Краевой НПК Агинск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928802"/>
            <a:ext cx="282736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Local Settings\Temporary Internet Files\Content.Word\CCI18032021_000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4714884"/>
            <a:ext cx="285752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:\МАТВЕЕВА АННА\МАТВЕЕВА АННА\Олимпиада город2jp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000504"/>
            <a:ext cx="214314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857628"/>
            <a:ext cx="2184394" cy="281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286512" y="3714752"/>
            <a:ext cx="28574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учащихся на Международный форум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Шаг в будущее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-2021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Спортивные олимпиады и конкурсы – 23 балла</a:t>
            </a:r>
            <a:endParaRPr lang="ru-RU" dirty="0"/>
          </a:p>
        </p:txBody>
      </p:sp>
      <p:pic>
        <p:nvPicPr>
          <p:cNvPr id="4" name="Содержимое 3" descr="H:\МАТВЕЕВА АННА\МАТВЕЕВА АННА\Спорт город 2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428868"/>
            <a:ext cx="235742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МАТВЕЕВА АННА\МАТВЕЕВА АННА\Спорт город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428868"/>
            <a:ext cx="25415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МАТВЕЕВА АННА\МАТВЕЕВА АННА\Спорт 201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428868"/>
            <a:ext cx="26844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Дополнительное образование – 23 балла</a:t>
            </a:r>
            <a:endParaRPr lang="ru-RU" dirty="0"/>
          </a:p>
        </p:txBody>
      </p:sp>
      <p:pic>
        <p:nvPicPr>
          <p:cNvPr id="4" name="Содержимое 3" descr="H:\МАТВЕЕВА АННА\МАТВЕЕВА АННА\Международный рисунок 201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8802"/>
            <a:ext cx="2214577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МАТВЕЕВА АННА\МАТВЕЕВА АННА\Стихи город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928802"/>
            <a:ext cx="2214578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МАТВЕЕВА АННА\МАТВЕЕВА АННА\Стихи город 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22145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МАТВЕЕВА АННА\МАТВЕЕВА АННА\Стихи город 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60" y="1928802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МАТВЕЕВА АННА\МАТВЕЕВА АННА\Городской Фреш-Актив 2017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928802"/>
            <a:ext cx="220344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362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Документ</vt:lpstr>
      <vt:lpstr>   Психолого-педагогическое сопровождение участников всех этапов краевого конкурса «Будущее Забайкалья»</vt:lpstr>
      <vt:lpstr>Участники конкурса «Будущее Забайкалья»  (обучающиеся МБОУ СОШ №23)</vt:lpstr>
      <vt:lpstr>             Индивидуальная программа развития одаренного ребенка  (индивидуальный образовательный маршрут)  </vt:lpstr>
      <vt:lpstr>Основные особенности программы:</vt:lpstr>
      <vt:lpstr>Критерии оценивания представленных работ на конкурс</vt:lpstr>
      <vt:lpstr>           Учебная деятельность</vt:lpstr>
      <vt:lpstr>Интеллектуальные олимпиады и конкурсы – 23 балла</vt:lpstr>
      <vt:lpstr>Спортивные олимпиады и конкурсы – 23 балла</vt:lpstr>
      <vt:lpstr>Дополнительное образование – 23 балла</vt:lpstr>
      <vt:lpstr>Публикации в СМИ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Психолого-педагогическое сопровождение участников всех этапов краевого конкурса «Будущее Забайкалья»</dc:title>
  <dc:creator>1</dc:creator>
  <cp:lastModifiedBy>GordeevAV</cp:lastModifiedBy>
  <cp:revision>28</cp:revision>
  <dcterms:created xsi:type="dcterms:W3CDTF">2021-08-19T08:37:38Z</dcterms:created>
  <dcterms:modified xsi:type="dcterms:W3CDTF">2021-08-23T04:56:24Z</dcterms:modified>
</cp:coreProperties>
</file>