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35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23.08.2021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18.jpeg"/></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catherineasquithgallery.com/uploads/posts/2021-02/1613353980_195-p-foni-dlya-prezentatsii-odnotonnie-bezhevie-217.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p:spPr>
      </p:pic>
      <p:sp>
        <p:nvSpPr>
          <p:cNvPr id="5" name="Заголовок 4"/>
          <p:cNvSpPr>
            <a:spLocks noGrp="1"/>
          </p:cNvSpPr>
          <p:nvPr>
            <p:ph type="title"/>
          </p:nvPr>
        </p:nvSpPr>
        <p:spPr>
          <a:xfrm>
            <a:off x="2100242" y="642918"/>
            <a:ext cx="7043758" cy="1143000"/>
          </a:xfrm>
        </p:spPr>
        <p:txBody>
          <a:bodyPr>
            <a:normAutofit fontScale="90000"/>
          </a:bodyPr>
          <a:lstStyle/>
          <a:p>
            <a:r>
              <a:rPr lang="ru-RU" sz="2400" b="1" dirty="0" smtClean="0">
                <a:latin typeface="Arial Narrow" pitchFamily="34" charset="0"/>
              </a:rPr>
              <a:t/>
            </a:r>
            <a:br>
              <a:rPr lang="ru-RU" sz="2400" b="1" dirty="0" smtClean="0">
                <a:latin typeface="Arial Narrow" pitchFamily="34" charset="0"/>
              </a:rPr>
            </a:br>
            <a:r>
              <a:rPr lang="ru-RU" sz="2700" b="1" dirty="0" smtClean="0">
                <a:latin typeface="Arial Narrow" pitchFamily="34" charset="0"/>
              </a:rPr>
              <a:t>Роль педагога в работе по подготовке </a:t>
            </a:r>
            <a:br>
              <a:rPr lang="ru-RU" sz="2700" b="1" dirty="0" smtClean="0">
                <a:latin typeface="Arial Narrow" pitchFamily="34" charset="0"/>
              </a:rPr>
            </a:br>
            <a:r>
              <a:rPr lang="ru-RU" sz="2700" b="1" dirty="0" smtClean="0">
                <a:latin typeface="Arial Narrow" pitchFamily="34" charset="0"/>
              </a:rPr>
              <a:t>школьников к участию </a:t>
            </a:r>
            <a:br>
              <a:rPr lang="ru-RU" sz="2700" b="1" dirty="0" smtClean="0">
                <a:latin typeface="Arial Narrow" pitchFamily="34" charset="0"/>
              </a:rPr>
            </a:br>
            <a:r>
              <a:rPr lang="ru-RU" sz="2700" b="1" dirty="0" smtClean="0">
                <a:latin typeface="Arial Narrow" pitchFamily="34" charset="0"/>
              </a:rPr>
              <a:t>во Всероссийской олимпиаде школьников</a:t>
            </a:r>
            <a:r>
              <a:rPr lang="ru-RU" sz="2700" dirty="0" smtClean="0">
                <a:latin typeface="Arial Narrow" pitchFamily="34" charset="0"/>
              </a:rPr>
              <a:t/>
            </a:r>
            <a:br>
              <a:rPr lang="ru-RU" sz="2700" dirty="0" smtClean="0">
                <a:latin typeface="Arial Narrow" pitchFamily="34" charset="0"/>
              </a:rPr>
            </a:br>
            <a:r>
              <a:rPr lang="ru-RU" sz="2700" b="1" dirty="0" smtClean="0">
                <a:latin typeface="Arial Narrow" pitchFamily="34" charset="0"/>
              </a:rPr>
              <a:t> (из опыта работы учителя)</a:t>
            </a:r>
            <a:r>
              <a:rPr lang="ru-RU" sz="2400" dirty="0" smtClean="0"/>
              <a:t/>
            </a:r>
            <a:br>
              <a:rPr lang="ru-RU" sz="2400" dirty="0" smtClean="0"/>
            </a:br>
            <a:endParaRPr lang="ru-RU" sz="2400" dirty="0"/>
          </a:p>
        </p:txBody>
      </p:sp>
      <p:pic>
        <p:nvPicPr>
          <p:cNvPr id="1027"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14282" y="2500306"/>
            <a:ext cx="2097538" cy="3000396"/>
          </a:xfrm>
          <a:prstGeom prst="rect">
            <a:avLst/>
          </a:prstGeom>
          <a:noFill/>
          <a:ln w="9525">
            <a:noFill/>
            <a:miter lim="800000"/>
            <a:headEnd/>
            <a:tailEnd/>
          </a:ln>
          <a:effectLst/>
        </p:spPr>
      </p:pic>
      <p:sp>
        <p:nvSpPr>
          <p:cNvPr id="1028" name="Rectangle 4"/>
          <p:cNvSpPr>
            <a:spLocks noChangeArrowheads="1"/>
          </p:cNvSpPr>
          <p:nvPr/>
        </p:nvSpPr>
        <p:spPr bwMode="auto">
          <a:xfrm>
            <a:off x="2357422" y="2786058"/>
            <a:ext cx="6572264"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err="1" smtClean="0">
                <a:ln>
                  <a:noFill/>
                </a:ln>
                <a:solidFill>
                  <a:srgbClr val="C00000"/>
                </a:solidFill>
                <a:effectLst/>
                <a:latin typeface="Arial Narrow" pitchFamily="34" charset="0"/>
                <a:ea typeface="Times New Roman" pitchFamily="18" charset="0"/>
                <a:cs typeface="Times New Roman" pitchFamily="18" charset="0"/>
              </a:rPr>
              <a:t>Пентюхина</a:t>
            </a:r>
            <a:r>
              <a:rPr kumimoji="0" lang="ru-RU" sz="2800" b="1" i="0" u="none" strike="noStrike" cap="none" normalizeH="0" baseline="0" dirty="0" smtClean="0">
                <a:ln>
                  <a:noFill/>
                </a:ln>
                <a:solidFill>
                  <a:srgbClr val="C00000"/>
                </a:solidFill>
                <a:effectLst/>
                <a:latin typeface="Arial Narrow" pitchFamily="34" charset="0"/>
                <a:ea typeface="Times New Roman" pitchFamily="18" charset="0"/>
                <a:cs typeface="Times New Roman" pitchFamily="18" charset="0"/>
              </a:rPr>
              <a:t> Татьяна Александровна</a:t>
            </a:r>
          </a:p>
          <a:p>
            <a:pPr marL="0" marR="0" lvl="0" indent="0" algn="ctr" defTabSz="914400" rtl="0" eaLnBrk="1" fontAlgn="base" latinLnBrk="0" hangingPunct="1">
              <a:lnSpc>
                <a:spcPct val="100000"/>
              </a:lnSpc>
              <a:spcBef>
                <a:spcPct val="0"/>
              </a:spcBef>
              <a:spcAft>
                <a:spcPct val="0"/>
              </a:spcAft>
              <a:buClrTx/>
              <a:buSzTx/>
              <a:buFontTx/>
              <a:buNone/>
              <a:tabLst/>
            </a:pPr>
            <a:r>
              <a:rPr lang="ru-RU" sz="2800" b="1" dirty="0" smtClean="0">
                <a:solidFill>
                  <a:srgbClr val="C00000"/>
                </a:solidFill>
                <a:latin typeface="Arial Narrow" pitchFamily="34" charset="0"/>
                <a:cs typeface="Times New Roman" pitchFamily="18" charset="0"/>
              </a:rPr>
              <a:t>МБОУ «СОШ №30» г. Читы</a:t>
            </a:r>
          </a:p>
          <a:p>
            <a:pPr marL="0" marR="0" lvl="0" indent="0" algn="ctr" defTabSz="914400" rtl="0" eaLnBrk="1" fontAlgn="base" latinLnBrk="0" hangingPunct="1">
              <a:lnSpc>
                <a:spcPct val="100000"/>
              </a:lnSpc>
              <a:spcBef>
                <a:spcPct val="0"/>
              </a:spcBef>
              <a:spcAft>
                <a:spcPct val="0"/>
              </a:spcAft>
              <a:buClrTx/>
              <a:buSzTx/>
              <a:buFontTx/>
              <a:buNone/>
              <a:tabLst/>
            </a:pPr>
            <a:r>
              <a:rPr lang="ru-RU" sz="2800" b="1" dirty="0" smtClean="0">
                <a:solidFill>
                  <a:srgbClr val="C00000"/>
                </a:solidFill>
                <a:latin typeface="Arial Narrow" pitchFamily="34" charset="0"/>
                <a:cs typeface="Times New Roman" pitchFamily="18" charset="0"/>
              </a:rPr>
              <a:t>Учитель </a:t>
            </a:r>
            <a:r>
              <a:rPr lang="en-US" sz="2800" b="1" dirty="0" smtClean="0">
                <a:solidFill>
                  <a:srgbClr val="C00000"/>
                </a:solidFill>
                <a:latin typeface="Arial Narrow" pitchFamily="34" charset="0"/>
                <a:cs typeface="Times New Roman" pitchFamily="18" charset="0"/>
              </a:rPr>
              <a:t>I</a:t>
            </a:r>
            <a:r>
              <a:rPr lang="ru-RU" sz="2800" b="1" dirty="0" smtClean="0">
                <a:solidFill>
                  <a:srgbClr val="C00000"/>
                </a:solidFill>
                <a:latin typeface="Arial Narrow" pitchFamily="34" charset="0"/>
                <a:cs typeface="Times New Roman" pitchFamily="18" charset="0"/>
              </a:rPr>
              <a:t> квалификационной категории</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C00000"/>
                </a:solidFill>
                <a:effectLst/>
                <a:latin typeface="Arial Narrow" pitchFamily="34" charset="0"/>
                <a:cs typeface="Times New Roman" pitchFamily="18" charset="0"/>
              </a:rPr>
              <a:t>Предмет: искусство</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30" name="Picture 6" descr="https://riabir.ru/wp-content/uploads/2021/01/12357.jpg"/>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571472" y="357166"/>
            <a:ext cx="1571636" cy="152231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catherineasquithgallery.com/uploads/posts/2021-02/1613353980_195-p-foni-dlya-prezentatsii-odnotonnie-bezhevie-217.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0" y="857232"/>
            <a:ext cx="9144000" cy="5226064"/>
          </a:xfrm>
        </p:spPr>
        <p:txBody>
          <a:bodyPr>
            <a:normAutofit fontScale="90000"/>
          </a:bodyPr>
          <a:lstStyle/>
          <a:p>
            <a:r>
              <a:rPr lang="ru-RU" sz="2000" b="1" dirty="0" smtClean="0">
                <a:latin typeface="Times New Roman" pitchFamily="18" charset="0"/>
                <a:cs typeface="Times New Roman" pitchFamily="18" charset="0"/>
              </a:rPr>
              <a:t>Список литературы</a:t>
            </a:r>
            <a:br>
              <a:rPr lang="ru-RU" sz="2000" b="1"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1. Галкина Е.А. Предметные олимпиады: как подготовить учащихся?</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 Народное образование. – 2011. – </a:t>
            </a:r>
            <a:r>
              <a:rPr lang="ru-RU" sz="2000" dirty="0" err="1" smtClean="0">
                <a:latin typeface="Times New Roman" pitchFamily="18" charset="0"/>
                <a:cs typeface="Times New Roman" pitchFamily="18" charset="0"/>
              </a:rPr>
              <a:t>No</a:t>
            </a:r>
            <a:r>
              <a:rPr lang="ru-RU" sz="2000" dirty="0" smtClean="0">
                <a:latin typeface="Times New Roman" pitchFamily="18" charset="0"/>
                <a:cs typeface="Times New Roman" pitchFamily="18" charset="0"/>
              </a:rPr>
              <a:t> 5. – С.195-200.</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2. </a:t>
            </a:r>
            <a:r>
              <a:rPr lang="ru-RU" sz="2000" dirty="0" err="1" smtClean="0">
                <a:latin typeface="Times New Roman" pitchFamily="18" charset="0"/>
                <a:cs typeface="Times New Roman" pitchFamily="18" charset="0"/>
              </a:rPr>
              <a:t>Казарбин</a:t>
            </a:r>
            <a:r>
              <a:rPr lang="ru-RU" sz="2000" dirty="0" smtClean="0">
                <a:latin typeface="Times New Roman" pitchFamily="18" charset="0"/>
                <a:cs typeface="Times New Roman" pitchFamily="18" charset="0"/>
              </a:rPr>
              <a:t> А.В., Лунина Ю.В.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Олимпиады школьников как индикатор качества образования – 2016. – </a:t>
            </a:r>
            <a:r>
              <a:rPr lang="ru-RU" sz="2000" dirty="0" err="1" smtClean="0">
                <a:latin typeface="Times New Roman" pitchFamily="18" charset="0"/>
                <a:cs typeface="Times New Roman" pitchFamily="18" charset="0"/>
              </a:rPr>
              <a:t>No</a:t>
            </a:r>
            <a:r>
              <a:rPr lang="ru-RU" sz="2000" dirty="0" smtClean="0">
                <a:latin typeface="Times New Roman" pitchFamily="18" charset="0"/>
                <a:cs typeface="Times New Roman" pitchFamily="18" charset="0"/>
              </a:rPr>
              <a:t> 1 (14). – С .57-59</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3. Кобзева Н.И., Кобзева М.А. Олимпиада школьников — показатель эффективности учебного процесса // Молодой ученый. – 2016. – </a:t>
            </a:r>
            <a:r>
              <a:rPr lang="ru-RU" sz="2000" dirty="0" err="1" smtClean="0">
                <a:latin typeface="Times New Roman" pitchFamily="18" charset="0"/>
                <a:cs typeface="Times New Roman" pitchFamily="18" charset="0"/>
              </a:rPr>
              <a:t>No</a:t>
            </a:r>
            <a:r>
              <a:rPr lang="ru-RU" sz="2000" dirty="0" smtClean="0">
                <a:latin typeface="Times New Roman" pitchFamily="18" charset="0"/>
                <a:cs typeface="Times New Roman" pitchFamily="18" charset="0"/>
              </a:rPr>
              <a:t> 23.</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4. </a:t>
            </a:r>
            <a:r>
              <a:rPr lang="ru-RU" sz="2000" dirty="0" err="1" smtClean="0">
                <a:latin typeface="Times New Roman" pitchFamily="18" charset="0"/>
                <a:cs typeface="Times New Roman" pitchFamily="18" charset="0"/>
              </a:rPr>
              <a:t>Коломоец</a:t>
            </a:r>
            <a:r>
              <a:rPr lang="ru-RU" sz="2000" dirty="0" smtClean="0">
                <a:latin typeface="Times New Roman" pitchFamily="18" charset="0"/>
                <a:cs typeface="Times New Roman" pitchFamily="18" charset="0"/>
              </a:rPr>
              <a:t> К.С. Организация и проведение олимпиады в средней общеобразовательной школе //СПб.: Свое издательство. – 2017. – С.124-126</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5. </a:t>
            </a:r>
            <a:r>
              <a:rPr lang="ru-RU" sz="2000" dirty="0" err="1" smtClean="0">
                <a:latin typeface="Times New Roman" pitchFamily="18" charset="0"/>
                <a:cs typeface="Times New Roman" pitchFamily="18" charset="0"/>
              </a:rPr>
              <a:t>Тарасенко</a:t>
            </a:r>
            <a:r>
              <a:rPr lang="ru-RU" sz="2000" dirty="0" smtClean="0">
                <a:latin typeface="Times New Roman" pitchFamily="18" charset="0"/>
                <a:cs typeface="Times New Roman" pitchFamily="18" charset="0"/>
              </a:rPr>
              <a:t> Ю.А. Роль предметной олимпиады в формировании профессиональных компетенций // Образование и воспитание. – 2017. –No1. – С.50-54. </a:t>
            </a:r>
            <a:r>
              <a:rPr lang="ru-RU" sz="1600" dirty="0" smtClean="0"/>
              <a:t/>
            </a:r>
            <a:br>
              <a:rPr lang="ru-RU" sz="1600" dirty="0" smtClean="0"/>
            </a:br>
            <a:r>
              <a:rPr lang="ru-RU" sz="1600" b="1" dirty="0" smtClean="0"/>
              <a:t/>
            </a:r>
            <a:br>
              <a:rPr lang="ru-RU" sz="1600" b="1" dirty="0" smtClean="0"/>
            </a:br>
            <a:r>
              <a:rPr lang="ru-RU" sz="1600" dirty="0" smtClean="0"/>
              <a:t/>
            </a:r>
            <a:br>
              <a:rPr lang="ru-RU" sz="1600" dirty="0" smtClean="0"/>
            </a:br>
            <a:r>
              <a:rPr lang="ru-RU" sz="1600" dirty="0" smtClean="0"/>
              <a:t/>
            </a:r>
            <a:br>
              <a:rPr lang="ru-RU" sz="1600" dirty="0" smtClean="0"/>
            </a:b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catherineasquithgallery.com/uploads/posts/2021-02/1613353980_195-p-foni-dlya-prezentatsii-odnotonnie-bezhevie-217.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3714744" y="285728"/>
            <a:ext cx="5214942" cy="5857916"/>
          </a:xfrm>
        </p:spPr>
        <p:txBody>
          <a:bodyPr>
            <a:normAutofit fontScale="90000"/>
          </a:bodyPr>
          <a:lstStyle/>
          <a:p>
            <a:r>
              <a:rPr lang="ru-RU" sz="2200" b="1" dirty="0" smtClean="0">
                <a:solidFill>
                  <a:srgbClr val="C00000"/>
                </a:solidFill>
                <a:latin typeface="Times New Roman" pitchFamily="18" charset="0"/>
                <a:cs typeface="Times New Roman" pitchFamily="18" charset="0"/>
              </a:rPr>
              <a:t>Цель проведения предметных олимпиад: </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выявление одаренных детей в определенной отрасли знаний, развитие их познавательных интересов, потребностей в познавательной активности, проверка знаний и умений, приобретение опыта творческой деятельности.</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На протяжении пяти лет обучающиеся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МБОУ «СОШ №30» г. Читы становятся призерами и победителями муниципальных и региональных олимпиад по искусству (МХК).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В 2021 году ученица 11 класса Гришкова Мария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(победитель регионального этапа)</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стала участницей заключительного этапа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ВСОШ по искусству,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показав хороший уровень знаний по предмету. </a:t>
            </a:r>
            <a:br>
              <a:rPr lang="ru-RU" sz="2000" b="1" dirty="0" smtClean="0">
                <a:latin typeface="Times New Roman" pitchFamily="18" charset="0"/>
                <a:cs typeface="Times New Roman" pitchFamily="18" charset="0"/>
              </a:rPr>
            </a:br>
            <a:endParaRPr lang="ru-RU" sz="2000" b="1" dirty="0">
              <a:latin typeface="Times New Roman" pitchFamily="18" charset="0"/>
              <a:cs typeface="Times New Roman" pitchFamily="18" charset="0"/>
            </a:endParaRPr>
          </a:p>
        </p:txBody>
      </p:sp>
      <p:pic>
        <p:nvPicPr>
          <p:cNvPr id="14337" name="Picture 1" descr="C:\Users\сош30\Desktop\уроки 20-21\фото нагр мхк\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14282" y="285728"/>
            <a:ext cx="3390597" cy="3000396"/>
          </a:xfrm>
          <a:prstGeom prst="rect">
            <a:avLst/>
          </a:prstGeom>
          <a:noFill/>
        </p:spPr>
      </p:pic>
      <p:pic>
        <p:nvPicPr>
          <p:cNvPr id="14339" name="Picture 3" descr="https://sun9-8.userapi.com/impg/TFWSFU_NgqH6XUna6NzoojHqdCyp4Lt1CZoIVA/mFWzXL2w67E.jpg?size=1280x960&amp;quality=96&amp;sign=db1d2f3841a5f9cc35ffb08956907751&amp;type=album"/>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14282" y="3571876"/>
            <a:ext cx="3381400" cy="264320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catherineasquithgallery.com/uploads/posts/2021-02/1613353980_195-p-foni-dlya-prezentatsii-odnotonnie-bezhevie-217.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3714744" y="214290"/>
            <a:ext cx="5214974" cy="6297634"/>
          </a:xfrm>
        </p:spPr>
        <p:txBody>
          <a:bodyPr>
            <a:normAutofit fontScale="90000"/>
          </a:bodyPr>
          <a:lstStyle/>
          <a:p>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2200" b="1" dirty="0" smtClean="0">
                <a:solidFill>
                  <a:srgbClr val="C00000"/>
                </a:solidFill>
                <a:latin typeface="Times New Roman" pitchFamily="18" charset="0"/>
                <a:cs typeface="Times New Roman" pitchFamily="18" charset="0"/>
              </a:rPr>
              <a:t>Считаю, что роль учителя при подготовке обучающихся к олимпиаде по искусству, заключается в следующем:</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2000" b="1" dirty="0" smtClean="0">
                <a:solidFill>
                  <a:srgbClr val="C00000"/>
                </a:solidFill>
                <a:latin typeface="Times New Roman" pitchFamily="18" charset="0"/>
                <a:cs typeface="Times New Roman" pitchFamily="18" charset="0"/>
              </a:rPr>
              <a:t>1.</a:t>
            </a:r>
            <a:r>
              <a:rPr lang="ru-RU" sz="2000" b="1" dirty="0" smtClean="0">
                <a:latin typeface="Times New Roman" pitchFamily="18" charset="0"/>
                <a:cs typeface="Times New Roman" pitchFamily="18" charset="0"/>
              </a:rPr>
              <a:t>В воспитании у детей интереса к миру искусства, осуществлению </a:t>
            </a:r>
            <a:r>
              <a:rPr lang="ru-RU" sz="2000" b="1" dirty="0" err="1" smtClean="0">
                <a:latin typeface="Times New Roman" pitchFamily="18" charset="0"/>
                <a:cs typeface="Times New Roman" pitchFamily="18" charset="0"/>
              </a:rPr>
              <a:t>деятельностного</a:t>
            </a:r>
            <a:r>
              <a:rPr lang="ru-RU" sz="2000" b="1" dirty="0" smtClean="0">
                <a:latin typeface="Times New Roman" pitchFamily="18" charset="0"/>
                <a:cs typeface="Times New Roman" pitchFamily="18" charset="0"/>
              </a:rPr>
              <a:t>  подхода  в обучении школьников;</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smtClean="0">
                <a:solidFill>
                  <a:srgbClr val="C00000"/>
                </a:solidFill>
                <a:latin typeface="Times New Roman" pitchFamily="18" charset="0"/>
                <a:cs typeface="Times New Roman" pitchFamily="18" charset="0"/>
              </a:rPr>
              <a:t>2.</a:t>
            </a:r>
            <a:r>
              <a:rPr lang="ru-RU" sz="2000" b="1" dirty="0" smtClean="0">
                <a:latin typeface="Times New Roman" pitchFamily="18" charset="0"/>
                <a:cs typeface="Times New Roman" pitchFamily="18" charset="0"/>
              </a:rPr>
              <a:t>В создании условий для проявления познавательной активности детей в урочной</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и во внеурочной деятельности по предмету;</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smtClean="0">
                <a:solidFill>
                  <a:srgbClr val="C00000"/>
                </a:solidFill>
                <a:latin typeface="Times New Roman" pitchFamily="18" charset="0"/>
                <a:cs typeface="Times New Roman" pitchFamily="18" charset="0"/>
              </a:rPr>
              <a:t>3. </a:t>
            </a:r>
            <a:r>
              <a:rPr lang="ru-RU" sz="2000" b="1" dirty="0" smtClean="0">
                <a:latin typeface="Times New Roman" pitchFamily="18" charset="0"/>
                <a:cs typeface="Times New Roman" pitchFamily="18" charset="0"/>
              </a:rPr>
              <a:t>Необходимо научить школьников работать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с дополнительной литературой,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справочниками, энциклопедиями,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грамотно использовать  интернет - ресурсы.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smtClean="0">
                <a:solidFill>
                  <a:srgbClr val="C00000"/>
                </a:solidFill>
                <a:latin typeface="Times New Roman" pitchFamily="18" charset="0"/>
                <a:cs typeface="Times New Roman" pitchFamily="18" charset="0"/>
              </a:rPr>
              <a:t>4.</a:t>
            </a:r>
            <a:r>
              <a:rPr lang="ru-RU" sz="2000" b="1" dirty="0" smtClean="0">
                <a:latin typeface="Times New Roman" pitchFamily="18" charset="0"/>
                <a:cs typeface="Times New Roman" pitchFamily="18" charset="0"/>
              </a:rPr>
              <a:t>В работе учителю важно применять личностно - ориентированный подход</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к учащимся, создавать развивающую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среду для талантливых, способных детей.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pic>
        <p:nvPicPr>
          <p:cNvPr id="15366" name="Picture 6" descr="http://www.museum.tsu.ru/sites/default/files/IMG_615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14282" y="285728"/>
            <a:ext cx="1643074" cy="2463818"/>
          </a:xfrm>
          <a:prstGeom prst="rect">
            <a:avLst/>
          </a:prstGeom>
          <a:noFill/>
        </p:spPr>
      </p:pic>
      <p:pic>
        <p:nvPicPr>
          <p:cNvPr id="8195" name="Picture 3"/>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033570" y="928670"/>
            <a:ext cx="1752612" cy="2286016"/>
          </a:xfrm>
          <a:prstGeom prst="rect">
            <a:avLst/>
          </a:prstGeom>
          <a:noFill/>
          <a:ln w="9525">
            <a:noFill/>
            <a:miter lim="800000"/>
            <a:headEnd/>
            <a:tailEnd/>
          </a:ln>
          <a:effectLst/>
        </p:spPr>
      </p:pic>
      <p:pic>
        <p:nvPicPr>
          <p:cNvPr id="7" name="Picture 2" descr="IMG_800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14281" y="3567411"/>
            <a:ext cx="3643339" cy="2504795"/>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catherineasquithgallery.com/uploads/posts/2021-02/1613353980_195-p-foni-dlya-prezentatsii-odnotonnie-bezhevie-217.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3571868" y="285728"/>
            <a:ext cx="5572132" cy="6357982"/>
          </a:xfrm>
        </p:spPr>
        <p:txBody>
          <a:bodyPr>
            <a:noAutofit/>
          </a:bodyPr>
          <a:lstStyle/>
          <a:p>
            <a:r>
              <a:rPr lang="ru-RU" sz="1600" b="1" dirty="0" smtClean="0">
                <a:latin typeface="Times New Roman" pitchFamily="18" charset="0"/>
                <a:cs typeface="Times New Roman" pitchFamily="18" charset="0"/>
              </a:rPr>
              <a:t>Для мотивации  учащихся к изучению предмета,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я использую виды уроков, которые содействуют их творческому развитию: урок – путешествие по эпохам, урок – репортаж из музея, урок – экспедиция по улицам  города, а также внеклассные формы работы –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музейные экскурсии и знакомство с памятниками культуры родного края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На уроке ученики работают в парах и группах,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совместно выполняя  варианты олимпиадных заданий,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работают над проектами.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Для проверки знаний использую интеллектуальные игры, дети составляют кроссворды,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логические цепочки.</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Домашние задания по искусству представлены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разными уровнями сложности.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Каждый ученик имеет право выбора задания исходя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из своих возможностей и интересов.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Поощряю самостоятельную работу учеников,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умение подходить к работе творчески,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использовать навыки работы на компьютере.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pic>
        <p:nvPicPr>
          <p:cNvPr id="7170" name="Picture 2" descr="https://sun9-32.userapi.com/impf/c848616/v848616991/16e258/bQ-zsL-O8SM.jpg?size=1280x853&amp;quality=96&amp;sign=21c276207d5c465fb485724022784e13&amp;type=album"/>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85720" y="3929066"/>
            <a:ext cx="3335134" cy="2714644"/>
          </a:xfrm>
          <a:prstGeom prst="rect">
            <a:avLst/>
          </a:prstGeom>
          <a:noFill/>
        </p:spPr>
      </p:pic>
      <p:pic>
        <p:nvPicPr>
          <p:cNvPr id="1026"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42844" y="214290"/>
            <a:ext cx="1714512" cy="1643074"/>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85786" y="2000240"/>
            <a:ext cx="2336897" cy="1752582"/>
          </a:xfrm>
          <a:prstGeom prst="rect">
            <a:avLst/>
          </a:prstGeom>
          <a:noFill/>
          <a:ln w="9525">
            <a:noFill/>
            <a:miter lim="800000"/>
            <a:headEnd/>
            <a:tailEnd/>
          </a:ln>
          <a:effectLst/>
        </p:spPr>
      </p:pic>
      <p:pic>
        <p:nvPicPr>
          <p:cNvPr id="1030" name="Picture 6"/>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2071670" y="214290"/>
            <a:ext cx="1357322" cy="16430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catherineasquithgallery.com/uploads/posts/2021-02/1613353980_195-p-foni-dlya-prezentatsii-odnotonnie-bezhevie-217.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3857588" y="214290"/>
            <a:ext cx="5286412" cy="5797568"/>
          </a:xfrm>
        </p:spPr>
        <p:txBody>
          <a:bodyPr>
            <a:noAutofit/>
          </a:bodyPr>
          <a:lstStyle/>
          <a:p>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На уроках применяю ИКТ технологии, обеспечивают наглядность, что является важным фактором при знакомстве с произведениями искусства.</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Обращаю особое внимание на детей, занимающихся в музыкальных и художественных школах, даю им возможность проявить свои творческие способности на уроке,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поощряю их увлеченность искусством.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Важным фактором для формирования интереса к искусству имеет и семейное воспитание.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Если в семье принято посещать музеи,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театры и филармонию,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то, конечно, потенциал таких ребят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становится на порядок выше.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solidFill>
                  <a:srgbClr val="C00000"/>
                </a:solidFill>
                <a:latin typeface="Times New Roman" pitchFamily="18" charset="0"/>
                <a:cs typeface="Times New Roman" pitchFamily="18" charset="0"/>
              </a:rPr>
              <a:t>Данные виды и приемы обучения обогащают творческое мышление ребят, формируют интерес к предмету, создают ситуацию личностного успеха, развивают умение </a:t>
            </a:r>
            <a:br>
              <a:rPr lang="ru-RU" sz="1800" b="1" dirty="0" smtClean="0">
                <a:solidFill>
                  <a:srgbClr val="C00000"/>
                </a:solidFill>
                <a:latin typeface="Times New Roman" pitchFamily="18" charset="0"/>
                <a:cs typeface="Times New Roman" pitchFamily="18" charset="0"/>
              </a:rPr>
            </a:br>
            <a:r>
              <a:rPr lang="ru-RU" sz="1800" b="1" dirty="0" smtClean="0">
                <a:solidFill>
                  <a:srgbClr val="C00000"/>
                </a:solidFill>
                <a:latin typeface="Times New Roman" pitchFamily="18" charset="0"/>
                <a:cs typeface="Times New Roman" pitchFamily="18" charset="0"/>
              </a:rPr>
              <a:t>мыслить и ясно выражать своё мнение. </a:t>
            </a: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t>
            </a:r>
            <a:br>
              <a:rPr lang="ru-RU" sz="1800" b="1"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pic>
        <p:nvPicPr>
          <p:cNvPr id="5" name="Picture 2" descr="https://sun9-82.userapi.com/impf/c851032/v851032390/f4f03/7ivEeIXxN9E.jpg?size=1280x960&amp;quality=96&amp;sign=cbfb8bbec770c919f7c280d90ef0f619&amp;type=album"/>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28596" y="3429000"/>
            <a:ext cx="3357586" cy="3000397"/>
          </a:xfrm>
          <a:prstGeom prst="rect">
            <a:avLst/>
          </a:prstGeom>
          <a:noFill/>
        </p:spPr>
      </p:pic>
      <p:pic>
        <p:nvPicPr>
          <p:cNvPr id="2050"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28596" y="357166"/>
            <a:ext cx="3357586" cy="29105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catherineasquithgallery.com/uploads/posts/2021-02/1613353980_195-p-foni-dlya-prezentatsii-odnotonnie-bezhevie-217.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3571868" y="357166"/>
            <a:ext cx="5329246" cy="6286544"/>
          </a:xfrm>
        </p:spPr>
        <p:txBody>
          <a:bodyPr>
            <a:normAutofit fontScale="90000"/>
          </a:bodyPr>
          <a:lstStyle/>
          <a:p>
            <a:r>
              <a:rPr lang="ru-RU" sz="1800" b="1" dirty="0" smtClean="0">
                <a:latin typeface="Times New Roman" pitchFamily="18" charset="0"/>
                <a:cs typeface="Times New Roman" pitchFamily="18" charset="0"/>
              </a:rPr>
              <a:t>Анализируя работу обучающихся на уроке,</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оценивая выполнения заданий,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в каждом классе постепенно определяю группу ребят, проявляющих повышенный интерес к предмету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и хорошую результативность обучения.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Сотрудничество с учителями других гуманитарных предметов, беседы о качестве обучения школьников, помогают  мне определиться с дальнейшей тактикой</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выбора участников олимпиады.</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При проведении школьного этапа Всероссийской олимпиады я рекомендую наиболее способным ребятам принять участие в олимпиаде по искусству.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Делаю это тактично, ненавязчиво, предоставляю ребенку самому принять окончательное решение.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Поощряю дополнительными оценками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по предмету  учеников,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самостоятельно проявивших интерес к олимпиаде.</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Школьный этап предметной олимпиады</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доступен для всех обучающихся.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Каждому школьнику предоставлено право проявить знания,  попробовать свои силы в честном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интеллектуальном сражении.</a:t>
            </a:r>
            <a:r>
              <a:rPr lang="ru-RU" sz="1600" dirty="0" smtClean="0"/>
              <a:t/>
            </a:r>
            <a:br>
              <a:rPr lang="ru-RU" sz="1600" dirty="0" smtClean="0"/>
            </a:br>
            <a:endParaRPr lang="ru-RU" sz="1600" dirty="0">
              <a:latin typeface="Times New Roman" pitchFamily="18" charset="0"/>
              <a:cs typeface="Times New Roman" pitchFamily="18" charset="0"/>
            </a:endParaRPr>
          </a:p>
        </p:txBody>
      </p:sp>
      <p:pic>
        <p:nvPicPr>
          <p:cNvPr id="5121"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28596" y="214290"/>
            <a:ext cx="2876655" cy="2928958"/>
          </a:xfrm>
          <a:prstGeom prst="rect">
            <a:avLst/>
          </a:prstGeom>
          <a:noFill/>
          <a:ln w="9525">
            <a:noFill/>
            <a:miter lim="800000"/>
            <a:headEnd/>
            <a:tailEnd/>
          </a:ln>
          <a:effectLst/>
        </p:spPr>
      </p:pic>
      <p:pic>
        <p:nvPicPr>
          <p:cNvPr id="5122"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28662" y="3214686"/>
            <a:ext cx="1785950" cy="34305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catherineasquithgallery.com/uploads/posts/2021-02/1613353980_195-p-foni-dlya-prezentatsii-odnotonnie-bezhevie-217.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3286116" y="357166"/>
            <a:ext cx="5643602" cy="6297634"/>
          </a:xfrm>
        </p:spPr>
        <p:txBody>
          <a:bodyPr>
            <a:noAutofit/>
          </a:bodyPr>
          <a:lstStyle/>
          <a:p>
            <a:r>
              <a:rPr lang="ru-RU" sz="1600" b="1" dirty="0" smtClean="0">
                <a:latin typeface="Times New Roman" pitchFamily="18" charset="0"/>
                <a:cs typeface="Times New Roman" pitchFamily="18" charset="0"/>
              </a:rPr>
              <a:t>Для подготовки к муниципальному и региональному этапу Всероссийской олимпиады школьников приглашаю ребят на консультации, где мы вместе рассматриваем олимпиадные задания прошлых лет, разбираем их решения и критерии оценивания ответов,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повторяем базовый программный материал.</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Очень важно учитывать, что  при подготовке</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к олимпиаде принцип «чем больше сложных заданий,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тем лучше» неразумен.</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Я придерживаюсь «золотой» середины,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чтобы не отбить желание у учащихся заниматься.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Это не принесет должного результата.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Рекомендую ребятам интернет – ресурсы</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и литературу для подготовки к олимпиаде.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Оптимальным будет и построение индивидуальных образовательных траекторий для каждого участника (свободный выбор типа заданий, разделов предмета для повторения или углубленного изучения, используемых пособий и ресурсов для подготовки).</a:t>
            </a:r>
            <a:r>
              <a:rPr lang="ru-RU" sz="1600" dirty="0" smtClean="0"/>
              <a:t/>
            </a:r>
            <a:br>
              <a:rPr lang="ru-RU" sz="1600" dirty="0" smtClean="0"/>
            </a:br>
            <a:r>
              <a:rPr lang="ru-RU" sz="1600" dirty="0" smtClean="0"/>
              <a:t/>
            </a:r>
            <a:br>
              <a:rPr lang="ru-RU" sz="1600" dirty="0" smtClean="0"/>
            </a:br>
            <a:endParaRPr lang="ru-RU" sz="1600" dirty="0">
              <a:latin typeface="Times New Roman" pitchFamily="18" charset="0"/>
              <a:cs typeface="Times New Roman" pitchFamily="18" charset="0"/>
            </a:endParaRPr>
          </a:p>
        </p:txBody>
      </p:sp>
      <p:pic>
        <p:nvPicPr>
          <p:cNvPr id="4097"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14282" y="357166"/>
            <a:ext cx="2928958" cy="2991818"/>
          </a:xfrm>
          <a:prstGeom prst="rect">
            <a:avLst/>
          </a:prstGeom>
          <a:noFill/>
          <a:ln w="9525">
            <a:noFill/>
            <a:miter lim="800000"/>
            <a:headEnd/>
            <a:tailEnd/>
          </a:ln>
          <a:effectLst/>
        </p:spPr>
      </p:pic>
      <p:pic>
        <p:nvPicPr>
          <p:cNvPr id="4098"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14282" y="3500438"/>
            <a:ext cx="2928958" cy="30718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catherineasquithgallery.com/uploads/posts/2021-02/1613353980_195-p-foni-dlya-prezentatsii-odnotonnie-bezhevie-217.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3571868" y="500042"/>
            <a:ext cx="5572132" cy="6011882"/>
          </a:xfrm>
        </p:spPr>
        <p:txBody>
          <a:bodyPr>
            <a:normAutofit fontScale="90000"/>
          </a:bodyPr>
          <a:lstStyle/>
          <a:p>
            <a:r>
              <a:rPr lang="ru-RU" sz="1800" b="1" dirty="0" smtClean="0">
                <a:latin typeface="Times New Roman" pitchFamily="18" charset="0"/>
                <a:cs typeface="Times New Roman" pitchFamily="18" charset="0"/>
              </a:rPr>
              <a:t>Накануне проведения олимпиады необходимо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провести инструктаж о правилах поведения</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и психологически настроить ребят на спокойную работу.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При работе с участниками олимпиады нельзя ставить цель «Только победа!». Ведь если результаты олимпиады окажутся не такими высокими, как хотелось бы,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у ребенка может быть стресс. Этого допускать нельзя. При любом результате стоит оценить старания школьника и поблагодарить его за участие.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Так как изучение предметной области «Искусство» завершается в 8 классе, я не теряю связи с учениками, перешедшими в старшие классы.</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Стараюсь привлекать их к участию в дистанционных олимпиадах, конкурсах и конференциях по искусству.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Такая работа помогает мне сохранить контингент участников олимпиад в 9 – 11 классах.</a:t>
            </a:r>
            <a:br>
              <a:rPr lang="ru-RU" sz="1800" b="1" dirty="0" smtClean="0">
                <a:latin typeface="Times New Roman" pitchFamily="18" charset="0"/>
                <a:cs typeface="Times New Roman" pitchFamily="18" charset="0"/>
              </a:rPr>
            </a:br>
            <a:r>
              <a:rPr lang="ru-RU" sz="1600" dirty="0" smtClean="0"/>
              <a:t> </a:t>
            </a:r>
            <a:br>
              <a:rPr lang="ru-RU" sz="1600" dirty="0" smtClean="0"/>
            </a:br>
            <a:r>
              <a:rPr lang="ru-RU" sz="1800" b="1" dirty="0" smtClean="0">
                <a:latin typeface="Times New Roman" pitchFamily="18" charset="0"/>
                <a:cs typeface="Times New Roman" pitchFamily="18" charset="0"/>
              </a:rPr>
              <a:t>Данная система подготовки учащихся полностью себя оправдывает. Наблюдается позитивная динамика результатов в индивидуальной траектории развития участников олимпиады.</a:t>
            </a:r>
            <a:r>
              <a:rPr lang="ru-RU" sz="1600" dirty="0" smtClean="0"/>
              <a:t/>
            </a:r>
            <a:br>
              <a:rPr lang="ru-RU" sz="1600" dirty="0" smtClean="0"/>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endParaRPr lang="ru-RU" sz="1600" b="1" dirty="0">
              <a:latin typeface="Times New Roman" pitchFamily="18" charset="0"/>
              <a:cs typeface="Times New Roman" pitchFamily="18" charset="0"/>
            </a:endParaRPr>
          </a:p>
        </p:txBody>
      </p:sp>
      <p:pic>
        <p:nvPicPr>
          <p:cNvPr id="3073" name="Picture 1" descr="C:\Users\30AB49~1\Desktop\2020-2~2\9775~1\40827~1.10\6A0BE~1._\7086B~1\2-_~1\8Е Храм Луки Войно-Ясенецкого.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14282" y="642918"/>
            <a:ext cx="3353618" cy="500066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catherineasquithgallery.com/uploads/posts/2021-02/1613353980_195-p-foni-dlya-prezentatsii-odnotonnie-bezhevie-217.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0" y="0"/>
            <a:ext cx="9144000" cy="2928934"/>
          </a:xfrm>
        </p:spPr>
        <p:txBody>
          <a:bodyPr>
            <a:noAutofit/>
          </a:bodyPr>
          <a:lstStyle/>
          <a:p>
            <a:r>
              <a:rPr lang="ru-RU" sz="1600" b="1" dirty="0" smtClean="0">
                <a:latin typeface="Times New Roman" pitchFamily="18" charset="0"/>
                <a:cs typeface="Times New Roman" pitchFamily="18" charset="0"/>
              </a:rPr>
              <a:t>Сам учитель должен быть образцом для ребят.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Учителю необходимо постоянно расти в профессиональном смысле,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быть интересным ребятам, пользоваться  авторитетом.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Работа с одарёнными учениками, по сути, является для педагога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своеобразным экзаменом в профессиональном,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личном и в духовно-нравственном отношении.</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t>
            </a:r>
            <a:r>
              <a:rPr lang="ru-RU" sz="1400" b="1" dirty="0" smtClean="0">
                <a:latin typeface="Times New Roman" pitchFamily="18" charset="0"/>
                <a:cs typeface="Times New Roman" pitchFamily="18" charset="0"/>
              </a:rPr>
              <a:t/>
            </a:r>
            <a:br>
              <a:rPr lang="ru-RU" sz="1400" b="1"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 </a:t>
            </a:r>
            <a:br>
              <a:rPr lang="ru-RU" sz="1400" b="1" dirty="0" smtClean="0">
                <a:latin typeface="Times New Roman" pitchFamily="18" charset="0"/>
                <a:cs typeface="Times New Roman" pitchFamily="18" charset="0"/>
              </a:rPr>
            </a:br>
            <a:endParaRPr lang="ru-RU" sz="1400" b="1" dirty="0">
              <a:latin typeface="Times New Roman" pitchFamily="18" charset="0"/>
              <a:cs typeface="Times New Roman" pitchFamily="18" charset="0"/>
            </a:endParaRPr>
          </a:p>
        </p:txBody>
      </p:sp>
      <p:pic>
        <p:nvPicPr>
          <p:cNvPr id="1026" name="Picture 2" descr="C:\Users\сош30\Desktop\8Е 2020 - 2021\фото 8е 1 сентября\8Е 5.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142976" y="2214554"/>
            <a:ext cx="6882758" cy="442915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78</Words>
  <Application>Microsoft Office PowerPoint</Application>
  <PresentationFormat>Экран (4:3)</PresentationFormat>
  <Paragraphs>14</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 Роль педагога в работе по подготовке  школьников к участию  во Всероссийской олимпиаде школьников  (из опыта работы учителя) </vt:lpstr>
      <vt:lpstr>Цель проведения предметных олимпиад:  выявление одаренных детей в определенной отрасли знаний, развитие их познавательных интересов, потребностей в познавательной активности, проверка знаний и умений, приобретение опыта творческой деятельности.  На протяжении пяти лет обучающиеся  МБОУ «СОШ №30» г. Читы становятся призерами и победителями муниципальных и региональных олимпиад по искусству (МХК).   В 2021 году ученица 11 класса Гришкова Мария  (победитель регионального этапа) стала участницей заключительного этапа     ВСОШ по искусству,  показав хороший уровень знаний по предмету.  </vt:lpstr>
      <vt:lpstr> Считаю, что роль учителя при подготовке обучающихся к олимпиаде по искусству, заключается в следующем:  1.В воспитании у детей интереса к миру искусства, осуществлению деятельностного  подхода  в обучении школьников;  2.В создании условий для проявления познавательной активности детей в урочной  и во внеурочной деятельности по предмету;  3. Необходимо научить школьников работать  с дополнительной литературой,  справочниками, энциклопедиями,  грамотно использовать  интернет - ресурсы.    4.В работе учителю важно применять личностно - ориентированный подход  к учащимся, создавать развивающую  среду для талантливых, способных детей.   </vt:lpstr>
      <vt:lpstr>Для мотивации  учащихся к изучению предмета,  я использую виды уроков, которые содействуют их творческому развитию: урок – путешествие по эпохам, урок – репортаж из музея, урок – экспедиция по улицам  города, а также внеклассные формы работы –  музейные экскурсии и знакомство с памятниками культуры родного края    На уроке ученики работают в парах и группах,  совместно выполняя  варианты олимпиадных заданий,  работают над проектами.   Для проверки знаний использую интеллектуальные игры, дети составляют кроссворды,  логические цепочки.    Домашние задания по искусству представлены  разными уровнями сложности.  Каждый ученик имеет право выбора задания исходя  из своих возможностей и интересов.    Поощряю самостоятельную работу учеников,  умение подходить к работе творчески,  использовать навыки работы на компьютере.  </vt:lpstr>
      <vt:lpstr>     На уроках применяю ИКТ технологии, обеспечивают наглядность, что является важным фактором при знакомстве с произведениями искусства.    Обращаю особое внимание на детей, занимающихся в музыкальных и художественных школах, даю им возможность проявить свои творческие способности на уроке,  поощряю их увлеченность искусством.    Важным фактором для формирования интереса к искусству имеет и семейное воспитание.  Если в семье принято посещать музеи,  театры и филармонию,  то, конечно, потенциал таких ребят  становится на порядок выше.    Данные виды и приемы обучения обогащают творческое мышление ребят, формируют интерес к предмету, создают ситуацию личностного успеха, развивают умение  мыслить и ясно выражать своё мнение.    </vt:lpstr>
      <vt:lpstr>Анализируя работу обучающихся на уроке,  оценивая выполнения заданий,  в каждом классе постепенно определяю группу ребят, проявляющих повышенный интерес к предмету  и хорошую результативность обучения.   Сотрудничество с учителями других гуманитарных предметов, беседы о качестве обучения школьников, помогают  мне определиться с дальнейшей тактикой  выбора участников олимпиады.    При проведении школьного этапа Всероссийской олимпиады я рекомендую наиболее способным ребятам принять участие в олимпиаде по искусству.  Делаю это тактично, ненавязчиво, предоставляю ребенку самому принять окончательное решение.  Поощряю дополнительными оценками  по предмету  учеников,  самостоятельно проявивших интерес к олимпиаде.   Школьный этап предметной олимпиады  доступен для всех обучающихся.  Каждому школьнику предоставлено право проявить знания,  попробовать свои силы в честном  интеллектуальном сражении. </vt:lpstr>
      <vt:lpstr>Для подготовки к муниципальному и региональному этапу Всероссийской олимпиады школьников приглашаю ребят на консультации, где мы вместе рассматриваем олимпиадные задания прошлых лет, разбираем их решения и критерии оценивания ответов,  повторяем базовый программный материал.   Очень важно учитывать, что  при подготовке  к олимпиаде принцип «чем больше сложных заданий,  тем лучше» неразумен.  Я придерживаюсь «золотой» середины,  чтобы не отбить желание у учащихся заниматься.  Это не принесет должного результата.   Рекомендую ребятам интернет – ресурсы  и литературу для подготовки к олимпиаде.      Оптимальным будет и построение индивидуальных образовательных траекторий для каждого участника (свободный выбор типа заданий, разделов предмета для повторения или углубленного изучения, используемых пособий и ресурсов для подготовки).  </vt:lpstr>
      <vt:lpstr>Накануне проведения олимпиады необходимо  провести инструктаж о правилах поведения  и психологически настроить ребят на спокойную работу.   При работе с участниками олимпиады нельзя ставить цель «Только победа!». Ведь если результаты олимпиады окажутся не такими высокими, как хотелось бы,  у ребенка может быть стресс. Этого допускать нельзя. При любом результате стоит оценить старания школьника и поблагодарить его за участие.   Так как изучение предметной области «Искусство» завершается в 8 классе, я не теряю связи с учениками, перешедшими в старшие классы.  Стараюсь привлекать их к участию в дистанционных олимпиадах, конкурсах и конференциях по искусству.  Такая работа помогает мне сохранить контингент участников олимпиад в 9 – 11 классах.   Данная система подготовки учащихся полностью себя оправдывает. Наблюдается позитивная динамика результатов в индивидуальной траектории развития участников олимпиады.   </vt:lpstr>
      <vt:lpstr>Сам учитель должен быть образцом для ребят.  Учителю необходимо постоянно расти в профессиональном смысле,  быть интересным ребятам, пользоваться  авторитетом.   Работа с одарёнными учениками, по сути, является для педагога  своеобразным экзаменом в профессиональном,  личном и в духовно-нравственном отношении.     </vt:lpstr>
      <vt:lpstr>Список литературы  1. Галкина Е.А. Предметные олимпиады: как подготовить учащихся?  // Народное образование. – 2011. – No 5. – С.195-200.  2. Казарбин А.В., Лунина Ю.В.  Олимпиады школьников как индикатор качества образования – 2016. – No 1 (14). – С .57-59  3. Кобзева Н.И., Кобзева М.А. Олимпиада школьников — показатель эффективности учебного процесса // Молодой ученый. – 2016. – No 23.  4. Коломоец К.С. Организация и проведение олимпиады в средней общеобразовательной школе //СПб.: Свое издательство. – 2017. – С.124-126  5. Тарасенко Ю.А. Роль предметной олимпиады в формировании профессиональных компетенций // Образование и воспитание. – 2017. –No1. – С.50-54.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Роль педагога в работе по подготовке  школьников к участию  во Всероссийской олимпиаде школьников  (из опыта работы учителя)</dc:title>
  <dc:creator>сош30</dc:creator>
  <cp:lastModifiedBy>GordeevAV</cp:lastModifiedBy>
  <cp:revision>35</cp:revision>
  <dcterms:created xsi:type="dcterms:W3CDTF">2021-08-21T14:12:20Z</dcterms:created>
  <dcterms:modified xsi:type="dcterms:W3CDTF">2021-08-23T04:56:39Z</dcterms:modified>
</cp:coreProperties>
</file>