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3" r:id="rId5"/>
    <p:sldId id="260" r:id="rId6"/>
    <p:sldId id="263" r:id="rId7"/>
    <p:sldId id="264" r:id="rId8"/>
    <p:sldId id="274" r:id="rId9"/>
    <p:sldId id="275" r:id="rId10"/>
    <p:sldId id="266" r:id="rId11"/>
    <p:sldId id="272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-869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7D7D7-3485-4CD5-92AD-70C421CAE2B7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CE803-4940-4339-A425-BB489A5A3A1E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1205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7D7D7-3485-4CD5-92AD-70C421CAE2B7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CE803-4940-4339-A425-BB489A5A3A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3181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7D7D7-3485-4CD5-92AD-70C421CAE2B7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CE803-4940-4339-A425-BB489A5A3A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236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7D7D7-3485-4CD5-92AD-70C421CAE2B7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CE803-4940-4339-A425-BB489A5A3A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4891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7D7D7-3485-4CD5-92AD-70C421CAE2B7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CE803-4940-4339-A425-BB489A5A3A1E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7871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7D7D7-3485-4CD5-92AD-70C421CAE2B7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CE803-4940-4339-A425-BB489A5A3A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8893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7D7D7-3485-4CD5-92AD-70C421CAE2B7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CE803-4940-4339-A425-BB489A5A3A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5413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7D7D7-3485-4CD5-92AD-70C421CAE2B7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CE803-4940-4339-A425-BB489A5A3A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0712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7D7D7-3485-4CD5-92AD-70C421CAE2B7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CE803-4940-4339-A425-BB489A5A3A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6937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CC7D7D7-3485-4CD5-92AD-70C421CAE2B7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8FCE803-4940-4339-A425-BB489A5A3A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9659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7D7D7-3485-4CD5-92AD-70C421CAE2B7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CE803-4940-4339-A425-BB489A5A3A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1023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CC7D7D7-3485-4CD5-92AD-70C421CAE2B7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8FCE803-4940-4339-A425-BB489A5A3A1E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1273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14127" y="335666"/>
            <a:ext cx="7526982" cy="3113590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Психологическое сопровождение </a:t>
            </a:r>
            <a:br>
              <a:rPr lang="ru-RU" sz="4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педагогов работающих </a:t>
            </a:r>
            <a:br>
              <a:rPr lang="ru-RU" sz="4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 детьми с ОВЗ.</a:t>
            </a:r>
            <a:endParaRPr lang="ru-RU" sz="48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632664"/>
          </a:xfrm>
        </p:spPr>
        <p:txBody>
          <a:bodyPr>
            <a:noAutofit/>
          </a:bodyPr>
          <a:lstStyle/>
          <a:p>
            <a:pPr algn="r">
              <a:lnSpc>
                <a:spcPct val="110000"/>
              </a:lnSpc>
            </a:pP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Дорожкова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М.И.</a:t>
            </a:r>
          </a:p>
          <a:p>
            <a:pPr algn="r">
              <a:lnSpc>
                <a:spcPct val="110000"/>
              </a:lnSpc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педагог-психолог</a:t>
            </a:r>
          </a:p>
          <a:p>
            <a:pPr algn="r">
              <a:lnSpc>
                <a:spcPct val="110000"/>
              </a:lnSpc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МБОУ «СОШ № 19» г Читы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8174" y="357354"/>
            <a:ext cx="5030214" cy="353174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63514" y="5715611"/>
            <a:ext cx="1728485" cy="1142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318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185195"/>
            <a:ext cx="10058400" cy="157415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При работе с детьми с ОВЗ можно использовать подсказки: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79666" y="5065366"/>
            <a:ext cx="2712333" cy="1792634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797461" y="1959544"/>
            <a:ext cx="10723577" cy="60016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Поддержка специалистов.</a:t>
            </a:r>
          </a:p>
          <a:p>
            <a:pPr marL="342900" indent="-34290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Плотно взаимодействуйте с семьей учеников с ОВЗ. </a:t>
            </a:r>
          </a:p>
          <a:p>
            <a:pPr marL="342900" indent="-34290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Постараться не акцентировать внимание обычных детей на ребенке с ОВЗ.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/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Включать ребенка с ОВЗ в групповую деятельность;</a:t>
            </a:r>
          </a:p>
          <a:p>
            <a:pPr marL="342900" indent="-342900"/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 Наблюдайте за ребенком с ОВЗ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6. Создайте благоприятный эмоционально-положительный фон. </a:t>
            </a:r>
          </a:p>
          <a:p>
            <a:pPr marL="342900" indent="-34290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7. Создайте необходимые условия для лиц с ОВЗ</a:t>
            </a:r>
          </a:p>
          <a:p>
            <a:pPr marL="342900" indent="-34290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8. Проводите классные часы, направленные на снижение стереотипов и предубеждений в адрес </a:t>
            </a:r>
          </a:p>
          <a:p>
            <a:pPr marL="342900" indent="-34290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учеников с ОВЗ и в целом на повышение культуры общения учащихся.</a:t>
            </a:r>
          </a:p>
          <a:p>
            <a:pPr marL="342900" indent="-34290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9. Научиться не отчаиваться от неминуемых неудач и разочарований и радоваться малейшим, </a:t>
            </a:r>
          </a:p>
          <a:p>
            <a:pPr marL="342900" indent="-34290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самым незначительным на первый взгляд успехам. </a:t>
            </a:r>
          </a:p>
          <a:p>
            <a:pPr marL="342900" indent="-34290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10. Верить, что Вы занимаетесь далеко не безнадежным делом. </a:t>
            </a:r>
          </a:p>
          <a:p>
            <a:pPr indent="45085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/>
          </a:p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b="1" dirty="0" smtClean="0"/>
          </a:p>
          <a:p>
            <a:pPr marL="342900" indent="-342900"/>
            <a:r>
              <a:rPr lang="ru-RU" dirty="0" smtClean="0"/>
              <a:t> </a:t>
            </a:r>
            <a:endParaRPr lang="ru-RU" b="1" dirty="0" smtClean="0"/>
          </a:p>
          <a:p>
            <a:pPr marL="342900" indent="-342900"/>
            <a:endParaRPr lang="ru-RU" b="1" dirty="0" smtClean="0"/>
          </a:p>
          <a:p>
            <a:pPr marL="342900" indent="-342900"/>
            <a:endParaRPr lang="ru-RU" b="1" dirty="0" smtClean="0"/>
          </a:p>
          <a:p>
            <a:pPr marL="342900" indent="-342900"/>
            <a:endParaRPr lang="ru-RU" b="1" dirty="0" smtClean="0"/>
          </a:p>
          <a:p>
            <a:pPr marL="342900" indent="-342900"/>
            <a:endParaRPr lang="ru-RU" b="1" dirty="0" smtClean="0"/>
          </a:p>
          <a:p>
            <a:pPr marL="342900" indent="-342900"/>
            <a:endParaRPr lang="ru-RU" dirty="0"/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0" y="82406"/>
            <a:ext cx="732893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552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69034" y="2960483"/>
            <a:ext cx="4951931" cy="327282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8290" y="0"/>
            <a:ext cx="4262077" cy="2992427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934727" y="3120101"/>
            <a:ext cx="475085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kern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«Для человека нет ничего более чудовищного наказания,</a:t>
            </a:r>
          </a:p>
          <a:p>
            <a:pPr algn="ctr"/>
            <a:r>
              <a:rPr lang="ru-RU" sz="2400" b="1" kern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чем быть предоставленным в обществе самому себе и </a:t>
            </a:r>
          </a:p>
          <a:p>
            <a:pPr algn="ctr"/>
            <a:r>
              <a:rPr lang="ru-RU" sz="2400" b="1" kern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оставаться абсолютно незамеченным»  </a:t>
            </a:r>
          </a:p>
          <a:p>
            <a:pPr algn="ctr"/>
            <a:r>
              <a:rPr lang="ru-RU" sz="2400" b="1" kern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</a:t>
            </a:r>
          </a:p>
          <a:p>
            <a:r>
              <a:rPr lang="ru-RU" sz="2400" b="1" kern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kern="1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</a:t>
            </a:r>
            <a:r>
              <a:rPr lang="ru-RU" sz="2400" b="1" kern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Уильям Джеймс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78015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20861" y="307561"/>
            <a:ext cx="11343190" cy="5543056"/>
          </a:xfrm>
          <a:prstGeom prst="rect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4400" dirty="0" smtClean="0">
                <a:solidFill>
                  <a:srgbClr val="00B0F0"/>
                </a:solidFill>
              </a:rPr>
              <a:t>отношение педагога к ребенку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4400" dirty="0" smtClean="0"/>
              <a:t> </a:t>
            </a:r>
            <a:r>
              <a:rPr lang="ru-RU" sz="4400" dirty="0" smtClean="0">
                <a:solidFill>
                  <a:srgbClr val="00B050"/>
                </a:solidFill>
              </a:rPr>
              <a:t>отношение педагога к результату достижений ребенка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4400" dirty="0" smtClean="0">
                <a:solidFill>
                  <a:srgbClr val="FF0000"/>
                </a:solidFill>
              </a:rPr>
              <a:t>готовность к изменениям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4400" dirty="0" smtClean="0">
                <a:solidFill>
                  <a:srgbClr val="00B0F0"/>
                </a:solidFill>
              </a:rPr>
              <a:t>умение педагога индивидуализировать процесс обучения</a:t>
            </a:r>
            <a:endParaRPr lang="ru-RU" sz="4400" dirty="0" smtClean="0"/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4400" dirty="0" smtClean="0">
                <a:solidFill>
                  <a:srgbClr val="00B050"/>
                </a:solidFill>
              </a:rPr>
              <a:t>умение хвалить</a:t>
            </a:r>
            <a:endParaRPr lang="ru-RU" sz="4400" b="1" kern="18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84932" y="5861950"/>
            <a:ext cx="1507067" cy="99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743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2435" y="243069"/>
            <a:ext cx="11792348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800"/>
              </a:spcAft>
            </a:pPr>
            <a:r>
              <a:rPr lang="ru-RU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Причины сопротивления у педагогов при реализации инклюзии: </a:t>
            </a:r>
          </a:p>
          <a:p>
            <a:pPr>
              <a:spcAft>
                <a:spcPts val="800"/>
              </a:spcAft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потеря контроля,</a:t>
            </a:r>
          </a:p>
          <a:p>
            <a:pPr>
              <a:spcAft>
                <a:spcPts val="800"/>
              </a:spcAft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потеря компетентности, </a:t>
            </a:r>
          </a:p>
          <a:p>
            <a:pPr>
              <a:spcAft>
                <a:spcPts val="800"/>
              </a:spcAft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личная неопределенность, </a:t>
            </a:r>
          </a:p>
          <a:p>
            <a:pPr>
              <a:spcAft>
                <a:spcPts val="800"/>
              </a:spcAft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неожиданность, </a:t>
            </a:r>
          </a:p>
          <a:p>
            <a:pPr>
              <a:spcAft>
                <a:spcPts val="800"/>
              </a:spcAft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увеличение объема работы, </a:t>
            </a:r>
          </a:p>
          <a:p>
            <a:pPr>
              <a:spcAft>
                <a:spcPts val="800"/>
              </a:spcAft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нежелание перестраиваться и усложнять себе жизнь - лишней подготовкой к уроку, </a:t>
            </a:r>
          </a:p>
          <a:p>
            <a:pPr>
              <a:spcAft>
                <a:spcPts val="800"/>
              </a:spcAft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заниматься самообразованием в новом направлении. </a:t>
            </a:r>
          </a:p>
          <a:p>
            <a:pPr>
              <a:spcAft>
                <a:spcPts val="800"/>
              </a:spcAft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личная неприязнь.</a:t>
            </a:r>
          </a:p>
          <a:p>
            <a:pPr algn="ctr">
              <a:spcAft>
                <a:spcPts val="800"/>
              </a:spcAft>
            </a:pPr>
            <a:endParaRPr lang="ru-RU" sz="2000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73051" y="5463252"/>
            <a:ext cx="2110315" cy="1394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781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2435" y="243068"/>
            <a:ext cx="11401064" cy="1713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800"/>
              </a:spcAft>
            </a:pPr>
            <a:r>
              <a:rPr lang="ru-RU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Высокий профессионализм педагога – это </a:t>
            </a:r>
          </a:p>
          <a:p>
            <a:pPr algn="ctr">
              <a:spcAft>
                <a:spcPts val="800"/>
              </a:spcAft>
            </a:pPr>
            <a:endParaRPr lang="ru-RU" sz="36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800"/>
              </a:spcAft>
            </a:pPr>
            <a:endParaRPr lang="ru-RU" sz="2000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42582" y="5046563"/>
            <a:ext cx="2740785" cy="181143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111170" y="1203767"/>
            <a:ext cx="599568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способность найти компетентный источник информации, обратиться за консультацией и скорректировать свою работу.</a:t>
            </a:r>
            <a:endParaRPr lang="ru-RU" sz="40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30947" y="1238880"/>
            <a:ext cx="4305782" cy="3568244"/>
          </a:xfrm>
          <a:prstGeom prst="rect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683781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777" y="1497016"/>
            <a:ext cx="2423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b="1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84932" y="5861950"/>
            <a:ext cx="1507067" cy="99605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192192" y="335666"/>
            <a:ext cx="1062555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Эффективность реализации образовательной инклюзии</a:t>
            </a:r>
            <a:r>
              <a:rPr lang="ru-RU" sz="3200" dirty="0" smtClean="0"/>
              <a:t> </a:t>
            </a:r>
            <a:r>
              <a:rPr lang="ru-RU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во многом определяется готовностью педагога к взаимодействию </a:t>
            </a:r>
            <a:endParaRPr lang="ru-RU" sz="32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58410" y="2164465"/>
            <a:ext cx="994190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с ребенком с </a:t>
            </a:r>
          </a:p>
          <a:p>
            <a:r>
              <a:rPr lang="ru-RU" sz="4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особенностями                семьей</a:t>
            </a:r>
          </a:p>
          <a:p>
            <a:r>
              <a:rPr lang="ru-RU" sz="4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 развития</a:t>
            </a:r>
            <a:endParaRPr lang="ru-RU" sz="44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rot="5400000">
            <a:off x="3918032" y="1927186"/>
            <a:ext cx="509286" cy="219919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16200000" flipH="1">
            <a:off x="7072134" y="1851950"/>
            <a:ext cx="1275143" cy="1228849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646327" y="3638661"/>
            <a:ext cx="4983810" cy="3092047"/>
          </a:xfrm>
          <a:prstGeom prst="rect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63801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5018" y="544010"/>
            <a:ext cx="10798172" cy="4826643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условиях общеобразовательного пространства помощь в выборе и использовании альтернативных форм коммуникации и работы с детьми с ОВЗ педагоги получают от узких специалистов ОУ.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05104" y="4751719"/>
            <a:ext cx="3186895" cy="2106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995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80618" y="763928"/>
            <a:ext cx="1074130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  процессе обучения учителю следует:</a:t>
            </a:r>
            <a:r>
              <a:rPr lang="ru-RU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- использовать четкие указания; 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- поэтапно разъяснять и учить последовательно, 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выполнять задания; </a:t>
            </a:r>
          </a:p>
          <a:p>
            <a:pPr>
              <a:buFontTx/>
              <a:buChar char="-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повторять инструкции к выполнению задания;</a:t>
            </a:r>
          </a:p>
          <a:p>
            <a:pPr>
              <a:buFontTx/>
              <a:buChar char="-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демонстрировать уже выполненное задание.</a:t>
            </a:r>
          </a:p>
          <a:p>
            <a:endParaRPr lang="ru-RU" sz="32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84932" y="5861950"/>
            <a:ext cx="1507067" cy="99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922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80618" y="763928"/>
            <a:ext cx="1074130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 учебном процессе педагог должен использовать различные виды деятельности:</a:t>
            </a:r>
            <a:r>
              <a:rPr lang="ru-RU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FontTx/>
              <a:buChar char="-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чередовать занятия и физкультурные паузы; </a:t>
            </a:r>
          </a:p>
          <a:p>
            <a:pPr algn="ctr">
              <a:buFontTx/>
              <a:buChar char="-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предоставлять дополнительное время для завершения задания; </a:t>
            </a:r>
          </a:p>
          <a:p>
            <a:pPr algn="ctr">
              <a:buFontTx/>
              <a:buChar char="-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предоставлять дополнительное время для сдачи домашнего задания; </a:t>
            </a:r>
          </a:p>
          <a:p>
            <a:pPr algn="ctr">
              <a:buFontTx/>
              <a:buChar char="-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использовать листы с упражнениями, которые требуют минимального заполнения.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03754" y="5081286"/>
            <a:ext cx="2688246" cy="1776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922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80618" y="763928"/>
            <a:ext cx="1074130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 организации учебного процесса детей с ОВЗ необходимо использовать:</a:t>
            </a:r>
            <a:r>
              <a:rPr lang="ru-RU" sz="3200" dirty="0" smtClean="0">
                <a:solidFill>
                  <a:srgbClr val="00B050"/>
                </a:solidFill>
              </a:rPr>
              <a:t> </a:t>
            </a:r>
          </a:p>
          <a:p>
            <a:pPr>
              <a:buFontTx/>
              <a:buChar char="-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вербальные поощрения;</a:t>
            </a:r>
          </a:p>
          <a:p>
            <a:pPr>
              <a:buFontTx/>
              <a:buChar char="-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свести к минимуму наказания за невыполнение правил и заданий; </a:t>
            </a:r>
          </a:p>
          <a:p>
            <a:pPr>
              <a:buFontTx/>
              <a:buChar char="-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очень важно ориентироваться на позитивное, чем негативное;</a:t>
            </a:r>
          </a:p>
          <a:p>
            <a:pPr>
              <a:buFontTx/>
              <a:buChar char="-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составлять планы, позитивно ориентированные и учитывающие навыки и умения школьника.</a:t>
            </a:r>
          </a:p>
          <a:p>
            <a:endParaRPr lang="ru-RU" sz="32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37540" y="5103616"/>
            <a:ext cx="2654460" cy="1754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922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248</TotalTime>
  <Words>396</Words>
  <Application>Microsoft Office PowerPoint</Application>
  <PresentationFormat>Произвольный</PresentationFormat>
  <Paragraphs>68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Ретро</vt:lpstr>
      <vt:lpstr>Психологическое сопровождение  педагогов работающих  с детьми с ОВЗ.</vt:lpstr>
      <vt:lpstr>Презентация PowerPoint</vt:lpstr>
      <vt:lpstr>Презентация PowerPoint</vt:lpstr>
      <vt:lpstr>Презентация PowerPoint</vt:lpstr>
      <vt:lpstr>Презентация PowerPoint</vt:lpstr>
      <vt:lpstr>В условиях общеобразовательного пространства помощь в выборе и использовании альтернативных форм коммуникации и работы с детьми с ОВЗ педагоги получают от узких специалистов ОУ. </vt:lpstr>
      <vt:lpstr>Презентация PowerPoint</vt:lpstr>
      <vt:lpstr>Презентация PowerPoint</vt:lpstr>
      <vt:lpstr>Презентация PowerPoint</vt:lpstr>
      <vt:lpstr>При работе с детьми с ОВЗ можно использовать подсказки: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образовательного процесса обучающихся с ОВЗ (из опыта работы)</dc:title>
  <dc:creator>SH19_105</dc:creator>
  <cp:lastModifiedBy>GordeevAV</cp:lastModifiedBy>
  <cp:revision>26</cp:revision>
  <dcterms:created xsi:type="dcterms:W3CDTF">2020-10-04T06:35:37Z</dcterms:created>
  <dcterms:modified xsi:type="dcterms:W3CDTF">2021-08-23T05:00:21Z</dcterms:modified>
</cp:coreProperties>
</file>