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8" r:id="rId2"/>
    <p:sldId id="261" r:id="rId3"/>
    <p:sldId id="262" r:id="rId4"/>
    <p:sldId id="266" r:id="rId5"/>
    <p:sldId id="271" r:id="rId6"/>
    <p:sldId id="270" r:id="rId7"/>
    <p:sldId id="276" r:id="rId8"/>
    <p:sldId id="277" r:id="rId9"/>
    <p:sldId id="278" r:id="rId10"/>
    <p:sldId id="283" r:id="rId11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12" autoAdjust="0"/>
  </p:normalViewPr>
  <p:slideViewPr>
    <p:cSldViewPr>
      <p:cViewPr varScale="1">
        <p:scale>
          <a:sx n="52" d="100"/>
          <a:sy n="52" d="100"/>
        </p:scale>
        <p:origin x="-133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ex\Desktop\&#1091;&#1076;&#1072;&#1083;&#1077;&#1085;&#1082;&#1072;%20&#1084;&#1072;&#1084;&#1072;\&#1051;&#1077;&#1085;&#1072;_&#1047;&#1072;&#1093;&#1072;&#1088;\&#1044;&#1080;&#1072;&#1075;&#1088;&#1072;&#1084;&#1084;&#1072;%20&#1074;%20Microsoft%20Office%20PowerPoin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ex\Desktop\&#1091;&#1076;&#1072;&#1083;&#1077;&#1085;&#1082;&#1072;%20&#1084;&#1072;&#1084;&#1072;\&#1051;&#1077;&#1085;&#1072;_&#1047;&#1072;&#1093;&#1072;&#1088;\&#1044;&#1080;&#1072;&#1075;&#1088;&#1072;&#1084;&#1084;&#1072;%20&#1074;%20Microsoft%20Office%20PowerPoin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layout/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Лист1!$E$8</c:f>
              <c:strCache>
                <c:ptCount val="1"/>
                <c:pt idx="0">
                  <c:v>2019 г.</c:v>
                </c:pt>
              </c:strCache>
            </c:strRef>
          </c:tx>
          <c:invertIfNegative val="0"/>
          <c:cat>
            <c:strRef>
              <c:f>Лист1!$D$9:$D$11</c:f>
              <c:strCache>
                <c:ptCount val="3"/>
                <c:pt idx="0">
                  <c:v>Планируют обучение в школу</c:v>
                </c:pt>
                <c:pt idx="1">
                  <c:v>Не планируют обучение</c:v>
                </c:pt>
                <c:pt idx="2">
                  <c:v>Родители воздержались от ответа</c:v>
                </c:pt>
              </c:strCache>
            </c:strRef>
          </c:cat>
          <c:val>
            <c:numRef>
              <c:f>Лист1!$E$9:$E$11</c:f>
              <c:numCache>
                <c:formatCode>0%</c:formatCode>
                <c:ptCount val="3"/>
                <c:pt idx="0">
                  <c:v>0.82000000000000006</c:v>
                </c:pt>
                <c:pt idx="1">
                  <c:v>1.0000000000000002E-2</c:v>
                </c:pt>
                <c:pt idx="2">
                  <c:v>0.17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3391360"/>
        <c:axId val="203392896"/>
        <c:axId val="0"/>
      </c:bar3DChart>
      <c:catAx>
        <c:axId val="2033913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03392896"/>
        <c:crosses val="autoZero"/>
        <c:auto val="1"/>
        <c:lblAlgn val="ctr"/>
        <c:lblOffset val="100"/>
        <c:noMultiLvlLbl val="0"/>
      </c:catAx>
      <c:valAx>
        <c:axId val="203392896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Arial Black" pitchFamily="34" charset="0"/>
              </a:defRPr>
            </a:pPr>
            <a:endParaRPr lang="ru-RU"/>
          </a:p>
        </c:txPr>
        <c:crossAx val="20339136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00">
                <a:latin typeface="Arial Black" pitchFamily="34" charset="0"/>
                <a:cs typeface="Times New Roman" pitchFamily="18" charset="0"/>
              </a:defRPr>
            </a:pPr>
            <a:endParaRPr lang="ru-RU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8638749133694152"/>
          <c:y val="0.34980294091616937"/>
          <c:w val="0.53920552037427949"/>
          <c:h val="0.57576182684033239"/>
        </c:manualLayout>
      </c:layout>
      <c:pieChart>
        <c:varyColors val="1"/>
        <c:ser>
          <c:idx val="0"/>
          <c:order val="0"/>
          <c:tx>
            <c:strRef>
              <c:f>Лист1!$B$22</c:f>
              <c:strCache>
                <c:ptCount val="1"/>
                <c:pt idx="0">
                  <c:v>2019 г.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Arial Black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Лист1!$A$23:$A$25</c:f>
              <c:strCache>
                <c:ptCount val="3"/>
                <c:pt idx="0">
                  <c:v>Вербальные дети</c:v>
                </c:pt>
                <c:pt idx="1">
                  <c:v>Неговорящие дети</c:v>
                </c:pt>
                <c:pt idx="2">
                  <c:v>Родители воздержались от ответа</c:v>
                </c:pt>
              </c:strCache>
            </c:strRef>
          </c:cat>
          <c:val>
            <c:numRef>
              <c:f>Лист1!$B$23:$B$25</c:f>
              <c:numCache>
                <c:formatCode>0%</c:formatCode>
                <c:ptCount val="3"/>
                <c:pt idx="0">
                  <c:v>0.44</c:v>
                </c:pt>
                <c:pt idx="1">
                  <c:v>0.28000000000000008</c:v>
                </c:pt>
                <c:pt idx="2">
                  <c:v>0.28000000000000008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  <c:txPr>
        <a:bodyPr/>
        <a:lstStyle/>
        <a:p>
          <a:pPr>
            <a:defRPr sz="1400">
              <a:latin typeface="Arial Black" pitchFamily="34" charset="0"/>
            </a:defRPr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CB5E1A-FFD1-40FC-8337-B50D75A8CF59}" type="doc">
      <dgm:prSet loTypeId="urn:microsoft.com/office/officeart/2005/8/layout/process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1938BA6-CCDC-47C6-BC69-7732D8FE198B}">
      <dgm:prSet phldrT="[Текст]" custT="1"/>
      <dgm:spPr/>
      <dgm:t>
        <a:bodyPr/>
        <a:lstStyle/>
        <a:p>
          <a:r>
            <a:rPr lang="ru-RU" sz="1400" b="1" smtClean="0">
              <a:solidFill>
                <a:schemeClr val="tx1"/>
              </a:solidFill>
              <a:latin typeface="Arial Black" pitchFamily="34" charset="0"/>
              <a:cs typeface="Times New Roman" pitchFamily="18" charset="0"/>
            </a:rPr>
            <a:t>- сформированная эмоциональная регуляция, умение преодолевать трудности учащегося с РАС в организации своего произвольного поведения;</a:t>
          </a:r>
          <a:endParaRPr lang="ru-RU" sz="1400" b="1" dirty="0">
            <a:solidFill>
              <a:schemeClr val="tx1"/>
            </a:solidFill>
            <a:latin typeface="Arial Black" pitchFamily="34" charset="0"/>
            <a:cs typeface="Times New Roman" pitchFamily="18" charset="0"/>
          </a:endParaRPr>
        </a:p>
      </dgm:t>
    </dgm:pt>
    <dgm:pt modelId="{88F499BF-616D-4EC9-86BB-4AF76D4C7360}" type="parTrans" cxnId="{DDB9E668-B7A9-4FE2-AB27-02F31033DD05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74C9ADF1-A8A6-4183-A8D1-64FDCA8710C7}" type="sibTrans" cxnId="{DDB9E668-B7A9-4FE2-AB27-02F31033DD05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F27E86D3-CB11-4F43-96F8-50685D9B764E}">
      <dgm:prSet custT="1"/>
      <dgm:spPr/>
      <dgm:t>
        <a:bodyPr/>
        <a:lstStyle/>
        <a:p>
          <a:r>
            <a:rPr lang="ru-RU" sz="1400" b="1" smtClean="0">
              <a:solidFill>
                <a:schemeClr val="tx1"/>
              </a:solidFill>
              <a:latin typeface="Arial Black" pitchFamily="34" charset="0"/>
              <a:cs typeface="Times New Roman" pitchFamily="18" charset="0"/>
            </a:rPr>
            <a:t>- скорректированные особенности развития личностной сферы;</a:t>
          </a:r>
          <a:endParaRPr lang="ru-RU" sz="1400" b="1" dirty="0">
            <a:solidFill>
              <a:schemeClr val="tx1"/>
            </a:solidFill>
            <a:latin typeface="Arial Black" pitchFamily="34" charset="0"/>
            <a:cs typeface="Times New Roman" pitchFamily="18" charset="0"/>
          </a:endParaRPr>
        </a:p>
      </dgm:t>
    </dgm:pt>
    <dgm:pt modelId="{E6829C00-6656-4847-8E4B-FBB9CA9166E3}" type="parTrans" cxnId="{B2B1F23C-4270-4CCD-AE5F-1D656022BFD8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1496810D-5A88-43C2-B06F-BF4EE0011ED1}" type="sibTrans" cxnId="{B2B1F23C-4270-4CCD-AE5F-1D656022BFD8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2932744A-BA35-40DE-B0BD-BE5FE84CD5F4}">
      <dgm:prSet custT="1"/>
      <dgm:spPr/>
      <dgm:t>
        <a:bodyPr/>
        <a:lstStyle/>
        <a:p>
          <a:r>
            <a:rPr lang="ru-RU" sz="1400" b="1" smtClean="0">
              <a:solidFill>
                <a:schemeClr val="tx1"/>
              </a:solidFill>
              <a:latin typeface="Arial Black" pitchFamily="34" charset="0"/>
              <a:cs typeface="Times New Roman" pitchFamily="18" charset="0"/>
            </a:rPr>
            <a:t>- сформированный эмоциональный контакт с учащимся с РАС в процессе игры, на занятиях, наличие эмоционально-положительного настроя учащегося с РАС;</a:t>
          </a:r>
          <a:endParaRPr lang="ru-RU" sz="1400" b="1" dirty="0">
            <a:solidFill>
              <a:schemeClr val="tx1"/>
            </a:solidFill>
            <a:latin typeface="Arial Black" pitchFamily="34" charset="0"/>
            <a:cs typeface="Times New Roman" pitchFamily="18" charset="0"/>
          </a:endParaRPr>
        </a:p>
      </dgm:t>
    </dgm:pt>
    <dgm:pt modelId="{82FABFF1-60B3-49B1-9F8E-ADEF4329EBEC}" type="parTrans" cxnId="{55C78138-014C-4FB3-940E-B39EB5CC5308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11018554-D7D7-4D28-8DC3-921B2A9169F1}" type="sibTrans" cxnId="{55C78138-014C-4FB3-940E-B39EB5CC5308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D3804CB4-3895-49FE-BDE9-6D3AE7B81A17}">
      <dgm:prSet custT="1"/>
      <dgm:spPr/>
      <dgm:t>
        <a:bodyPr/>
        <a:lstStyle/>
        <a:p>
          <a:r>
            <a:rPr lang="ru-RU" sz="1400" b="1" smtClean="0">
              <a:solidFill>
                <a:schemeClr val="tx1"/>
              </a:solidFill>
              <a:latin typeface="Arial Black" pitchFamily="34" charset="0"/>
              <a:cs typeface="Times New Roman" pitchFamily="18" charset="0"/>
            </a:rPr>
            <a:t>- сниженное психоэмоциональное напряжение, тревожность и агрессия;</a:t>
          </a:r>
          <a:endParaRPr lang="ru-RU" sz="1400" b="1" dirty="0">
            <a:solidFill>
              <a:schemeClr val="tx1"/>
            </a:solidFill>
            <a:latin typeface="Arial Black" pitchFamily="34" charset="0"/>
            <a:cs typeface="Times New Roman" pitchFamily="18" charset="0"/>
          </a:endParaRPr>
        </a:p>
      </dgm:t>
    </dgm:pt>
    <dgm:pt modelId="{80F15E3F-3911-4234-9714-3870EBDA40E8}" type="parTrans" cxnId="{B828E6B9-D41A-42A4-A5DA-31DF142732C1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0B4EFF28-876F-4C0D-92EE-007CE08A467E}" type="sibTrans" cxnId="{B828E6B9-D41A-42A4-A5DA-31DF142732C1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4E0604A1-EE4A-4A4A-A4C4-591692147155}">
      <dgm:prSet custT="1"/>
      <dgm:spPr/>
      <dgm:t>
        <a:bodyPr/>
        <a:lstStyle/>
        <a:p>
          <a:r>
            <a:rPr lang="ru-RU" sz="1400" b="1" smtClean="0">
              <a:solidFill>
                <a:schemeClr val="tx1"/>
              </a:solidFill>
              <a:latin typeface="Arial Black" pitchFamily="34" charset="0"/>
              <a:cs typeface="Times New Roman" pitchFamily="18" charset="0"/>
            </a:rPr>
            <a:t>- развитые социально-адаптивные функции, коммуникативные навыки (умение учащегося с РАС приветствовать других людей, прощаться, соблюдать правила поведения, выполнять требования взрослых, овладение учащимся с РАС различными формами взаимодействия);</a:t>
          </a:r>
          <a:endParaRPr lang="ru-RU" sz="1400" b="1" dirty="0">
            <a:solidFill>
              <a:schemeClr val="tx1"/>
            </a:solidFill>
            <a:latin typeface="Arial Black" pitchFamily="34" charset="0"/>
            <a:cs typeface="Times New Roman" pitchFamily="18" charset="0"/>
          </a:endParaRPr>
        </a:p>
      </dgm:t>
    </dgm:pt>
    <dgm:pt modelId="{8AF74543-2644-42B6-A7F2-9512416A1FCA}" type="parTrans" cxnId="{0618FC6F-91EE-4351-BE15-EC91999CB247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268B40E2-477D-49C5-84CA-A318291C98B5}" type="sibTrans" cxnId="{0618FC6F-91EE-4351-BE15-EC91999CB247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061A95BF-510D-4E2D-8B6E-15A25B530393}">
      <dgm:prSet custT="1"/>
      <dgm:spPr/>
      <dgm:t>
        <a:bodyPr/>
        <a:lstStyle/>
        <a:p>
          <a:r>
            <a:rPr lang="ru-RU" sz="1400" b="1" smtClean="0">
              <a:solidFill>
                <a:schemeClr val="tx1"/>
              </a:solidFill>
              <a:latin typeface="Arial Black" pitchFamily="34" charset="0"/>
              <a:cs typeface="Times New Roman" pitchFamily="18" charset="0"/>
            </a:rPr>
            <a:t>- формирующаяся социализация обучающего с РАС;</a:t>
          </a:r>
          <a:endParaRPr lang="ru-RU" sz="1400" b="1" dirty="0">
            <a:solidFill>
              <a:schemeClr val="tx1"/>
            </a:solidFill>
            <a:latin typeface="Arial Black" pitchFamily="34" charset="0"/>
            <a:cs typeface="Times New Roman" pitchFamily="18" charset="0"/>
          </a:endParaRPr>
        </a:p>
      </dgm:t>
    </dgm:pt>
    <dgm:pt modelId="{019751FF-CDAF-437A-806A-D870FC7FD76A}" type="parTrans" cxnId="{E316335E-AD07-4A33-8B8A-77A7EEDD1A49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6D1061AA-D034-478C-A83B-7CE79B4AE03F}" type="sibTrans" cxnId="{E316335E-AD07-4A33-8B8A-77A7EEDD1A49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237D07A4-961B-46CA-91B2-B685EEF7FA80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Arial Black" pitchFamily="34" charset="0"/>
              <a:cs typeface="Times New Roman" pitchFamily="18" charset="0"/>
            </a:rPr>
            <a:t>-обеспеченная психолого-педагогическая поддержка родителей в вопросах коррекции и развития ребенка с РАС;</a:t>
          </a:r>
          <a:endParaRPr lang="ru-RU" sz="1400" b="1" dirty="0">
            <a:solidFill>
              <a:schemeClr val="tx1"/>
            </a:solidFill>
            <a:latin typeface="Arial Black" pitchFamily="34" charset="0"/>
            <a:cs typeface="Times New Roman" pitchFamily="18" charset="0"/>
          </a:endParaRPr>
        </a:p>
      </dgm:t>
    </dgm:pt>
    <dgm:pt modelId="{DCBA1A0D-E2D7-4C10-963D-169DB1CAB79C}" type="parTrans" cxnId="{92E615BA-61F6-4129-9679-1F82D57EFAD2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80221FCD-BDF2-41C4-B1E6-F7AC6EF5FC5C}" type="sibTrans" cxnId="{92E615BA-61F6-4129-9679-1F82D57EFAD2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8BD48955-B9AD-4250-A3DD-2A233383F60D}" type="pres">
      <dgm:prSet presAssocID="{E8CB5E1A-FFD1-40FC-8337-B50D75A8CF5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7DE72D9-7CFE-4B0D-9B04-C965EB6F92B3}" type="pres">
      <dgm:prSet presAssocID="{237D07A4-961B-46CA-91B2-B685EEF7FA80}" presName="boxAndChildren" presStyleCnt="0"/>
      <dgm:spPr/>
    </dgm:pt>
    <dgm:pt modelId="{BADC90B7-BDBE-47E1-9239-C62F78FD8976}" type="pres">
      <dgm:prSet presAssocID="{237D07A4-961B-46CA-91B2-B685EEF7FA80}" presName="parentTextBox" presStyleLbl="node1" presStyleIdx="0" presStyleCnt="7"/>
      <dgm:spPr/>
      <dgm:t>
        <a:bodyPr/>
        <a:lstStyle/>
        <a:p>
          <a:endParaRPr lang="ru-RU"/>
        </a:p>
      </dgm:t>
    </dgm:pt>
    <dgm:pt modelId="{C5C66A5D-2853-4900-8A02-D90EB1A1E351}" type="pres">
      <dgm:prSet presAssocID="{6D1061AA-D034-478C-A83B-7CE79B4AE03F}" presName="sp" presStyleCnt="0"/>
      <dgm:spPr/>
    </dgm:pt>
    <dgm:pt modelId="{33D2C663-47FD-410C-846D-198F1A9D5265}" type="pres">
      <dgm:prSet presAssocID="{061A95BF-510D-4E2D-8B6E-15A25B530393}" presName="arrowAndChildren" presStyleCnt="0"/>
      <dgm:spPr/>
    </dgm:pt>
    <dgm:pt modelId="{A7772068-FADB-4F98-A896-928FAD26BF97}" type="pres">
      <dgm:prSet presAssocID="{061A95BF-510D-4E2D-8B6E-15A25B530393}" presName="parentTextArrow" presStyleLbl="node1" presStyleIdx="1" presStyleCnt="7"/>
      <dgm:spPr/>
      <dgm:t>
        <a:bodyPr/>
        <a:lstStyle/>
        <a:p>
          <a:endParaRPr lang="ru-RU"/>
        </a:p>
      </dgm:t>
    </dgm:pt>
    <dgm:pt modelId="{CB5B6959-5415-49EB-9C6C-4A25B8058289}" type="pres">
      <dgm:prSet presAssocID="{268B40E2-477D-49C5-84CA-A318291C98B5}" presName="sp" presStyleCnt="0"/>
      <dgm:spPr/>
    </dgm:pt>
    <dgm:pt modelId="{05BB9768-0C2B-47E1-AF39-8158F5025DE1}" type="pres">
      <dgm:prSet presAssocID="{4E0604A1-EE4A-4A4A-A4C4-591692147155}" presName="arrowAndChildren" presStyleCnt="0"/>
      <dgm:spPr/>
    </dgm:pt>
    <dgm:pt modelId="{0082A819-D81F-47AF-BF6F-0620A3037F8D}" type="pres">
      <dgm:prSet presAssocID="{4E0604A1-EE4A-4A4A-A4C4-591692147155}" presName="parentTextArrow" presStyleLbl="node1" presStyleIdx="2" presStyleCnt="7" custScaleY="200563"/>
      <dgm:spPr/>
      <dgm:t>
        <a:bodyPr/>
        <a:lstStyle/>
        <a:p>
          <a:endParaRPr lang="ru-RU"/>
        </a:p>
      </dgm:t>
    </dgm:pt>
    <dgm:pt modelId="{77D87345-55FE-440B-9657-731FE6D2D245}" type="pres">
      <dgm:prSet presAssocID="{0B4EFF28-876F-4C0D-92EE-007CE08A467E}" presName="sp" presStyleCnt="0"/>
      <dgm:spPr/>
    </dgm:pt>
    <dgm:pt modelId="{DCEAD249-96F9-46B9-A371-4AB088276703}" type="pres">
      <dgm:prSet presAssocID="{D3804CB4-3895-49FE-BDE9-6D3AE7B81A17}" presName="arrowAndChildren" presStyleCnt="0"/>
      <dgm:spPr/>
    </dgm:pt>
    <dgm:pt modelId="{960D148D-23F4-4B00-BC1E-4D0E83135BF0}" type="pres">
      <dgm:prSet presAssocID="{D3804CB4-3895-49FE-BDE9-6D3AE7B81A17}" presName="parentTextArrow" presStyleLbl="node1" presStyleIdx="3" presStyleCnt="7"/>
      <dgm:spPr/>
      <dgm:t>
        <a:bodyPr/>
        <a:lstStyle/>
        <a:p>
          <a:endParaRPr lang="ru-RU"/>
        </a:p>
      </dgm:t>
    </dgm:pt>
    <dgm:pt modelId="{57C00D88-7938-43D0-9C4D-FFD19F6A66D2}" type="pres">
      <dgm:prSet presAssocID="{11018554-D7D7-4D28-8DC3-921B2A9169F1}" presName="sp" presStyleCnt="0"/>
      <dgm:spPr/>
    </dgm:pt>
    <dgm:pt modelId="{744BCE17-8602-4324-A052-FD15BE910DB6}" type="pres">
      <dgm:prSet presAssocID="{2932744A-BA35-40DE-B0BD-BE5FE84CD5F4}" presName="arrowAndChildren" presStyleCnt="0"/>
      <dgm:spPr/>
    </dgm:pt>
    <dgm:pt modelId="{0246D6BE-4C27-4734-B189-338309C868C6}" type="pres">
      <dgm:prSet presAssocID="{2932744A-BA35-40DE-B0BD-BE5FE84CD5F4}" presName="parentTextArrow" presStyleLbl="node1" presStyleIdx="4" presStyleCnt="7"/>
      <dgm:spPr/>
      <dgm:t>
        <a:bodyPr/>
        <a:lstStyle/>
        <a:p>
          <a:endParaRPr lang="ru-RU"/>
        </a:p>
      </dgm:t>
    </dgm:pt>
    <dgm:pt modelId="{06C85A40-8692-4AD5-AAC7-33533A8AC251}" type="pres">
      <dgm:prSet presAssocID="{1496810D-5A88-43C2-B06F-BF4EE0011ED1}" presName="sp" presStyleCnt="0"/>
      <dgm:spPr/>
    </dgm:pt>
    <dgm:pt modelId="{7367CA24-F194-41FD-B44C-DD194A37318E}" type="pres">
      <dgm:prSet presAssocID="{F27E86D3-CB11-4F43-96F8-50685D9B764E}" presName="arrowAndChildren" presStyleCnt="0"/>
      <dgm:spPr/>
    </dgm:pt>
    <dgm:pt modelId="{FCA78F2E-ED9A-441E-B00E-EDB8328D8854}" type="pres">
      <dgm:prSet presAssocID="{F27E86D3-CB11-4F43-96F8-50685D9B764E}" presName="parentTextArrow" presStyleLbl="node1" presStyleIdx="5" presStyleCnt="7"/>
      <dgm:spPr/>
      <dgm:t>
        <a:bodyPr/>
        <a:lstStyle/>
        <a:p>
          <a:endParaRPr lang="ru-RU"/>
        </a:p>
      </dgm:t>
    </dgm:pt>
    <dgm:pt modelId="{D2277099-ED64-4A93-BC21-6CC0D9FC9D54}" type="pres">
      <dgm:prSet presAssocID="{74C9ADF1-A8A6-4183-A8D1-64FDCA8710C7}" presName="sp" presStyleCnt="0"/>
      <dgm:spPr/>
    </dgm:pt>
    <dgm:pt modelId="{939771E3-0964-41C8-8E51-B0A7890BD9E4}" type="pres">
      <dgm:prSet presAssocID="{B1938BA6-CCDC-47C6-BC69-7732D8FE198B}" presName="arrowAndChildren" presStyleCnt="0"/>
      <dgm:spPr/>
    </dgm:pt>
    <dgm:pt modelId="{E23A93C2-C56D-436F-B290-2AB9BB24BF7D}" type="pres">
      <dgm:prSet presAssocID="{B1938BA6-CCDC-47C6-BC69-7732D8FE198B}" presName="parentTextArrow" presStyleLbl="node1" presStyleIdx="6" presStyleCnt="7"/>
      <dgm:spPr/>
      <dgm:t>
        <a:bodyPr/>
        <a:lstStyle/>
        <a:p>
          <a:endParaRPr lang="ru-RU"/>
        </a:p>
      </dgm:t>
    </dgm:pt>
  </dgm:ptLst>
  <dgm:cxnLst>
    <dgm:cxn modelId="{55C78138-014C-4FB3-940E-B39EB5CC5308}" srcId="{E8CB5E1A-FFD1-40FC-8337-B50D75A8CF59}" destId="{2932744A-BA35-40DE-B0BD-BE5FE84CD5F4}" srcOrd="2" destOrd="0" parTransId="{82FABFF1-60B3-49B1-9F8E-ADEF4329EBEC}" sibTransId="{11018554-D7D7-4D28-8DC3-921B2A9169F1}"/>
    <dgm:cxn modelId="{B828E6B9-D41A-42A4-A5DA-31DF142732C1}" srcId="{E8CB5E1A-FFD1-40FC-8337-B50D75A8CF59}" destId="{D3804CB4-3895-49FE-BDE9-6D3AE7B81A17}" srcOrd="3" destOrd="0" parTransId="{80F15E3F-3911-4234-9714-3870EBDA40E8}" sibTransId="{0B4EFF28-876F-4C0D-92EE-007CE08A467E}"/>
    <dgm:cxn modelId="{D1276BBB-8C3B-4311-AEF6-F203EF8E4117}" type="presOf" srcId="{4E0604A1-EE4A-4A4A-A4C4-591692147155}" destId="{0082A819-D81F-47AF-BF6F-0620A3037F8D}" srcOrd="0" destOrd="0" presId="urn:microsoft.com/office/officeart/2005/8/layout/process4"/>
    <dgm:cxn modelId="{E96AB04F-3312-46BB-88F5-5A0220A2880B}" type="presOf" srcId="{2932744A-BA35-40DE-B0BD-BE5FE84CD5F4}" destId="{0246D6BE-4C27-4734-B189-338309C868C6}" srcOrd="0" destOrd="0" presId="urn:microsoft.com/office/officeart/2005/8/layout/process4"/>
    <dgm:cxn modelId="{D98FCA1E-8B9B-42C2-9281-728F8CDECFCB}" type="presOf" srcId="{D3804CB4-3895-49FE-BDE9-6D3AE7B81A17}" destId="{960D148D-23F4-4B00-BC1E-4D0E83135BF0}" srcOrd="0" destOrd="0" presId="urn:microsoft.com/office/officeart/2005/8/layout/process4"/>
    <dgm:cxn modelId="{DFB6F739-3A5B-49D0-A509-33FDD47925A8}" type="presOf" srcId="{237D07A4-961B-46CA-91B2-B685EEF7FA80}" destId="{BADC90B7-BDBE-47E1-9239-C62F78FD8976}" srcOrd="0" destOrd="0" presId="urn:microsoft.com/office/officeart/2005/8/layout/process4"/>
    <dgm:cxn modelId="{0D92341A-01D8-492E-8C64-9E272E888090}" type="presOf" srcId="{E8CB5E1A-FFD1-40FC-8337-B50D75A8CF59}" destId="{8BD48955-B9AD-4250-A3DD-2A233383F60D}" srcOrd="0" destOrd="0" presId="urn:microsoft.com/office/officeart/2005/8/layout/process4"/>
    <dgm:cxn modelId="{2382368E-B332-43D2-9E7C-9550C0FC15EB}" type="presOf" srcId="{B1938BA6-CCDC-47C6-BC69-7732D8FE198B}" destId="{E23A93C2-C56D-436F-B290-2AB9BB24BF7D}" srcOrd="0" destOrd="0" presId="urn:microsoft.com/office/officeart/2005/8/layout/process4"/>
    <dgm:cxn modelId="{B2B1F23C-4270-4CCD-AE5F-1D656022BFD8}" srcId="{E8CB5E1A-FFD1-40FC-8337-B50D75A8CF59}" destId="{F27E86D3-CB11-4F43-96F8-50685D9B764E}" srcOrd="1" destOrd="0" parTransId="{E6829C00-6656-4847-8E4B-FBB9CA9166E3}" sibTransId="{1496810D-5A88-43C2-B06F-BF4EE0011ED1}"/>
    <dgm:cxn modelId="{DB8A73A1-581C-4CBA-9474-BCEC895FA6D4}" type="presOf" srcId="{F27E86D3-CB11-4F43-96F8-50685D9B764E}" destId="{FCA78F2E-ED9A-441E-B00E-EDB8328D8854}" srcOrd="0" destOrd="0" presId="urn:microsoft.com/office/officeart/2005/8/layout/process4"/>
    <dgm:cxn modelId="{92E615BA-61F6-4129-9679-1F82D57EFAD2}" srcId="{E8CB5E1A-FFD1-40FC-8337-B50D75A8CF59}" destId="{237D07A4-961B-46CA-91B2-B685EEF7FA80}" srcOrd="6" destOrd="0" parTransId="{DCBA1A0D-E2D7-4C10-963D-169DB1CAB79C}" sibTransId="{80221FCD-BDF2-41C4-B1E6-F7AC6EF5FC5C}"/>
    <dgm:cxn modelId="{E316335E-AD07-4A33-8B8A-77A7EEDD1A49}" srcId="{E8CB5E1A-FFD1-40FC-8337-B50D75A8CF59}" destId="{061A95BF-510D-4E2D-8B6E-15A25B530393}" srcOrd="5" destOrd="0" parTransId="{019751FF-CDAF-437A-806A-D870FC7FD76A}" sibTransId="{6D1061AA-D034-478C-A83B-7CE79B4AE03F}"/>
    <dgm:cxn modelId="{DDB9E668-B7A9-4FE2-AB27-02F31033DD05}" srcId="{E8CB5E1A-FFD1-40FC-8337-B50D75A8CF59}" destId="{B1938BA6-CCDC-47C6-BC69-7732D8FE198B}" srcOrd="0" destOrd="0" parTransId="{88F499BF-616D-4EC9-86BB-4AF76D4C7360}" sibTransId="{74C9ADF1-A8A6-4183-A8D1-64FDCA8710C7}"/>
    <dgm:cxn modelId="{0618FC6F-91EE-4351-BE15-EC91999CB247}" srcId="{E8CB5E1A-FFD1-40FC-8337-B50D75A8CF59}" destId="{4E0604A1-EE4A-4A4A-A4C4-591692147155}" srcOrd="4" destOrd="0" parTransId="{8AF74543-2644-42B6-A7F2-9512416A1FCA}" sibTransId="{268B40E2-477D-49C5-84CA-A318291C98B5}"/>
    <dgm:cxn modelId="{0E8B1067-E699-4349-8F84-6233288EB900}" type="presOf" srcId="{061A95BF-510D-4E2D-8B6E-15A25B530393}" destId="{A7772068-FADB-4F98-A896-928FAD26BF97}" srcOrd="0" destOrd="0" presId="urn:microsoft.com/office/officeart/2005/8/layout/process4"/>
    <dgm:cxn modelId="{0BC1DF82-DC27-41E2-8DA1-8D5AF0115F21}" type="presParOf" srcId="{8BD48955-B9AD-4250-A3DD-2A233383F60D}" destId="{27DE72D9-7CFE-4B0D-9B04-C965EB6F92B3}" srcOrd="0" destOrd="0" presId="urn:microsoft.com/office/officeart/2005/8/layout/process4"/>
    <dgm:cxn modelId="{C295D801-B9ED-42EF-A5D8-BC4D90A0017E}" type="presParOf" srcId="{27DE72D9-7CFE-4B0D-9B04-C965EB6F92B3}" destId="{BADC90B7-BDBE-47E1-9239-C62F78FD8976}" srcOrd="0" destOrd="0" presId="urn:microsoft.com/office/officeart/2005/8/layout/process4"/>
    <dgm:cxn modelId="{580BBDDE-81F0-4F25-9CB3-EF987FA08213}" type="presParOf" srcId="{8BD48955-B9AD-4250-A3DD-2A233383F60D}" destId="{C5C66A5D-2853-4900-8A02-D90EB1A1E351}" srcOrd="1" destOrd="0" presId="urn:microsoft.com/office/officeart/2005/8/layout/process4"/>
    <dgm:cxn modelId="{35C9D24D-D271-4CEF-A7B2-BF7643715DD6}" type="presParOf" srcId="{8BD48955-B9AD-4250-A3DD-2A233383F60D}" destId="{33D2C663-47FD-410C-846D-198F1A9D5265}" srcOrd="2" destOrd="0" presId="urn:microsoft.com/office/officeart/2005/8/layout/process4"/>
    <dgm:cxn modelId="{C94D74C5-2432-4A55-8E75-4B4C10002813}" type="presParOf" srcId="{33D2C663-47FD-410C-846D-198F1A9D5265}" destId="{A7772068-FADB-4F98-A896-928FAD26BF97}" srcOrd="0" destOrd="0" presId="urn:microsoft.com/office/officeart/2005/8/layout/process4"/>
    <dgm:cxn modelId="{80964123-1E30-4F6E-B9F0-CFA04495E70B}" type="presParOf" srcId="{8BD48955-B9AD-4250-A3DD-2A233383F60D}" destId="{CB5B6959-5415-49EB-9C6C-4A25B8058289}" srcOrd="3" destOrd="0" presId="urn:microsoft.com/office/officeart/2005/8/layout/process4"/>
    <dgm:cxn modelId="{F493AA4C-DDCD-42FA-BEE0-1FB6105D5845}" type="presParOf" srcId="{8BD48955-B9AD-4250-A3DD-2A233383F60D}" destId="{05BB9768-0C2B-47E1-AF39-8158F5025DE1}" srcOrd="4" destOrd="0" presId="urn:microsoft.com/office/officeart/2005/8/layout/process4"/>
    <dgm:cxn modelId="{769AE283-F937-450A-B548-B0122791C057}" type="presParOf" srcId="{05BB9768-0C2B-47E1-AF39-8158F5025DE1}" destId="{0082A819-D81F-47AF-BF6F-0620A3037F8D}" srcOrd="0" destOrd="0" presId="urn:microsoft.com/office/officeart/2005/8/layout/process4"/>
    <dgm:cxn modelId="{2CAF12D8-9321-4286-90FA-FCECAC98FC38}" type="presParOf" srcId="{8BD48955-B9AD-4250-A3DD-2A233383F60D}" destId="{77D87345-55FE-440B-9657-731FE6D2D245}" srcOrd="5" destOrd="0" presId="urn:microsoft.com/office/officeart/2005/8/layout/process4"/>
    <dgm:cxn modelId="{9B9F8F12-EC54-4A16-8291-19B74473DB4B}" type="presParOf" srcId="{8BD48955-B9AD-4250-A3DD-2A233383F60D}" destId="{DCEAD249-96F9-46B9-A371-4AB088276703}" srcOrd="6" destOrd="0" presId="urn:microsoft.com/office/officeart/2005/8/layout/process4"/>
    <dgm:cxn modelId="{E06E0244-1D00-4F9E-91F2-D98DF3B05FFF}" type="presParOf" srcId="{DCEAD249-96F9-46B9-A371-4AB088276703}" destId="{960D148D-23F4-4B00-BC1E-4D0E83135BF0}" srcOrd="0" destOrd="0" presId="urn:microsoft.com/office/officeart/2005/8/layout/process4"/>
    <dgm:cxn modelId="{DDFB6817-F0C0-4C3D-AA77-E6A5C4B5A446}" type="presParOf" srcId="{8BD48955-B9AD-4250-A3DD-2A233383F60D}" destId="{57C00D88-7938-43D0-9C4D-FFD19F6A66D2}" srcOrd="7" destOrd="0" presId="urn:microsoft.com/office/officeart/2005/8/layout/process4"/>
    <dgm:cxn modelId="{25D0F1AE-3F6E-4E48-AEFC-BB1F72B1D715}" type="presParOf" srcId="{8BD48955-B9AD-4250-A3DD-2A233383F60D}" destId="{744BCE17-8602-4324-A052-FD15BE910DB6}" srcOrd="8" destOrd="0" presId="urn:microsoft.com/office/officeart/2005/8/layout/process4"/>
    <dgm:cxn modelId="{67CF0C7F-F857-4AE4-93D6-31B56C1D61F2}" type="presParOf" srcId="{744BCE17-8602-4324-A052-FD15BE910DB6}" destId="{0246D6BE-4C27-4734-B189-338309C868C6}" srcOrd="0" destOrd="0" presId="urn:microsoft.com/office/officeart/2005/8/layout/process4"/>
    <dgm:cxn modelId="{F3B1A9B9-9DB1-4DED-B27E-CA47B4B747C2}" type="presParOf" srcId="{8BD48955-B9AD-4250-A3DD-2A233383F60D}" destId="{06C85A40-8692-4AD5-AAC7-33533A8AC251}" srcOrd="9" destOrd="0" presId="urn:microsoft.com/office/officeart/2005/8/layout/process4"/>
    <dgm:cxn modelId="{942B7E68-25F3-48FF-B7CD-CEA818907CE6}" type="presParOf" srcId="{8BD48955-B9AD-4250-A3DD-2A233383F60D}" destId="{7367CA24-F194-41FD-B44C-DD194A37318E}" srcOrd="10" destOrd="0" presId="urn:microsoft.com/office/officeart/2005/8/layout/process4"/>
    <dgm:cxn modelId="{8D6DBA6E-9570-4747-A4D1-BF31F9E3507A}" type="presParOf" srcId="{7367CA24-F194-41FD-B44C-DD194A37318E}" destId="{FCA78F2E-ED9A-441E-B00E-EDB8328D8854}" srcOrd="0" destOrd="0" presId="urn:microsoft.com/office/officeart/2005/8/layout/process4"/>
    <dgm:cxn modelId="{D3041FFA-FDD2-40B3-AB9D-0E8F91C07301}" type="presParOf" srcId="{8BD48955-B9AD-4250-A3DD-2A233383F60D}" destId="{D2277099-ED64-4A93-BC21-6CC0D9FC9D54}" srcOrd="11" destOrd="0" presId="urn:microsoft.com/office/officeart/2005/8/layout/process4"/>
    <dgm:cxn modelId="{491BD900-1BAD-42D4-8E04-760A1127E143}" type="presParOf" srcId="{8BD48955-B9AD-4250-A3DD-2A233383F60D}" destId="{939771E3-0964-41C8-8E51-B0A7890BD9E4}" srcOrd="12" destOrd="0" presId="urn:microsoft.com/office/officeart/2005/8/layout/process4"/>
    <dgm:cxn modelId="{D1FFA11E-1919-424A-AB46-480BA34A3697}" type="presParOf" srcId="{939771E3-0964-41C8-8E51-B0A7890BD9E4}" destId="{E23A93C2-C56D-436F-B290-2AB9BB24BF7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6EFB-E8F7-412E-B84E-482B6F127D0D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CFBC-2931-4415-99C4-D4EEAB4A7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6EFB-E8F7-412E-B84E-482B6F127D0D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CFBC-2931-4415-99C4-D4EEAB4A7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6EFB-E8F7-412E-B84E-482B6F127D0D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CFBC-2931-4415-99C4-D4EEAB4A7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6EFB-E8F7-412E-B84E-482B6F127D0D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CFBC-2931-4415-99C4-D4EEAB4A7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6EFB-E8F7-412E-B84E-482B6F127D0D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CFBC-2931-4415-99C4-D4EEAB4A7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6EFB-E8F7-412E-B84E-482B6F127D0D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CFBC-2931-4415-99C4-D4EEAB4A7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6EFB-E8F7-412E-B84E-482B6F127D0D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CFBC-2931-4415-99C4-D4EEAB4A7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6EFB-E8F7-412E-B84E-482B6F127D0D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CFBC-2931-4415-99C4-D4EEAB4A7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6EFB-E8F7-412E-B84E-482B6F127D0D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CFBC-2931-4415-99C4-D4EEAB4A7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6EFB-E8F7-412E-B84E-482B6F127D0D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CFBC-2931-4415-99C4-D4EEAB4A7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6EFB-E8F7-412E-B84E-482B6F127D0D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CFBC-2931-4415-99C4-D4EEAB4A7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26EFB-E8F7-412E-B84E-482B6F127D0D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CCFBC-2931-4415-99C4-D4EEAB4A7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6.jpeg"/><Relationship Id="rId7" Type="http://schemas.openxmlformats.org/officeDocument/2006/relationships/chart" Target="../charts/chart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chart" Target="../charts/chart1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9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348880"/>
            <a:ext cx="9144000" cy="213285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Индивидуальная коррекционно-развивающая программа для работы с обучающимся с расстройствами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аутистического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спектра и умственной отсталостью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s://i.ebayimg.com/00/s/MzEyWDY0Mw==/z/NdEAAOSwU4FaEfLd/$_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9144000" cy="2276872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116632"/>
            <a:ext cx="9143999" cy="8309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76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76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«Начальная общеобразовательная школа № 31»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76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 Чита, ул. Бабушкина, 28 (41-72-07)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965566" y="4898286"/>
            <a:ext cx="3178434" cy="8309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7663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Автор-составитель: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7663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Лебедева Елена Николаевна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7663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 – психолог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http://xn----7sbadc5a3cc7a1h.xn--p1ai/wp-content/uploads/2019/03/2-%D0%B0%D0%BF%D1%80%D0%B5%D0%BB%D1%8F.-%D0%9C%D1%8B-%D1%80%D1%8F%D0%B4%D0%BE%D0%BC.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3742773"/>
            <a:ext cx="4248471" cy="2822065"/>
          </a:xfrm>
          <a:prstGeom prst="rect">
            <a:avLst/>
          </a:prstGeom>
          <a:noFill/>
        </p:spPr>
      </p:pic>
      <p:pic>
        <p:nvPicPr>
          <p:cNvPr id="8" name="Picture 4" descr="https://www.filepicker.io/api/file/PysAvDn1R06Mp3nqgjJe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71600" cy="686990"/>
          </a:xfrm>
          <a:prstGeom prst="rect">
            <a:avLst/>
          </a:prstGeom>
          <a:noFill/>
        </p:spPr>
      </p:pic>
      <p:pic>
        <p:nvPicPr>
          <p:cNvPr id="16388" name="Picture 4" descr="http://obrpro.ru/upload/iblock/1e9/dT86M8Xjc1784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28384" y="0"/>
            <a:ext cx="965805" cy="83671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4" descr="https://i.kym-cdn.com/photos/images/facebook/000/604/256/f3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-1980728" y="-7300192"/>
            <a:ext cx="1705815" cy="2808311"/>
          </a:xfrm>
          <a:prstGeom prst="rect">
            <a:avLst/>
          </a:prstGeom>
          <a:noFill/>
        </p:spPr>
      </p:pic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0" y="2348881"/>
            <a:ext cx="9144000" cy="1077121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headEnd/>
            <a:tailEnd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304704" rIns="9144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649288" algn="l"/>
              </a:tabLst>
            </a:pP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Спасибо за внимание !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49288" algn="l"/>
              </a:tabLst>
            </a:pPr>
            <a:endParaRPr lang="ru-RU" sz="1600" b="1" dirty="0" smtClean="0">
              <a:solidFill>
                <a:srgbClr val="FF0000"/>
              </a:solidFill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FF0000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611560" y="11663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79512" y="4219058"/>
            <a:ext cx="8640960" cy="58467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9512" y="2492896"/>
            <a:ext cx="8964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410" name="Picture 2" descr="http://clipart-library.com/images/8TxrbRyGc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63322" y="3036797"/>
            <a:ext cx="899592" cy="784405"/>
          </a:xfrm>
          <a:prstGeom prst="rect">
            <a:avLst/>
          </a:prstGeom>
          <a:noFill/>
        </p:spPr>
      </p:pic>
      <p:pic>
        <p:nvPicPr>
          <p:cNvPr id="8" name="Picture 2" descr="http://clipart-library.com/images/8TxrbRyGc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2996952"/>
            <a:ext cx="864096" cy="864096"/>
          </a:xfrm>
          <a:prstGeom prst="rect">
            <a:avLst/>
          </a:prstGeom>
          <a:noFill/>
        </p:spPr>
      </p:pic>
      <p:pic>
        <p:nvPicPr>
          <p:cNvPr id="10" name="Picture 4" descr="https://i.kym-cdn.com/photos/images/facebook/000/604/256/f3a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-1980728" y="-7300192"/>
            <a:ext cx="1705815" cy="2808311"/>
          </a:xfrm>
          <a:prstGeom prst="rect">
            <a:avLst/>
          </a:prstGeom>
          <a:noFill/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79512" y="116632"/>
            <a:ext cx="8640960" cy="2800670"/>
          </a:xfrm>
          <a:prstGeom prst="rect">
            <a:avLst/>
          </a:prstGeom>
          <a:ln w="38100">
            <a:prstDash val="sysDot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1. Описание проблемной ситуации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Аутизм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поведенческий диагноз, включающий в себя целый спектр характеристик. По международным данным, сегодня аутизм диагностируют у каждого 68-го ребёнка в мире, а это, безусловно, очень высокий показатель. Не требует доказательства тот факт, что все дети с расстройством аутистического спектра (далее с РАС) не похожи друг на друга. Их трудности наблюдаются в произвольной организации себя, в установлении активного диалога с миром, невозможности уверенно чувствовать себя в ситуации, развитие которой непредсказуемо или не запланировано. Поэтому необходима индивидуальная программа развития и коррекции каждому ребенку с учетом его потребностей и особенностей.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79512" y="4005064"/>
            <a:ext cx="8749480" cy="2308227"/>
          </a:xfrm>
          <a:prstGeom prst="rect">
            <a:avLst/>
          </a:prstGeom>
          <a:ln w="57150">
            <a:prstDash val="sysDot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2. Аннотация программы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настоящее время большое внимание уделяется проблеме роста детей с РАС. Впервые аутизм был описан в 1943 году. С этого момента прошло уже много десятилетий, и представления о природе его возникновения, о людях, живущих с ним, об их потребностях и возможностях сильно изменились.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Начиная с 2007 года, согласно решению Генеральной Ассамблеи ООН, ежегодно 2 апреля по всему миру отмечается День распространения информации об аутизме.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России число зарегистрированных детей с таким нарушением развития растёт ежегодно.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9" name="Picture 8" descr="https://im0-tub-ru.yandex.net/i?id=2477187f0ff52bc11ea65ef7c0de7727&amp;n=1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7058958">
            <a:off x="4006353" y="2880528"/>
            <a:ext cx="712879" cy="115212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410" name="Picture 2" descr="http://clipart-library.com/images/8TxrbRyGc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00392" y="116632"/>
            <a:ext cx="899592" cy="784405"/>
          </a:xfrm>
          <a:prstGeom prst="rect">
            <a:avLst/>
          </a:prstGeom>
          <a:noFill/>
        </p:spPr>
      </p:pic>
      <p:pic>
        <p:nvPicPr>
          <p:cNvPr id="8" name="Picture 2" descr="http://clipart-library.com/images/8TxrbRyGc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864096" cy="864096"/>
          </a:xfrm>
          <a:prstGeom prst="rect">
            <a:avLst/>
          </a:prstGeom>
          <a:noFill/>
        </p:spPr>
      </p:pic>
      <p:pic>
        <p:nvPicPr>
          <p:cNvPr id="10" name="Picture 4" descr="https://i.kym-cdn.com/photos/images/facebook/000/604/256/f3a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-1980728" y="-7300192"/>
            <a:ext cx="1705815" cy="2808311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107504" y="980728"/>
            <a:ext cx="3960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Планируют обучение</a:t>
            </a:r>
            <a:endParaRPr lang="ru-RU" b="1" i="1" dirty="0">
              <a:solidFill>
                <a:srgbClr val="FF0000"/>
              </a:solidFill>
              <a:latin typeface="Arial Black" pitchFamily="34" charset="0"/>
              <a:cs typeface="Times New Roman" pitchFamily="18" charset="0"/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179512" y="1412776"/>
          <a:ext cx="475252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115616" y="116632"/>
            <a:ext cx="6696744" cy="800122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>
            <a:headEnd/>
            <a:tailEnd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304704" rIns="9144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FF0000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Результаты опроса среди родителей детей с РАС в группе «Чита. Забайкалье. Аутизм. РАС»</a:t>
            </a:r>
          </a:p>
        </p:txBody>
      </p:sp>
      <p:graphicFrame>
        <p:nvGraphicFramePr>
          <p:cNvPr id="17" name="Диаграмма 16"/>
          <p:cNvGraphicFramePr/>
          <p:nvPr/>
        </p:nvGraphicFramePr>
        <p:xfrm>
          <a:off x="4427984" y="1484784"/>
          <a:ext cx="453650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4355976" y="1052736"/>
            <a:ext cx="3960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Средства общения</a:t>
            </a:r>
            <a:endParaRPr lang="ru-RU" b="1" i="1" dirty="0">
              <a:solidFill>
                <a:srgbClr val="FF0000"/>
              </a:solidFill>
              <a:latin typeface="Arial Black" pitchFamily="34" charset="0"/>
              <a:cs typeface="Times New Roman" pitchFamily="18" charset="0"/>
            </a:endParaRPr>
          </a:p>
        </p:txBody>
      </p:sp>
      <p:pic>
        <p:nvPicPr>
          <p:cNvPr id="19" name="Picture 2" descr="http://clipart-library.com/images/8TxrbRyGc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059"/>
          <a:stretch>
            <a:fillRect/>
          </a:stretch>
        </p:blipFill>
        <p:spPr bwMode="auto">
          <a:xfrm>
            <a:off x="6732240" y="4005064"/>
            <a:ext cx="468052" cy="360040"/>
          </a:xfrm>
          <a:prstGeom prst="rect">
            <a:avLst/>
          </a:prstGeom>
          <a:noFill/>
        </p:spPr>
      </p:pic>
      <p:pic>
        <p:nvPicPr>
          <p:cNvPr id="20" name="Picture 2" descr="http://clipart-library.com/images/8TxrbRyGc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44408" y="6073595"/>
            <a:ext cx="899592" cy="784405"/>
          </a:xfrm>
          <a:prstGeom prst="rect">
            <a:avLst/>
          </a:prstGeom>
          <a:noFill/>
        </p:spPr>
      </p:pic>
      <p:pic>
        <p:nvPicPr>
          <p:cNvPr id="21" name="Picture 2" descr="http://clipart-library.com/images/8TxrbRyGc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073595"/>
            <a:ext cx="899592" cy="78440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410" name="Picture 2" descr="http://clipart-library.com/images/8TxrbRyGc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56376" y="764704"/>
            <a:ext cx="899592" cy="784405"/>
          </a:xfrm>
          <a:prstGeom prst="rect">
            <a:avLst/>
          </a:prstGeom>
          <a:noFill/>
        </p:spPr>
      </p:pic>
      <p:pic>
        <p:nvPicPr>
          <p:cNvPr id="8" name="Picture 2" descr="http://clipart-library.com/images/8TxrbRyGc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829029"/>
            <a:ext cx="720080" cy="720080"/>
          </a:xfrm>
          <a:prstGeom prst="rect">
            <a:avLst/>
          </a:prstGeom>
          <a:noFill/>
        </p:spPr>
      </p:pic>
      <p:pic>
        <p:nvPicPr>
          <p:cNvPr id="10" name="Picture 4" descr="https://i.kym-cdn.com/photos/images/facebook/000/604/256/f3a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-1980728" y="-7300192"/>
            <a:ext cx="1705815" cy="2808311"/>
          </a:xfrm>
          <a:prstGeom prst="rect">
            <a:avLst/>
          </a:prstGeom>
          <a:noFill/>
        </p:spPr>
      </p:pic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79512" y="116632"/>
            <a:ext cx="8964488" cy="677012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>
            <a:headEnd/>
            <a:tailEnd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304704" rIns="9144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3. Описание целей и задач программы</a:t>
            </a:r>
          </a:p>
        </p:txBody>
      </p:sp>
      <p:pic>
        <p:nvPicPr>
          <p:cNvPr id="20" name="Picture 2" descr="http://clipart-library.com/images/8TxrbRyGc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72400" y="5949280"/>
            <a:ext cx="899592" cy="784405"/>
          </a:xfrm>
          <a:prstGeom prst="rect">
            <a:avLst/>
          </a:prstGeom>
          <a:noFill/>
        </p:spPr>
      </p:pic>
      <p:pic>
        <p:nvPicPr>
          <p:cNvPr id="21" name="Picture 2" descr="http://clipart-library.com/images/8TxrbRyGc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4016" y="6022689"/>
            <a:ext cx="899592" cy="784405"/>
          </a:xfrm>
          <a:prstGeom prst="rect">
            <a:avLst/>
          </a:prstGeom>
          <a:noFill/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 rot="10800000" flipV="1">
            <a:off x="179512" y="1482984"/>
            <a:ext cx="8748464" cy="453970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938" algn="l"/>
              </a:tabLst>
            </a:pPr>
            <a:r>
              <a:rPr lang="ru-RU" sz="1700" b="1" i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Цель программы: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обеспечение психолого-педагогической помощи обучающемуся с РАС, испытывающему трудности в социальной адаптации в соответствии с его индивидуальными возможностями. 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938" algn="l"/>
              </a:tabLst>
            </a:pPr>
            <a:r>
              <a:rPr lang="ru-RU" sz="1700" b="1" i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Задачами: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938" algn="l"/>
              </a:tabLst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развивать эмоциональную регуляцию, преодолевать трудности в организации произвольного поведения;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938" algn="l"/>
              </a:tabLst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корректировать особенности развития личностной сферы;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938" algn="l"/>
              </a:tabLst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формировать эмоциональный контакт в процессе игры, создавать эмоционально положительный настрой учащегося с РАС;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938" algn="l"/>
              </a:tabLst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снижать </a:t>
            </a:r>
            <a:r>
              <a:rPr kumimoji="0" lang="ru-RU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психоэмоциональное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напряжение, корректировать тревожность и агрессию;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938" algn="l"/>
              </a:tabLst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развивать социально-адаптивные функции, коммуникативные навыки (учить обучающегося приветствовать других людей, прощаться, соблюдать правила поведения, выполнять требования взрослых, способствовать обучению различным формам взаимодействия);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938" algn="l"/>
              </a:tabLst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способствовать социализации учащегося с РАС;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938" algn="l"/>
              </a:tabLst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-обеспечивать психолого-педагогическую поддержку родителей в вопросах коррекции и развития ребенка с РАС;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4" descr="https://i.kym-cdn.com/photos/images/facebook/000/604/256/f3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-1980728" y="-7300192"/>
            <a:ext cx="1705815" cy="2808311"/>
          </a:xfrm>
          <a:prstGeom prst="rect">
            <a:avLst/>
          </a:prstGeom>
          <a:noFill/>
        </p:spPr>
      </p:pic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07504" y="116632"/>
            <a:ext cx="8928992" cy="861677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headEnd/>
            <a:tailEnd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304704" rIns="9144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7. Описание используемых методик, технологий, инструментария со ссылкой на источники.</a:t>
            </a:r>
          </a:p>
        </p:txBody>
      </p:sp>
      <p:pic>
        <p:nvPicPr>
          <p:cNvPr id="24" name="Picture 8" descr="https://im0-tub-ru.yandex.net/i?id=2477187f0ff52bc11ea65ef7c0de7727&amp;n=1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906602">
            <a:off x="1107831" y="871174"/>
            <a:ext cx="712879" cy="1152128"/>
          </a:xfrm>
          <a:prstGeom prst="rect">
            <a:avLst/>
          </a:prstGeom>
          <a:noFill/>
        </p:spPr>
      </p:pic>
      <p:pic>
        <p:nvPicPr>
          <p:cNvPr id="25" name="Picture 8" descr="https://im0-tub-ru.yandex.net/i?id=2477187f0ff52bc11ea65ef7c0de7727&amp;n=1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780333">
            <a:off x="8156927" y="5827995"/>
            <a:ext cx="712879" cy="1152128"/>
          </a:xfrm>
          <a:prstGeom prst="rect">
            <a:avLst/>
          </a:prstGeom>
          <a:noFill/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07504" y="1772816"/>
            <a:ext cx="8928992" cy="4309882"/>
          </a:xfrm>
          <a:prstGeom prst="rect">
            <a:avLst/>
          </a:prstGeom>
          <a:noFill/>
          <a:ln w="76200">
            <a:solidFill>
              <a:schemeClr val="accent6">
                <a:lumMod val="50000"/>
              </a:schemeClr>
            </a:solidFill>
            <a:prstDash val="sysDot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Для коррекционно-развивающей работы с учащимся с РАС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применятся индивидуально-ориентированный подход. При работе с </a:t>
            </a: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учащимся применяется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одна методика, а разработанный комплекс, который включает: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Диагностическая карта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Составлена педагогом-психологом школы, с учетом индивидуальных особенностей ученика с целью отслеживания динамики развития ребенка с РАС.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Методика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Домана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Использование карточек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Домана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увеличения пассивного словаря ребенка с РАС.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Серии карточек «Эмоции»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Использование карточек эмоций для обучения распознаванию и показу эмоций, соотнесения своего поведения с той или иной ситуацией. Это необходимо для эффективной социализации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Элементы АВА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Используются для коррекции нежелательного поведения, развития и отработки навыков выполнения инструкции.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Визуальное расписание занятий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Используется для снижения тревожности, для регуляции поведения и предупреждения нежелательных форм поведения учащегося с РАС на занятии.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4" descr="https://i.kym-cdn.com/photos/images/facebook/000/604/256/f3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-1980728" y="-7300192"/>
            <a:ext cx="1705815" cy="2808311"/>
          </a:xfrm>
          <a:prstGeom prst="rect">
            <a:avLst/>
          </a:prstGeom>
          <a:noFill/>
        </p:spPr>
      </p:pic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07504" y="116632"/>
            <a:ext cx="8928992" cy="861677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headEnd/>
            <a:tailEnd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304704" rIns="9144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7. Описание используемых методик, технологий, инструментария со ссылкой на источники.</a:t>
            </a:r>
          </a:p>
        </p:txBody>
      </p:sp>
      <p:pic>
        <p:nvPicPr>
          <p:cNvPr id="24" name="Picture 8" descr="https://im0-tub-ru.yandex.net/i?id=2477187f0ff52bc11ea65ef7c0de7727&amp;n=1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173467">
            <a:off x="1357461" y="5888337"/>
            <a:ext cx="712879" cy="1152128"/>
          </a:xfrm>
          <a:prstGeom prst="rect">
            <a:avLst/>
          </a:prstGeom>
          <a:noFill/>
        </p:spPr>
      </p:pic>
      <p:pic>
        <p:nvPicPr>
          <p:cNvPr id="25" name="Picture 8" descr="https://im0-tub-ru.yandex.net/i?id=2477187f0ff52bc11ea65ef7c0de7727&amp;n=1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00000">
            <a:off x="8042077" y="6007595"/>
            <a:ext cx="548680" cy="1152128"/>
          </a:xfrm>
          <a:prstGeom prst="rect">
            <a:avLst/>
          </a:prstGeom>
          <a:noFill/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51520" y="1362541"/>
            <a:ext cx="8640960" cy="4708981"/>
          </a:xfrm>
          <a:prstGeom prst="rect">
            <a:avLst/>
          </a:prstGeom>
          <a:noFill/>
          <a:ln w="57150">
            <a:solidFill>
              <a:srgbClr val="C00000"/>
            </a:solidFill>
            <a:prstDash val="sysDot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Используется для снижения тревожности, для регуляции поведения и предупреждения нежелательных форм поведения учащегося с РАС на занятии.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Игровая педагогика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Элементы игровой педагогики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используются для формирование разделенного внимания, коммуникации, сотрудничества в игре, развитие функциональных навыков.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77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 у учащегося есть эмоциональный отклик, в занятиях с ним используется эмоционально-игровой подход. Любая коррекционная работа с ребенком с РАС должна быть направлена на формирование спонтанной деятельности, т.к. это является одной из основных проблем.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Методика  «Социальные истории»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Используется для обучения пониманию социальных ситуаций и правил в виде познавательных и небольших историй. Снижение тревожности. Предупреждение нежелательных форм поведения.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В планах ввести рефлексию –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жетоновую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систему оценок.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Используется как метод для закрепления положительного поведения и увеличения частоты его проявления.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Сопровождение семьи учащегося с РАС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Включает в себя консультирование по вопросам специфики нарушений ребенка и взаимодействия с ним в процессе обучения, психологическое тестирование на тему детско-семейных отношений, проективные рисуночные тесты.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4" descr="https://i.kym-cdn.com/photos/images/facebook/000/604/256/f3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-1980728" y="-7300192"/>
            <a:ext cx="1705815" cy="2808311"/>
          </a:xfrm>
          <a:prstGeom prst="rect">
            <a:avLst/>
          </a:prstGeom>
          <a:noFill/>
        </p:spPr>
      </p:pic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0" y="0"/>
            <a:ext cx="9144000" cy="1046343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headEnd/>
            <a:tailEnd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304704" rIns="9144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12. Ожидаемые результаты реализации программы.</a:t>
            </a: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79512" y="4219058"/>
            <a:ext cx="8640960" cy="58467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Схема 10"/>
          <p:cNvGraphicFramePr/>
          <p:nvPr/>
        </p:nvGraphicFramePr>
        <p:xfrm>
          <a:off x="107504" y="692696"/>
          <a:ext cx="8856984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4" descr="https://i.kym-cdn.com/photos/images/facebook/000/604/256/f3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-1980728" y="-7300192"/>
            <a:ext cx="1705815" cy="2808311"/>
          </a:xfrm>
          <a:prstGeom prst="rect">
            <a:avLst/>
          </a:prstGeom>
          <a:noFill/>
        </p:spPr>
      </p:pic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0" y="0"/>
            <a:ext cx="9144000" cy="1692674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headEnd/>
            <a:tailEnd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304704" rIns="91440" bIns="0" numCol="1" anchor="t" anchorCtr="0" compatLnSpc="1">
            <a:prstTxWarp prst="textNoShape">
              <a:avLst/>
            </a:prstTxWarp>
            <a:spAutoFit/>
          </a:bodyPr>
          <a:lstStyle/>
          <a:p>
            <a:pPr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13. Система организации внутреннего контроля за реализацией программы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 bmk="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Контроль за реализацией программы осуществляет администрация школы и председатель </a:t>
            </a:r>
            <a:r>
              <a:rPr lang="ru-RU" dirty="0" err="1" smtClean="0" bmk="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ППконсилиума</a:t>
            </a:r>
            <a:r>
              <a:rPr lang="ru-RU" dirty="0" smtClean="0" bmk="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 bmk="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МБОУ</a:t>
            </a:r>
            <a:r>
              <a:rPr lang="ru-RU" dirty="0" smtClean="0" bmk="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«НОШ № 31».</a:t>
            </a:r>
            <a:endParaRPr lang="ru-RU" b="1" dirty="0" smtClean="0" bmk="">
              <a:solidFill>
                <a:srgbClr val="365F9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07504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79512" y="4219058"/>
            <a:ext cx="8640960" cy="58467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323528" y="1016441"/>
            <a:ext cx="9036496" cy="584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 bmk="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1400" b="1" i="0" u="none" strike="noStrike" cap="none" normalizeH="0" baseline="0" dirty="0" smtClean="0" bmk="">
              <a:ln>
                <a:noFill/>
              </a:ln>
              <a:solidFill>
                <a:srgbClr val="365F9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0" y="1628800"/>
            <a:ext cx="9036496" cy="2123561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headEnd/>
            <a:tailEnd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304704" rIns="91440" bIns="0" numCol="1" anchor="t" anchorCtr="0" compatLnSpc="1">
            <a:prstTxWarp prst="textNoShape">
              <a:avLst/>
            </a:prstTxWarp>
            <a:spAutoFit/>
          </a:bodyPr>
          <a:lstStyle/>
          <a:p>
            <a:pPr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14. Критерии оценки достижения планируемых результатов: качественные и количественные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Качественные показатели</a:t>
            </a: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оцениваются с помощью сравнения результатов первичной, промежуточной и итоговой диагностики. Результаты диагностики, наблюдений отмечаются в индивидуальной диагностической карте, составленной у учетом индивидуальных особенностей ребенка.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rgbClr val="FF0000"/>
              </a:solidFill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9512" y="2492896"/>
            <a:ext cx="8784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79512" y="4509120"/>
          <a:ext cx="8784976" cy="2041756"/>
        </p:xfrm>
        <a:graphic>
          <a:graphicData uri="http://schemas.openxmlformats.org/drawingml/2006/table">
            <a:tbl>
              <a:tblPr/>
              <a:tblGrid>
                <a:gridCol w="599462"/>
                <a:gridCol w="4326421"/>
                <a:gridCol w="1514684"/>
                <a:gridCol w="1264289"/>
                <a:gridCol w="1080120"/>
              </a:tblGrid>
              <a:tr h="576064"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49605" algn="l"/>
                        </a:tabLs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Критерий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Начальная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диагностика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Промежуточная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диагностика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Итоговая диагностика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Да/нет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Блок № 1 «Эмоционально-волевая и личностная сфера»</a:t>
                      </a:r>
                      <a:endParaRPr lang="ru-RU" sz="14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Блок № 2 «Коммуникативные навыки»</a:t>
                      </a:r>
                      <a:endParaRPr lang="ru-RU" sz="14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Блок №3 «Социализация»</a:t>
                      </a:r>
                      <a:endParaRPr lang="ru-RU" sz="14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Блок № 4 «Познавательная сфера»</a:t>
                      </a:r>
                      <a:endParaRPr lang="ru-RU" sz="14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Блок № 5 «Сенсорная интеграция» (моторика, тактильные ощущения, обоняние…) </a:t>
                      </a:r>
                      <a:endParaRPr lang="ru-RU" sz="14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179512" y="3789040"/>
            <a:ext cx="87849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9288" algn="l"/>
              </a:tabLst>
            </a:pPr>
            <a:r>
              <a:rPr lang="ru-RU" sz="1600" b="1" dirty="0" smtClean="0">
                <a:solidFill>
                  <a:srgbClr val="FF0000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Диагностика навыков учащегося с РАС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9288" algn="l"/>
              </a:tabLst>
            </a:pPr>
            <a:r>
              <a:rPr lang="ru-RU" sz="1600" b="1" dirty="0" smtClean="0">
                <a:solidFill>
                  <a:srgbClr val="FF0000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(Критерий оценивается по наличию или отсутствию у ребенка)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4" descr="https://i.kym-cdn.com/photos/images/facebook/000/604/256/f3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-1980728" y="-7300192"/>
            <a:ext cx="1705815" cy="2808311"/>
          </a:xfrm>
          <a:prstGeom prst="rect">
            <a:avLst/>
          </a:prstGeom>
          <a:noFill/>
        </p:spPr>
      </p:pic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0" y="0"/>
            <a:ext cx="9144000" cy="1046343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headEnd/>
            <a:tailEnd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304704" rIns="9144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649288" algn="l"/>
              </a:tabLst>
            </a:pPr>
            <a:r>
              <a:rPr lang="ru-RU" sz="1600" b="1" dirty="0" smtClean="0">
                <a:solidFill>
                  <a:srgbClr val="FF0000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Диагностика навыков учащегося с РАС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49288" algn="l"/>
              </a:tabLst>
            </a:pPr>
            <a:r>
              <a:rPr lang="ru-RU" sz="1600" b="1" dirty="0" smtClean="0">
                <a:solidFill>
                  <a:srgbClr val="FF0000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(Критерий оценивается по наличию или отсутствию у ребенка)</a:t>
            </a:r>
          </a:p>
          <a:p>
            <a:pPr indent="450850" algn="ctr" fontAlgn="base">
              <a:spcBef>
                <a:spcPct val="0"/>
              </a:spcBef>
              <a:spcAft>
                <a:spcPct val="0"/>
              </a:spcAft>
              <a:tabLst>
                <a:tab pos="649288" algn="l"/>
              </a:tabLst>
            </a:pPr>
            <a:r>
              <a:rPr lang="ru-RU" sz="1600" b="1" dirty="0" smtClean="0">
                <a:solidFill>
                  <a:srgbClr val="FF0000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611560" y="11663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79512" y="4219058"/>
            <a:ext cx="8640960" cy="58467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323528" y="1016441"/>
            <a:ext cx="9036496" cy="584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 bmk="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1400" b="1" i="0" u="none" strike="noStrike" cap="none" normalizeH="0" baseline="0" dirty="0" smtClean="0" bmk="">
              <a:ln>
                <a:noFill/>
              </a:ln>
              <a:solidFill>
                <a:srgbClr val="365F9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9512" y="2492896"/>
            <a:ext cx="8784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73606"/>
              </p:ext>
            </p:extLst>
          </p:nvPr>
        </p:nvGraphicFramePr>
        <p:xfrm>
          <a:off x="0" y="980728"/>
          <a:ext cx="9144000" cy="403244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32679"/>
                <a:gridCol w="5896735"/>
                <a:gridCol w="952925"/>
                <a:gridCol w="990061"/>
                <a:gridCol w="971600"/>
              </a:tblGrid>
              <a:tr h="504056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200" b="1" dirty="0" err="1">
                          <a:solidFill>
                            <a:srgbClr val="C00000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200" b="1" dirty="0" err="1">
                          <a:solidFill>
                            <a:srgbClr val="C00000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п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49605" algn="l"/>
                        </a:tabLst>
                      </a:pPr>
                      <a:endParaRPr lang="ru-RU" sz="1200" b="1" dirty="0">
                        <a:solidFill>
                          <a:srgbClr val="C00000"/>
                        </a:solidFill>
                        <a:latin typeface="Arial Black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49605" algn="l"/>
                        </a:tabLs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Критерий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2018-19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C00000"/>
                          </a:solidFill>
                          <a:latin typeface="Arial Black" pitchFamily="34" charset="0"/>
                          <a:ea typeface="Times New Roman"/>
                          <a:cs typeface="Times New Roman" pitchFamily="18" charset="0"/>
                        </a:rPr>
                        <a:t>Уч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Arial Black" pitchFamily="34" charset="0"/>
                          <a:ea typeface="Times New Roman"/>
                          <a:cs typeface="Times New Roman" pitchFamily="18" charset="0"/>
                        </a:rPr>
                        <a:t> год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2019-20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baseline="0" dirty="0" smtClean="0">
                          <a:solidFill>
                            <a:srgbClr val="C00000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baseline="0" dirty="0" err="1" smtClean="0">
                          <a:solidFill>
                            <a:srgbClr val="C00000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уч</a:t>
                      </a:r>
                      <a:r>
                        <a:rPr lang="ru-RU" sz="1200" b="1" baseline="0" dirty="0" smtClean="0">
                          <a:solidFill>
                            <a:srgbClr val="C00000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 год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Arial Black" pitchFamily="34" charset="0"/>
                          <a:ea typeface="+mn-ea"/>
                          <a:cs typeface="Times New Roman" pitchFamily="18" charset="0"/>
                        </a:rPr>
                        <a:t>2020-21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baseline="0" dirty="0" smtClean="0">
                          <a:solidFill>
                            <a:srgbClr val="C00000"/>
                          </a:solidFill>
                          <a:latin typeface="Arial Black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baseline="0" dirty="0" err="1" smtClean="0">
                          <a:solidFill>
                            <a:srgbClr val="C00000"/>
                          </a:solidFill>
                          <a:latin typeface="Arial Black" pitchFamily="34" charset="0"/>
                          <a:ea typeface="+mn-ea"/>
                          <a:cs typeface="Times New Roman" pitchFamily="18" charset="0"/>
                        </a:rPr>
                        <a:t>уч</a:t>
                      </a:r>
                      <a:r>
                        <a:rPr lang="ru-RU" sz="1200" b="1" baseline="0" dirty="0" smtClean="0">
                          <a:solidFill>
                            <a:srgbClr val="C00000"/>
                          </a:solidFill>
                          <a:latin typeface="Arial Black" pitchFamily="34" charset="0"/>
                          <a:ea typeface="+mn-ea"/>
                          <a:cs typeface="Times New Roman" pitchFamily="18" charset="0"/>
                        </a:rPr>
                        <a:t> год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</a:tr>
              <a:tr h="2507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Да (+) / нет (-)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0238" marR="30238" marT="0" marB="0"/>
                </a:tc>
              </a:tr>
              <a:tr h="250768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Блок № 1 «Эмоционально-волевая и личностная сфера»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15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Black" pitchFamily="34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49605" algn="l"/>
                        </a:tabLst>
                      </a:pPr>
                      <a:r>
                        <a:rPr lang="ru-RU" sz="1200" b="1" dirty="0">
                          <a:latin typeface="Arial Black" pitchFamily="34" charset="0"/>
                          <a:cs typeface="Times New Roman" pitchFamily="18" charset="0"/>
                        </a:rPr>
                        <a:t>Повышенная тревожность на новые задания, ситуации, игры, смену деятельности</a:t>
                      </a:r>
                      <a:endParaRPr lang="ru-RU" sz="1200" b="1" dirty="0"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u="none" dirty="0" smtClean="0">
                          <a:latin typeface="Arial Black" pitchFamily="34" charset="0"/>
                          <a:cs typeface="Times New Roman" pitchFamily="18" charset="0"/>
                        </a:rPr>
                        <a:t>+ </a:t>
                      </a:r>
                      <a:endParaRPr lang="ru-RU" sz="1200" b="0" u="none" dirty="0"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u="none" dirty="0">
                          <a:latin typeface="Arial Black" pitchFamily="34" charset="0"/>
                          <a:cs typeface="Times New Roman" pitchFamily="18" charset="0"/>
                        </a:rPr>
                        <a:t>Меньше </a:t>
                      </a:r>
                      <a:endParaRPr lang="ru-RU" sz="1200" b="0" u="none" dirty="0"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u="none" dirty="0" smtClean="0">
                          <a:latin typeface="Arial Black" pitchFamily="34" charset="0"/>
                        </a:rPr>
                        <a:t>-</a:t>
                      </a:r>
                      <a:endParaRPr lang="ru-RU" sz="1200" b="0" u="none" dirty="0">
                        <a:latin typeface="Arial Black" pitchFamily="34" charset="0"/>
                      </a:endParaRPr>
                    </a:p>
                  </a:txBody>
                  <a:tcPr marL="30238" marR="30238" marT="0" marB="0"/>
                </a:tc>
              </a:tr>
              <a:tr h="3018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Arial Black" pitchFamily="34" charset="0"/>
                          <a:cs typeface="Times New Roman" pitchFamily="18" charset="0"/>
                        </a:rPr>
                        <a:t>2</a:t>
                      </a:r>
                      <a:endParaRPr lang="ru-RU" sz="1200" b="1"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49605" algn="l"/>
                        </a:tabLst>
                      </a:pPr>
                      <a:r>
                        <a:rPr lang="ru-RU" sz="1200" b="1" dirty="0">
                          <a:latin typeface="Arial Black" pitchFamily="34" charset="0"/>
                          <a:cs typeface="Times New Roman" pitchFamily="18" charset="0"/>
                        </a:rPr>
                        <a:t>Узнавание себя в зеркале, на фотографии;</a:t>
                      </a:r>
                      <a:endParaRPr lang="ru-RU" sz="1200" b="1" dirty="0"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u="none" dirty="0" smtClean="0">
                          <a:latin typeface="Arial Black" pitchFamily="34" charset="0"/>
                          <a:cs typeface="Times New Roman" pitchFamily="18" charset="0"/>
                        </a:rPr>
                        <a:t>-</a:t>
                      </a:r>
                      <a:endParaRPr lang="ru-RU" sz="1200" b="0" u="none" dirty="0"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u="none" dirty="0" smtClean="0">
                          <a:latin typeface="Arial Black" pitchFamily="34" charset="0"/>
                          <a:cs typeface="Times New Roman" pitchFamily="18" charset="0"/>
                        </a:rPr>
                        <a:t>+</a:t>
                      </a:r>
                      <a:endParaRPr lang="ru-RU" sz="1200" b="0" u="none" dirty="0"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u="none" dirty="0" smtClean="0">
                          <a:latin typeface="Arial Black" pitchFamily="34" charset="0"/>
                        </a:rPr>
                        <a:t>+</a:t>
                      </a:r>
                      <a:endParaRPr lang="ru-RU" sz="1200" b="0" u="none" dirty="0">
                        <a:latin typeface="Arial Black" pitchFamily="34" charset="0"/>
                      </a:endParaRPr>
                    </a:p>
                  </a:txBody>
                  <a:tcPr marL="30238" marR="30238" marT="0" marB="0"/>
                </a:tc>
              </a:tr>
              <a:tr h="5015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Black" pitchFamily="34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49605" algn="l"/>
                        </a:tabLst>
                      </a:pPr>
                      <a:r>
                        <a:rPr lang="ru-RU" sz="1200" b="1" dirty="0">
                          <a:latin typeface="Arial Black" pitchFamily="34" charset="0"/>
                          <a:cs typeface="Times New Roman" pitchFamily="18" charset="0"/>
                        </a:rPr>
                        <a:t>Положительная реакция на педагога-психолога во время простой контактной игры;</a:t>
                      </a:r>
                      <a:endParaRPr lang="ru-RU" sz="1200" b="1" dirty="0"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u="none" dirty="0" smtClean="0">
                          <a:latin typeface="Arial Black" pitchFamily="34" charset="0"/>
                          <a:cs typeface="Times New Roman" pitchFamily="18" charset="0"/>
                        </a:rPr>
                        <a:t>Нет </a:t>
                      </a:r>
                      <a:endParaRPr lang="ru-RU" sz="1200" b="0" u="none" dirty="0"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u="none" dirty="0" smtClean="0">
                          <a:latin typeface="Arial Black" pitchFamily="34" charset="0"/>
                          <a:cs typeface="Times New Roman" pitchFamily="18" charset="0"/>
                        </a:rPr>
                        <a:t>Нет </a:t>
                      </a:r>
                      <a:endParaRPr lang="ru-RU" sz="1200" b="0" u="none" dirty="0"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u="none" dirty="0" smtClean="0">
                          <a:latin typeface="Arial Black" pitchFamily="34" charset="0"/>
                        </a:rPr>
                        <a:t>+/-</a:t>
                      </a:r>
                      <a:endParaRPr lang="ru-RU" sz="1200" b="0" u="none" dirty="0">
                        <a:latin typeface="Arial Black" pitchFamily="34" charset="0"/>
                      </a:endParaRPr>
                    </a:p>
                  </a:txBody>
                  <a:tcPr marL="30238" marR="30238" marT="0" marB="0"/>
                </a:tc>
              </a:tr>
              <a:tr h="5741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Arial Black" pitchFamily="34" charset="0"/>
                          <a:cs typeface="Times New Roman" pitchFamily="18" charset="0"/>
                        </a:rPr>
                        <a:t>4</a:t>
                      </a:r>
                      <a:endParaRPr lang="ru-RU" sz="1200" b="1"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28015" algn="l"/>
                        </a:tabLst>
                      </a:pPr>
                      <a:r>
                        <a:rPr lang="ru-RU" sz="1200" b="1" dirty="0">
                          <a:latin typeface="Arial Black" pitchFamily="34" charset="0"/>
                          <a:cs typeface="Times New Roman" pitchFamily="18" charset="0"/>
                        </a:rPr>
                        <a:t>Проявление попыток подражания простым движениям взрослого, вызывающим стук, хлопкам в ладоши и др.;</a:t>
                      </a:r>
                      <a:endParaRPr lang="ru-RU" sz="1200" b="1" dirty="0"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u="none" dirty="0" smtClean="0">
                          <a:latin typeface="Arial Black" pitchFamily="34" charset="0"/>
                          <a:cs typeface="Times New Roman" pitchFamily="18" charset="0"/>
                        </a:rPr>
                        <a:t>-</a:t>
                      </a:r>
                      <a:endParaRPr lang="ru-RU" sz="1400" b="0" u="none" dirty="0"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u="none" dirty="0" smtClean="0">
                          <a:latin typeface="Arial Black" pitchFamily="34" charset="0"/>
                          <a:cs typeface="Times New Roman" pitchFamily="18" charset="0"/>
                        </a:rPr>
                        <a:t>+</a:t>
                      </a:r>
                      <a:endParaRPr lang="ru-RU" sz="1400" b="0" u="none" dirty="0"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u="none" dirty="0" smtClean="0">
                          <a:latin typeface="Arial Black" pitchFamily="34" charset="0"/>
                        </a:rPr>
                        <a:t>+</a:t>
                      </a:r>
                      <a:endParaRPr lang="ru-RU" sz="1400" b="0" u="none" dirty="0">
                        <a:latin typeface="Arial Black" pitchFamily="34" charset="0"/>
                      </a:endParaRPr>
                    </a:p>
                  </a:txBody>
                  <a:tcPr marL="30238" marR="30238" marT="0" marB="0"/>
                </a:tc>
              </a:tr>
              <a:tr h="2507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Arial Black" pitchFamily="34" charset="0"/>
                          <a:cs typeface="Times New Roman" pitchFamily="18" charset="0"/>
                        </a:rPr>
                        <a:t>5</a:t>
                      </a:r>
                      <a:endParaRPr lang="ru-RU" sz="1200" b="1"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21665" algn="l"/>
                        </a:tabLst>
                      </a:pPr>
                      <a:r>
                        <a:rPr lang="ru-RU" sz="1200" b="1" dirty="0">
                          <a:latin typeface="Arial Black" pitchFamily="34" charset="0"/>
                          <a:cs typeface="Times New Roman" pitchFamily="18" charset="0"/>
                        </a:rPr>
                        <a:t>Имитация некоторых звуков. </a:t>
                      </a:r>
                      <a:endParaRPr lang="ru-RU" sz="1200" b="1" dirty="0"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u="none" dirty="0" smtClean="0">
                          <a:latin typeface="Arial Black" pitchFamily="34" charset="0"/>
                          <a:cs typeface="Times New Roman" pitchFamily="18" charset="0"/>
                        </a:rPr>
                        <a:t>+</a:t>
                      </a:r>
                      <a:endParaRPr lang="ru-RU" sz="1400" b="0" u="none" dirty="0"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u="none" dirty="0" smtClean="0">
                          <a:latin typeface="Arial Black" pitchFamily="34" charset="0"/>
                          <a:cs typeface="Times New Roman" pitchFamily="18" charset="0"/>
                        </a:rPr>
                        <a:t>+</a:t>
                      </a:r>
                      <a:endParaRPr lang="ru-RU" sz="1400" b="0" u="none" dirty="0"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u="none" dirty="0" smtClean="0">
                          <a:latin typeface="Arial Black" pitchFamily="34" charset="0"/>
                        </a:rPr>
                        <a:t>+</a:t>
                      </a:r>
                      <a:endParaRPr lang="ru-RU" sz="1400" b="0" u="none" dirty="0">
                        <a:latin typeface="Arial Black" pitchFamily="34" charset="0"/>
                      </a:endParaRPr>
                    </a:p>
                  </a:txBody>
                  <a:tcPr marL="30238" marR="30238" marT="0" marB="0"/>
                </a:tc>
              </a:tr>
              <a:tr h="3737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Arial Black" pitchFamily="34" charset="0"/>
                          <a:cs typeface="Times New Roman" pitchFamily="18" charset="0"/>
                        </a:rPr>
                        <a:t>6</a:t>
                      </a:r>
                      <a:endParaRPr lang="ru-RU" sz="1200" b="1"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24840" algn="l"/>
                        </a:tabLst>
                      </a:pPr>
                      <a:r>
                        <a:rPr lang="ru-RU" sz="1200" b="1" dirty="0">
                          <a:latin typeface="Arial Black" pitchFamily="34" charset="0"/>
                          <a:cs typeface="Times New Roman" pitchFamily="18" charset="0"/>
                        </a:rPr>
                        <a:t>Выполнение простых инструкций (Дай мне, Посмотри на меня); </a:t>
                      </a:r>
                      <a:endParaRPr lang="ru-RU" sz="1200" b="1" dirty="0"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u="none" dirty="0" smtClean="0">
                          <a:latin typeface="Arial Black" pitchFamily="34" charset="0"/>
                          <a:cs typeface="Times New Roman" pitchFamily="18" charset="0"/>
                        </a:rPr>
                        <a:t>+</a:t>
                      </a:r>
                      <a:endParaRPr lang="ru-RU" sz="1400" b="0" u="none" dirty="0"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u="none" dirty="0" smtClean="0">
                          <a:latin typeface="Arial Black" pitchFamily="34" charset="0"/>
                          <a:cs typeface="Times New Roman" pitchFamily="18" charset="0"/>
                        </a:rPr>
                        <a:t>+/-</a:t>
                      </a:r>
                      <a:endParaRPr lang="ru-RU" sz="1400" b="0" u="none" dirty="0"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u="none" dirty="0" smtClean="0">
                          <a:latin typeface="Arial Black" pitchFamily="34" charset="0"/>
                        </a:rPr>
                        <a:t>+/-</a:t>
                      </a:r>
                      <a:endParaRPr lang="ru-RU" sz="1400" b="0" u="none" dirty="0">
                        <a:latin typeface="Arial Black" pitchFamily="34" charset="0"/>
                      </a:endParaRPr>
                    </a:p>
                  </a:txBody>
                  <a:tcPr marL="30238" marR="30238" marT="0" marB="0"/>
                </a:tc>
              </a:tr>
              <a:tr h="2507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Arial Black" pitchFamily="34" charset="0"/>
                          <a:cs typeface="Times New Roman" pitchFamily="18" charset="0"/>
                        </a:rPr>
                        <a:t>7</a:t>
                      </a:r>
                      <a:endParaRPr lang="ru-RU" sz="1200" b="1"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24840" algn="l"/>
                        </a:tabLst>
                      </a:pPr>
                      <a:r>
                        <a:rPr lang="ru-RU" sz="1200" b="1" dirty="0">
                          <a:latin typeface="Arial Black" pitchFamily="34" charset="0"/>
                          <a:cs typeface="Times New Roman" pitchFamily="18" charset="0"/>
                        </a:rPr>
                        <a:t>Умение распознавать эмоции</a:t>
                      </a:r>
                      <a:endParaRPr lang="ru-RU" sz="1200" b="1" dirty="0"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u="none" dirty="0">
                          <a:latin typeface="Arial Black" pitchFamily="34" charset="0"/>
                          <a:cs typeface="Times New Roman" pitchFamily="18" charset="0"/>
                        </a:rPr>
                        <a:t>Нет</a:t>
                      </a:r>
                      <a:endParaRPr lang="ru-RU" sz="1200" b="0" u="none" dirty="0"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u="none" dirty="0" smtClean="0">
                          <a:latin typeface="Arial Black" pitchFamily="34" charset="0"/>
                          <a:ea typeface="+mn-ea"/>
                          <a:cs typeface="Times New Roman" pitchFamily="18" charset="0"/>
                        </a:rPr>
                        <a:t>Частично</a:t>
                      </a:r>
                      <a:endParaRPr lang="ru-RU" sz="1200" b="0" u="none" dirty="0"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u="none" dirty="0" smtClean="0">
                          <a:latin typeface="Arial Black" pitchFamily="34" charset="0"/>
                        </a:rPr>
                        <a:t>Частично</a:t>
                      </a:r>
                      <a:endParaRPr lang="ru-RU" sz="1200" b="0" u="none" dirty="0">
                        <a:latin typeface="Arial Black" pitchFamily="34" charset="0"/>
                      </a:endParaRPr>
                    </a:p>
                  </a:txBody>
                  <a:tcPr marL="30238" marR="30238" marT="0" marB="0"/>
                </a:tc>
              </a:tr>
              <a:tr h="2489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Arial Black" pitchFamily="34" charset="0"/>
                          <a:cs typeface="Times New Roman" pitchFamily="18" charset="0"/>
                        </a:rPr>
                        <a:t>8</a:t>
                      </a:r>
                      <a:endParaRPr lang="ru-RU" sz="1200" b="1"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24840" algn="l"/>
                        </a:tabLst>
                      </a:pPr>
                      <a:r>
                        <a:rPr lang="ru-RU" sz="1200" b="1" dirty="0">
                          <a:latin typeface="Arial Black" pitchFamily="34" charset="0"/>
                          <a:cs typeface="Times New Roman" pitchFamily="18" charset="0"/>
                        </a:rPr>
                        <a:t>Умение выражать эмоции</a:t>
                      </a:r>
                      <a:r>
                        <a:rPr lang="ru-RU" sz="1200" b="1" dirty="0" smtClean="0">
                          <a:latin typeface="Arial Black" pitchFamily="34" charset="0"/>
                          <a:cs typeface="Times New Roman" pitchFamily="18" charset="0"/>
                        </a:rPr>
                        <a:t>:</a:t>
                      </a:r>
                      <a:endParaRPr lang="ru-RU" sz="1200" b="1" dirty="0"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u="none" dirty="0" smtClean="0">
                          <a:latin typeface="Arial Black" pitchFamily="34" charset="0"/>
                          <a:cs typeface="Times New Roman" pitchFamily="18" charset="0"/>
                        </a:rPr>
                        <a:t>+/-</a:t>
                      </a:r>
                      <a:endParaRPr lang="ru-RU" sz="1400" b="0" u="none" dirty="0"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0" u="none" dirty="0"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Arial Black" pitchFamily="34" charset="0"/>
                      </a:endParaRPr>
                    </a:p>
                  </a:txBody>
                  <a:tcPr marL="30238" marR="30238" marT="0" marB="0"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0" y="5013176"/>
          <a:ext cx="9180512" cy="170060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22237"/>
                <a:gridCol w="5905947"/>
                <a:gridCol w="936104"/>
                <a:gridCol w="1008112"/>
                <a:gridCol w="1008112"/>
              </a:tblGrid>
              <a:tr h="3016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Black" pitchFamily="34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lang="ru-RU" sz="1200" b="1" dirty="0"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24840" algn="l"/>
                        </a:tabLst>
                      </a:pPr>
                      <a:r>
                        <a:rPr lang="ru-RU" sz="1200" b="1" dirty="0">
                          <a:latin typeface="Arial Black" pitchFamily="34" charset="0"/>
                          <a:cs typeface="Times New Roman" pitchFamily="18" charset="0"/>
                        </a:rPr>
                        <a:t>Произвольная мимика</a:t>
                      </a:r>
                      <a:endParaRPr lang="ru-RU" sz="1200" b="1" dirty="0"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Black" pitchFamily="34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Black" pitchFamily="34" charset="0"/>
                          <a:ea typeface="+mn-ea"/>
                          <a:cs typeface="Times New Roman" pitchFamily="18" charset="0"/>
                        </a:rPr>
                        <a:t>+/-</a:t>
                      </a:r>
                      <a:endParaRPr lang="ru-RU" sz="1200" b="1" dirty="0"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Black" pitchFamily="34" charset="0"/>
                          <a:ea typeface="Times New Roman"/>
                          <a:cs typeface="Times New Roman" pitchFamily="18" charset="0"/>
                        </a:rPr>
                        <a:t>+/-</a:t>
                      </a:r>
                      <a:endParaRPr lang="ru-RU" sz="1200" dirty="0"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</a:tr>
              <a:tr h="3464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Black" pitchFamily="34" charset="0"/>
                          <a:cs typeface="Times New Roman" pitchFamily="18" charset="0"/>
                        </a:rPr>
                        <a:t>10</a:t>
                      </a:r>
                      <a:endParaRPr lang="ru-RU" sz="1200" b="1" dirty="0"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Black" pitchFamily="34" charset="0"/>
                          <a:cs typeface="Times New Roman" pitchFamily="18" charset="0"/>
                        </a:rPr>
                        <a:t>Умение выполнять деятельность целенаправленно и доведение до полного завершения;</a:t>
                      </a:r>
                      <a:endParaRPr lang="ru-RU" sz="1200" b="1" dirty="0"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Black" pitchFamily="34" charset="0"/>
                          <a:cs typeface="Times New Roman" pitchFamily="18" charset="0"/>
                        </a:rPr>
                        <a:t>+</a:t>
                      </a:r>
                      <a:endParaRPr lang="ru-RU" sz="1200" b="1" dirty="0"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Black" pitchFamily="34" charset="0"/>
                          <a:cs typeface="Times New Roman" pitchFamily="18" charset="0"/>
                        </a:rPr>
                        <a:t>+</a:t>
                      </a:r>
                      <a:endParaRPr lang="ru-RU" sz="1200" b="1" dirty="0"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Black" pitchFamily="34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200" dirty="0"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</a:tr>
              <a:tr h="3016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Black" pitchFamily="34" charset="0"/>
                          <a:cs typeface="Times New Roman" pitchFamily="18" charset="0"/>
                        </a:rPr>
                        <a:t>11</a:t>
                      </a:r>
                      <a:endParaRPr lang="ru-RU" sz="1200" b="1" dirty="0"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Black" pitchFamily="34" charset="0"/>
                          <a:cs typeface="Times New Roman" pitchFamily="18" charset="0"/>
                        </a:rPr>
                        <a:t>Умение адекватно переносить зрительный контакт</a:t>
                      </a:r>
                      <a:endParaRPr lang="ru-RU" sz="1200" b="1" dirty="0"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Black" pitchFamily="34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Black" pitchFamily="34" charset="0"/>
                          <a:cs typeface="Times New Roman" pitchFamily="18" charset="0"/>
                        </a:rPr>
                        <a:t>+/-</a:t>
                      </a:r>
                      <a:endParaRPr lang="ru-RU" sz="1200" b="1" dirty="0"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Black" pitchFamily="34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200" dirty="0"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</a:tr>
              <a:tr h="3016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Black" pitchFamily="34" charset="0"/>
                          <a:cs typeface="Times New Roman" pitchFamily="18" charset="0"/>
                        </a:rPr>
                        <a:t>12</a:t>
                      </a:r>
                      <a:endParaRPr lang="ru-RU" sz="1200" b="1" dirty="0"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Black" pitchFamily="34" charset="0"/>
                          <a:cs typeface="Times New Roman" pitchFamily="18" charset="0"/>
                        </a:rPr>
                        <a:t>Проявление фантазии в выполнении задания (произвольная деятельность)</a:t>
                      </a:r>
                      <a:endParaRPr lang="ru-RU" sz="1200" b="1" dirty="0"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Black" pitchFamily="34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Black" pitchFamily="34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Black" pitchFamily="34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</a:tr>
              <a:tr h="24933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Black" pitchFamily="34" charset="0"/>
                          <a:cs typeface="Times New Roman" pitchFamily="18" charset="0"/>
                        </a:rPr>
                        <a:t>13</a:t>
                      </a:r>
                      <a:endParaRPr lang="ru-RU" sz="1200" b="1" dirty="0"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Arial Black" pitchFamily="34" charset="0"/>
                          <a:cs typeface="Times New Roman" pitchFamily="18" charset="0"/>
                        </a:rPr>
                        <a:t>Наличие поведения, не подходящего ситуации</a:t>
                      </a:r>
                      <a:endParaRPr lang="ru-RU" sz="1200" b="1" dirty="0" smtClean="0"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Times New Roman" pitchFamily="18" charset="0"/>
                        </a:rPr>
                        <a:t>+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Arial Black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Times New Roman" pitchFamily="18" charset="0"/>
                        </a:rPr>
                        <a:t>+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Arial Black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Black" pitchFamily="34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200" dirty="0"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238" marR="30238" marT="0" marB="0"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a3cf1880ff6f9f1f8a90daa78f1bc15ddf32"/>
</p:tagLst>
</file>

<file path=ppt/theme/theme1.xml><?xml version="1.0" encoding="utf-8"?>
<a:theme xmlns:a="http://schemas.openxmlformats.org/drawingml/2006/main" name="Бумажные цветы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Бумажные цветы</Template>
  <TotalTime>1594</TotalTime>
  <Words>1092</Words>
  <Application>Microsoft Office PowerPoint</Application>
  <PresentationFormat>Экран (4:3)</PresentationFormat>
  <Paragraphs>163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Бумажные цветы</vt:lpstr>
      <vt:lpstr>Индивидуальная коррекционно-развивающая программа для работы с обучающимся с расстройствами аутистического спектра и умственной отсталостью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</dc:creator>
  <cp:lastModifiedBy>GordeevAV</cp:lastModifiedBy>
  <cp:revision>119</cp:revision>
  <dcterms:created xsi:type="dcterms:W3CDTF">2019-12-01T13:04:11Z</dcterms:created>
  <dcterms:modified xsi:type="dcterms:W3CDTF">2021-08-23T05:00:35Z</dcterms:modified>
</cp:coreProperties>
</file>