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8" r:id="rId10"/>
    <p:sldId id="269" r:id="rId11"/>
    <p:sldId id="27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D1CE"/>
    <a:srgbClr val="1CD23F"/>
    <a:srgbClr val="226834"/>
    <a:srgbClr val="5EC618"/>
    <a:srgbClr val="48E4B0"/>
    <a:srgbClr val="3CB2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-869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A4C7-F24B-4C0E-9A89-969A199496B3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552-EF1B-474C-8396-9F85BB7978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27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A4C7-F24B-4C0E-9A89-969A199496B3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552-EF1B-474C-8396-9F85BB7978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44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A4C7-F24B-4C0E-9A89-969A199496B3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552-EF1B-474C-8396-9F85BB7978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50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A4C7-F24B-4C0E-9A89-969A199496B3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552-EF1B-474C-8396-9F85BB7978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72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A4C7-F24B-4C0E-9A89-969A199496B3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552-EF1B-474C-8396-9F85BB7978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46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A4C7-F24B-4C0E-9A89-969A199496B3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552-EF1B-474C-8396-9F85BB7978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27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A4C7-F24B-4C0E-9A89-969A199496B3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552-EF1B-474C-8396-9F85BB7978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15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A4C7-F24B-4C0E-9A89-969A199496B3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552-EF1B-474C-8396-9F85BB7978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6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A4C7-F24B-4C0E-9A89-969A199496B3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552-EF1B-474C-8396-9F85BB7978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47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A4C7-F24B-4C0E-9A89-969A199496B3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552-EF1B-474C-8396-9F85BB7978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38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A4C7-F24B-4C0E-9A89-969A199496B3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E552-EF1B-474C-8396-9F85BB7978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04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8E4B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9A4C7-F24B-4C0E-9A89-969A199496B3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E552-EF1B-474C-8396-9F85BB7978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7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Муниципальное бюджетное образовательное учреждение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«Средняя общеобразовательная школа №3» г. Чита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Особенности коррекционной деятельности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с детьми с ОВЗ разной нозологии</a:t>
            </a:r>
          </a:p>
          <a:p>
            <a:pPr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Подготовила: педагог- дефектолог</a:t>
            </a: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МБОУ «СОШ №3» г.Чита</a:t>
            </a: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Третьякова Галина Андреевна</a:t>
            </a:r>
          </a:p>
          <a:p>
            <a:pPr algn="ctr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418472"/>
              </p:ext>
            </p:extLst>
          </p:nvPr>
        </p:nvGraphicFramePr>
        <p:xfrm>
          <a:off x="221673" y="193965"/>
          <a:ext cx="11679381" cy="6912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5376">
                  <a:extLst>
                    <a:ext uri="{9D8B030D-6E8A-4147-A177-3AD203B41FA5}">
                      <a16:colId xmlns:a16="http://schemas.microsoft.com/office/drawing/2014/main" xmlns="" val="1785901961"/>
                    </a:ext>
                  </a:extLst>
                </a:gridCol>
                <a:gridCol w="3187253">
                  <a:extLst>
                    <a:ext uri="{9D8B030D-6E8A-4147-A177-3AD203B41FA5}">
                      <a16:colId xmlns:a16="http://schemas.microsoft.com/office/drawing/2014/main" xmlns="" val="2644249081"/>
                    </a:ext>
                  </a:extLst>
                </a:gridCol>
                <a:gridCol w="2840866">
                  <a:extLst>
                    <a:ext uri="{9D8B030D-6E8A-4147-A177-3AD203B41FA5}">
                      <a16:colId xmlns:a16="http://schemas.microsoft.com/office/drawing/2014/main" xmlns="" val="3170135403"/>
                    </a:ext>
                  </a:extLst>
                </a:gridCol>
                <a:gridCol w="2585886">
                  <a:extLst>
                    <a:ext uri="{9D8B030D-6E8A-4147-A177-3AD203B41FA5}">
                      <a16:colId xmlns:a16="http://schemas.microsoft.com/office/drawing/2014/main" xmlns="" val="3690485357"/>
                    </a:ext>
                  </a:extLst>
                </a:gridCol>
              </a:tblGrid>
              <a:tr h="30223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Коррекционно-развивающая область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с РАС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99" marR="539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7502614"/>
                  </a:ext>
                </a:extLst>
              </a:tr>
              <a:tr h="152574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99" marR="53999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99" marR="53999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99" marR="53999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99" marR="53999" marT="0" marB="0"/>
                </a:tc>
                <a:extLst>
                  <a:ext uri="{0D108BD9-81ED-4DB2-BD59-A6C34878D82A}">
                    <a16:rowId xmlns:a16="http://schemas.microsoft.com/office/drawing/2014/main" xmlns="" val="3944786840"/>
                  </a:ext>
                </a:extLst>
              </a:tr>
              <a:tr h="6042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Коррекционная работа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направлена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психолого-педагогическую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коррекцию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эмоциональных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коммуникативных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нарушений,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коммуникативных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навыков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коррекцию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устной и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письменной речи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(«Формирование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коммуникативного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поведения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»);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психолого-педагогическую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коррекцию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познавательных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процессов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коррекцию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сенсорно-перцептивной сферы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(«Развитие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познавательной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деятельности»);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социально-бытовых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навыков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используемых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повседневной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жизни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(«Социально-бытовая</a:t>
                      </a:r>
                    </a:p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ориентировка»)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99" marR="53999" marT="0" marB="0">
                    <a:gradFill>
                      <a:gsLst>
                        <a:gs pos="0">
                          <a:srgbClr val="3CB25B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коррекционно-развивающей области представлено следующими 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обязательными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коррекционными курсами: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"Формирование коммуникативного поведения" (фронтальные и индивидуальные занятия), "Музыкально-ритмические занятия" (фронтальные занятия), 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Социально-бытовая ориентировка" (фронтальные занятия).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данной области может быть дополнено организацией самостоятельно на основании рекомендаций ПМПК, ИПР.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99" marR="53999" marT="0" marB="0">
                    <a:gradFill>
                      <a:gsLst>
                        <a:gs pos="0">
                          <a:srgbClr val="48E4B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коррекционно-развивающей области представлено следующими 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обязательными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коррекционными курсами: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"Формирование коммуникативного поведения" (фронтальные и индивидуальные занятия), "Музыкально-ритмические занятия" (фронтальные занятия), "Социально-бытовая ориентировка" (фронтальные занятия), 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познавательной деятельности" (индивидуальные занятия).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данной области может быть дополнено организацией самостоятельно на основании рекомендаций ПМПК, ИПР.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99" marR="53999" marT="0" marB="0">
                    <a:gradFill>
                      <a:gsLst>
                        <a:gs pos="0">
                          <a:srgbClr val="1CD23F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коррекционно-развивающей области (направления) представлено следующими 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обязательными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коррекционными курсами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Эмоциональное и коммуникативно-речевое развитие" (фронтальные и индивидуальные занятия), "Сенсорное развитие" (индивидуальные занятия), "Двигательное развитие" (фронтальные занятия), "Предметно-практические действия" (индивидуальные занятия), "Коррекционно-развивающие занятия" (индивидуальные занятия).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данной области может быть дополнено образовательной организацией самостоятельно, исходя из психофизических особенностей обучающихся на основании рекомендаций ПМПК, ИПР.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99" marR="53999" marT="0" marB="0">
                    <a:gradFill>
                      <a:gsLst>
                        <a:gs pos="0">
                          <a:srgbClr val="47D1CE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398028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6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3713"/>
            <a:ext cx="11353800" cy="56242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19 декабря 2014 г. N 1598 "Об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здоровья"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 примерных рабочих программ и коррекционных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    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дополнительного и 1 класса, адресованный обучающимся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   расстройствами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аутистического спектра. М.: Просвещение, 2016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Хаустов 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Богорад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Загуменная О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Козорез 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Панцырь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С.Н., Никитина Ю.В.,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Стальмахович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О.В.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обучающихся с расстройствами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аутистического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спектра. Методическое пособие / Под общ. ред. Хаустова А.В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ФГБОУ ВО МГППУ, 2016. 125 с.</a:t>
            </a:r>
          </a:p>
          <a:p>
            <a:pPr marL="0" indent="0">
              <a:lnSpc>
                <a:spcPct val="10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05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9" y="2867891"/>
            <a:ext cx="2022765" cy="94211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57745" y="128697"/>
            <a:ext cx="9407237" cy="591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коррекционной работы с обучающимися с ОВЗ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600" y="871720"/>
            <a:ext cx="11540835" cy="7472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Диагностическая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-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 здоровья обучающихся с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благоприятных условий для овладения ими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содержанием адаптированной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(АООП).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602" y="1747719"/>
            <a:ext cx="11540834" cy="102441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Коррекционно-развивающая работа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психолого-педагогических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медицинских средств, которые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мероприятий, способствующих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личностному развитию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коррекции недостатков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 и освоению ими программы обучения.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602" y="4142508"/>
            <a:ext cx="11540833" cy="133125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Информационно-просветительская работа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разъяснительной деятельности для педагогов и родителей по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связанным с особенностями осуществления процессов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воспитания обучающихся с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педагогами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сверстниками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их родителями (законными представителями) и др.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8603" y="2867891"/>
            <a:ext cx="11540832" cy="117885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Консультативная работа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непрерывность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обучающихся с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их семей по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дифференцированных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психолого-педагогических условий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обучения, воспитания, коррекции, развития 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8602" y="5569527"/>
            <a:ext cx="11540834" cy="99779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Социально-педагогическое сопровождение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собой взаимодействие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педагога, обучающегося с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 и его родителей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направленное на создание специальных условий 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целесообразной помощи и поддержки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553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8546"/>
            <a:ext cx="10515600" cy="706582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Коррекционно-развивающая работа включает: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06581"/>
            <a:ext cx="11402291" cy="601287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Составление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программы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учащегося.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программа составляется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всеми специалистами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работающими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ребёнком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 отражаются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планируемые результаты работы на определённый период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По истечении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периода (если нужно, и раньше) программа, при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подвергается корректировке, дополнению.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указывается, в рамках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каких коррекционных курсов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специалистами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объёме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какого периода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каких формах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(индивидуальные, подгрупповые и групповые занятия)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коррекционно-развивающая работа с данным учеником.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04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1673"/>
            <a:ext cx="10515600" cy="900545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Коррекционно-развивающая работа включает: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6" y="1496291"/>
            <a:ext cx="5458690" cy="4876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 оптимальных для развития обучающихся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 групповых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индивидуальных коррекционных курсов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особыми образовательными потребностями.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653" y="2157684"/>
            <a:ext cx="6079031" cy="432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90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Коррекционно-развивающая работа включает: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399309"/>
            <a:ext cx="11118273" cy="477765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и проведение специалистами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индивидуальных, подгрупповых и групповых занятий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 коррекционных курсов),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необходимых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преодоления трудностей в усвоении учеником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также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коррекции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имеющихся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него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развития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14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Коррекционно-развивающая работа включает: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969818"/>
            <a:ext cx="11021291" cy="5624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в классе комфортного психологического климата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для обучающегося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и для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одноклассников.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внеурочной деятельности учащегося по основным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направлениям, указанным в программе внеурочной деятельности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сопровождение ученика в случае неблагоприятных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жизни и при психотравмирующих обстоятельствах.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99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33921"/>
              </p:ext>
            </p:extLst>
          </p:nvPr>
        </p:nvGraphicFramePr>
        <p:xfrm>
          <a:off x="193964" y="365125"/>
          <a:ext cx="11526982" cy="6813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5379">
                  <a:extLst>
                    <a:ext uri="{9D8B030D-6E8A-4147-A177-3AD203B41FA5}">
                      <a16:colId xmlns:a16="http://schemas.microsoft.com/office/drawing/2014/main" xmlns="" val="2062853451"/>
                    </a:ext>
                  </a:extLst>
                </a:gridCol>
                <a:gridCol w="3145664">
                  <a:extLst>
                    <a:ext uri="{9D8B030D-6E8A-4147-A177-3AD203B41FA5}">
                      <a16:colId xmlns:a16="http://schemas.microsoft.com/office/drawing/2014/main" xmlns="" val="1526937392"/>
                    </a:ext>
                  </a:extLst>
                </a:gridCol>
                <a:gridCol w="2803795">
                  <a:extLst>
                    <a:ext uri="{9D8B030D-6E8A-4147-A177-3AD203B41FA5}">
                      <a16:colId xmlns:a16="http://schemas.microsoft.com/office/drawing/2014/main" xmlns="" val="2202293913"/>
                    </a:ext>
                  </a:extLst>
                </a:gridCol>
                <a:gridCol w="2552144">
                  <a:extLst>
                    <a:ext uri="{9D8B030D-6E8A-4147-A177-3AD203B41FA5}">
                      <a16:colId xmlns:a16="http://schemas.microsoft.com/office/drawing/2014/main" xmlns="" val="1411270709"/>
                    </a:ext>
                  </a:extLst>
                </a:gridCol>
              </a:tblGrid>
              <a:tr h="12609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Коррекционно-развивающая область для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слабовидящих обучающихся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59" marR="419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3977932"/>
                  </a:ext>
                </a:extLst>
              </a:tr>
              <a:tr h="126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59" marR="41959" marT="0" marB="0">
                    <a:gradFill>
                      <a:gsLst>
                        <a:gs pos="0">
                          <a:srgbClr val="226834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59" marR="4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59" marR="419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86838014"/>
                  </a:ext>
                </a:extLst>
              </a:tr>
              <a:tr h="6176318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коррекционно-развивающей работы для каждого обучающегося определяется </a:t>
                      </a:r>
                      <a:r>
                        <a:rPr lang="ru-RU" sz="16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 его особых образовательных потребностей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 рекомендаций ПМПК, ИПР.</a:t>
                      </a:r>
                    </a:p>
                    <a:p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Коррекционно-развивающая работа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направлена на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осуществление индивидуально-ориентированной психолого-медико-педагогической помощи слабовидящим обучающимся с учетом их особых образовательных потребностей;</a:t>
                      </a:r>
                    </a:p>
                    <a:p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минимизацию негативного влияния особенностей познавательной деятельности слабовидящих обучающихся на освоение ими АООП НОО;</a:t>
                      </a:r>
                    </a:p>
                    <a:p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взаимосвязь урочной, внеурочной и внешкольной деятельности.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59" marR="41959" marT="0" marB="0">
                    <a:gradFill>
                      <a:gsLst>
                        <a:gs pos="0">
                          <a:srgbClr val="226834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коррекционно-развивающей области представлено следующими </a:t>
                      </a: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коррекционными курсами: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"Ритмика";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"Адаптивная физическая культура (АФК)";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зрительного восприятия";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"Социально-бытовая ориентировка";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"Пространственная ориентировка";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коммуникативной деятельности".</a:t>
                      </a:r>
                    </a:p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данной области может быть дополнено Организацией самостоятельно на основании рекомендаций ПМПК, ИПР.</a:t>
                      </a:r>
                    </a:p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проводятся с учетом имеющихся противопоказаний в соответствии с рекомендациями врача-офтальмолога.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59" marR="41959" marT="0" marB="0">
                    <a:gradFill>
                      <a:gsLst>
                        <a:gs pos="0">
                          <a:srgbClr val="48E4B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коррекционно-развивающей области представлено следующими </a:t>
                      </a:r>
                      <a:r>
                        <a:rPr lang="ru-RU" sz="1600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обязательными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коррекционными курсами: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"Ритмика";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"Адаптивная физическая культура (АФК)";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"Социально-бытовая и пространственная ориентировка".</a:t>
                      </a:r>
                    </a:p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данной области может быть дополнено Организацией самостоятельно на основании рекомендаций ПМПК, ИПР.</a:t>
                      </a:r>
                    </a:p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 проводятся с учетом имеющихся противопоказаний в соответствии с рекомендациями врача-офтальмолога.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59" marR="41959" marT="0" marB="0">
                    <a:gradFill>
                      <a:gsLst>
                        <a:gs pos="0">
                          <a:srgbClr val="1CD23F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rgbClr val="47D1CE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739653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0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485819"/>
              </p:ext>
            </p:extLst>
          </p:nvPr>
        </p:nvGraphicFramePr>
        <p:xfrm>
          <a:off x="498762" y="365124"/>
          <a:ext cx="11055928" cy="6215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1745">
                  <a:extLst>
                    <a:ext uri="{9D8B030D-6E8A-4147-A177-3AD203B41FA5}">
                      <a16:colId xmlns:a16="http://schemas.microsoft.com/office/drawing/2014/main" xmlns="" val="3001811634"/>
                    </a:ext>
                  </a:extLst>
                </a:gridCol>
                <a:gridCol w="3017116">
                  <a:extLst>
                    <a:ext uri="{9D8B030D-6E8A-4147-A177-3AD203B41FA5}">
                      <a16:colId xmlns:a16="http://schemas.microsoft.com/office/drawing/2014/main" xmlns="" val="3077788533"/>
                    </a:ext>
                  </a:extLst>
                </a:gridCol>
                <a:gridCol w="2689218">
                  <a:extLst>
                    <a:ext uri="{9D8B030D-6E8A-4147-A177-3AD203B41FA5}">
                      <a16:colId xmlns:a16="http://schemas.microsoft.com/office/drawing/2014/main" xmlns="" val="3716989112"/>
                    </a:ext>
                  </a:extLst>
                </a:gridCol>
                <a:gridCol w="2447849">
                  <a:extLst>
                    <a:ext uri="{9D8B030D-6E8A-4147-A177-3AD203B41FA5}">
                      <a16:colId xmlns:a16="http://schemas.microsoft.com/office/drawing/2014/main" xmlns="" val="3125088856"/>
                    </a:ext>
                  </a:extLst>
                </a:gridCol>
              </a:tblGrid>
              <a:tr h="86450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Коррекционно-развивающая область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с нарушениями опорно-двигательного аппарата (НОДА)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9512917"/>
                  </a:ext>
                </a:extLst>
              </a:tr>
              <a:tr h="422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5498671"/>
                  </a:ext>
                </a:extLst>
              </a:tr>
              <a:tr h="4928815">
                <a:tc gridSpan="2"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Коррекционно-развивающая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и основные задачи реализации коррекционных курсов.</a:t>
                      </a:r>
                    </a:p>
                    <a:p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Коррекционный курс "Речевая практика", "Основы коммуникации", "Психомоторика и развитие деятельности", "Двигательная коррекция".</a:t>
                      </a:r>
                    </a:p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48E4B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Коррекционно-развивающая область и основные задачи реализации коррекционных предметов (курсов).</a:t>
                      </a:r>
                    </a:p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Коррекционный курс "Речевая практика", "Основы коммуникации", "Психомоторика и развитие деятельности", "Двигательная коррекция".</a:t>
                      </a:r>
                    </a:p>
                    <a:p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Коррекционное воздействие и стимуляция процессов компенсации осуществляются в течение всего времени образования обучающихся с умственной отсталостью и НОДА. Коррекционно-компенсаторная область носит строго индивидуализированный характер.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1CD23F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0106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07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984784"/>
              </p:ext>
            </p:extLst>
          </p:nvPr>
        </p:nvGraphicFramePr>
        <p:xfrm>
          <a:off x="221673" y="207819"/>
          <a:ext cx="11610108" cy="624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7195">
                  <a:extLst>
                    <a:ext uri="{9D8B030D-6E8A-4147-A177-3AD203B41FA5}">
                      <a16:colId xmlns:a16="http://schemas.microsoft.com/office/drawing/2014/main" xmlns="" val="2948704292"/>
                    </a:ext>
                  </a:extLst>
                </a:gridCol>
                <a:gridCol w="3168349">
                  <a:extLst>
                    <a:ext uri="{9D8B030D-6E8A-4147-A177-3AD203B41FA5}">
                      <a16:colId xmlns:a16="http://schemas.microsoft.com/office/drawing/2014/main" xmlns="" val="1536022248"/>
                    </a:ext>
                  </a:extLst>
                </a:gridCol>
                <a:gridCol w="2824016">
                  <a:extLst>
                    <a:ext uri="{9D8B030D-6E8A-4147-A177-3AD203B41FA5}">
                      <a16:colId xmlns:a16="http://schemas.microsoft.com/office/drawing/2014/main" xmlns="" val="1141450133"/>
                    </a:ext>
                  </a:extLst>
                </a:gridCol>
                <a:gridCol w="2570548">
                  <a:extLst>
                    <a:ext uri="{9D8B030D-6E8A-4147-A177-3AD203B41FA5}">
                      <a16:colId xmlns:a16="http://schemas.microsoft.com/office/drawing/2014/main" xmlns="" val="3589098123"/>
                    </a:ext>
                  </a:extLst>
                </a:gridCol>
              </a:tblGrid>
              <a:tr h="22597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Коррекционно-развивающая область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обучающихся с ЗПР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3308022"/>
                  </a:ext>
                </a:extLst>
              </a:tr>
              <a:tr h="225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_____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______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88038283"/>
                  </a:ext>
                </a:extLst>
              </a:tr>
              <a:tr h="5754891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коррекционно-развивающих занятий, их количественное соотношение, содержание самостоятельно определяется Организацией исходя из </a:t>
                      </a:r>
                      <a:r>
                        <a:rPr lang="ru-RU" sz="14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психофизических особенностей и особых образовательных потребностей обучающихся с ЗПР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 рекомендаций ПМПК и ИПР обучающихся.</a:t>
                      </a:r>
                    </a:p>
                    <a:p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Коррекционно-развивающая работа направлена на обеспечение развития эмоционально-личностной сферы и коррекцию ее недостатков; познавательной деятельности и целенаправленное формирование высших психических функций; формирования произвольной регуляции деятельности и поведения; коррекцию нарушений устной и письменной речи, психолого-педагогическую поддержку в освоении АООП НОО.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226834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коррекционно-развивающей области представлено следующими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обязательными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коррекционными курсами:</a:t>
                      </a:r>
                    </a:p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"Коррекционно-развивающие занятия (логопедические и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психокоррекционные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)" (фронтальные и (или) индивидуальные занятия), "Ритмика" (фронтальные и (или) индивидуальные занятия).</a:t>
                      </a:r>
                    </a:p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данной области может быть дополнено Организацией самостоятельно на основании рекомендаций ПМПК, ИПР обучающихся.</a:t>
                      </a:r>
                    </a:p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коррекционно-развивающих курсов для индивидуальных и групповых занятий, их количественное соотношение, содержание самостоятельно определяется Организацией исходя из психофизических особенностей и особых образовательных потребностей обучающихся с ЗПР.</a:t>
                      </a:r>
                    </a:p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48E4B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1CD23F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47D1CE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95563943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655545" y="0"/>
            <a:ext cx="138475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34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1242</Words>
  <Application>Microsoft Office PowerPoint</Application>
  <PresentationFormat>Произвольный</PresentationFormat>
  <Paragraphs>133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Муниципальное бюджетное образовательное учреждение «Средняя общеобразовательная школа №3» г. Чита   </vt:lpstr>
      <vt:lpstr>  </vt:lpstr>
      <vt:lpstr>Коррекционно-развивающая работа включает:  </vt:lpstr>
      <vt:lpstr>Коррекционно-развивающая работа включает:  </vt:lpstr>
      <vt:lpstr>Коррекционно-развивающая работа включает:  </vt:lpstr>
      <vt:lpstr>Коррекционно-развивающая работа включает:  </vt:lpstr>
      <vt:lpstr>  </vt:lpstr>
      <vt:lpstr>  </vt:lpstr>
      <vt:lpstr> </vt:lpstr>
      <vt:lpstr>   </vt:lpstr>
      <vt:lpstr> Литература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учреждение, осуществляющее обучение, «Крымский республиканский центр  психолого-педагогического и медико-социального сопровождения» Инклюзивный ресурсный центр</dc:title>
  <dc:creator>Ole4ka</dc:creator>
  <cp:lastModifiedBy>GordeevAV</cp:lastModifiedBy>
  <cp:revision>73</cp:revision>
  <dcterms:created xsi:type="dcterms:W3CDTF">2019-10-07T08:12:12Z</dcterms:created>
  <dcterms:modified xsi:type="dcterms:W3CDTF">2021-08-23T05:01:08Z</dcterms:modified>
</cp:coreProperties>
</file>