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69" r:id="rId3"/>
    <p:sldId id="265" r:id="rId4"/>
    <p:sldId id="257" r:id="rId5"/>
    <p:sldId id="258" r:id="rId6"/>
    <p:sldId id="261" r:id="rId7"/>
    <p:sldId id="266" r:id="rId8"/>
    <p:sldId id="268" r:id="rId9"/>
    <p:sldId id="267" r:id="rId10"/>
    <p:sldId id="271" r:id="rId11"/>
    <p:sldId id="272" r:id="rId12"/>
    <p:sldId id="273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E77C9-7ED8-467C-A823-C3997EEAD4A5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400C5-3F96-481F-9453-F4CB41CBC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9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00C5-3F96-481F-9453-F4CB41CBC0C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1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400C5-3F96-481F-9453-F4CB41CBC0C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6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94258-7CB9-4573-83D0-6C354C23B03D}" type="datetimeFigureOut">
              <a:rPr lang="ru-RU" smtClean="0">
                <a:solidFill>
                  <a:prstClr val="black"/>
                </a:solidFill>
              </a:rPr>
              <a:pPr/>
              <a:t>23.08.2021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F1FC5-6E88-4DDB-8658-AC0DDA078B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64EB36-22D9-4AF1-8C3F-49F2B27944F6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DD5817-99FE-4D5A-A000-07195218AF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640960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Конференция август 2021</a:t>
            </a:r>
          </a:p>
          <a:p>
            <a:pPr algn="ctr"/>
            <a:r>
              <a:rPr lang="ru-RU" sz="2400" dirty="0" smtClean="0"/>
              <a:t>Секция «Цифровая трансформация образования. Сервисы цифровой образовательной среды»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Тема: </a:t>
            </a:r>
            <a:r>
              <a:rPr lang="ru-RU" sz="2800" b="1" dirty="0" smtClean="0"/>
              <a:t>«Поиск и использование цифрового образовательного контента в учебном процессе»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43711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Подготовила: </a:t>
            </a:r>
            <a:r>
              <a:rPr lang="ru-RU" sz="2400" b="1" dirty="0" smtClean="0"/>
              <a:t>Артюхина Ирина Петровна</a:t>
            </a:r>
            <a:r>
              <a:rPr lang="ru-RU" sz="2400" dirty="0" smtClean="0"/>
              <a:t>, учитель начальных классов МБОУ «СОШ№5» </a:t>
            </a:r>
            <a:r>
              <a:rPr lang="ru-RU" sz="2400" dirty="0" err="1" smtClean="0"/>
              <a:t>г.Чита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1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Творческая группа 2\ФОТО\Для отчета 20.11.19\Забайкалье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626" y="129996"/>
            <a:ext cx="3359246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91" y="1124744"/>
            <a:ext cx="55663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помощью программного обеспечения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Smart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Notebook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можно создавать пособия по разным предметам, используя интерактивные средства и мультимедиа.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indent="342900"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Интерактивное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пособие по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Забайкаловедению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«Заповедники и заказники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». </a:t>
            </a: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данном пособии собраны интерактивные карты, на которых показаны заповедники, заказники, памятники природы, районы Забайкальского края. Дается определение понятий: заповедник, заказник. Подобрано много фильмов, фотографий. В работу помещены интерактивные задания, которые помогут учащимся познакомиться с заповедными местами, памятниками природы, с районами Забайкальского края, узнают с какими областями, республиками и государствами граничит наш край.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Пособие носит и ознакомительный, и проверочный характер. В пособие включена викторина «Знаешь ли ты свой край?», тесты, составленные с помощью сервиса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learningapps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r>
              <a:rPr lang="en-US" dirty="0">
                <a:latin typeface="Times New Roman"/>
                <a:ea typeface="Calibri"/>
                <a:cs typeface="Times New Roman"/>
              </a:rPr>
              <a:t>org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281" y="129996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Программное обеспечение </a:t>
            </a:r>
          </a:p>
          <a:p>
            <a:pPr lvl="0"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Smart Notebook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9898" y="2557560"/>
            <a:ext cx="3235846" cy="216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4755" y="4725144"/>
            <a:ext cx="3220988" cy="20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60446"/>
            <a:ext cx="3346314" cy="243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4581128"/>
            <a:ext cx="2902944" cy="21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6502" y="4581128"/>
            <a:ext cx="2880320" cy="21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9866" y="4581128"/>
            <a:ext cx="2874660" cy="210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198" y="116632"/>
            <a:ext cx="8764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AutoPlay Media Studio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помощи этой программы можно создавать электронные издания учебного назначения, несложные игры, электронные фотоальбомы, сборники видеофайлов с удобным просмотром, простые аудио и\или видео плееры.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653208"/>
            <a:ext cx="34877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70166"/>
            <a:ext cx="3573524" cy="301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897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Prezi</a:t>
            </a:r>
            <a:r>
              <a:rPr lang="ru-RU" b="1" dirty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это облачный сервис для создания креативной интерактивной презентации в режиме </a:t>
            </a:r>
            <a:r>
              <a:rPr lang="ru-RU" dirty="0" smtClean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онлайн.</a:t>
            </a:r>
            <a:r>
              <a:rPr lang="ru-RU" dirty="0">
                <a:latin typeface="Times New Roman"/>
                <a:ea typeface="Calibri"/>
              </a:rPr>
              <a:t> У этой программы </a:t>
            </a:r>
            <a:r>
              <a:rPr lang="ru-RU" dirty="0" smtClean="0">
                <a:latin typeface="Times New Roman"/>
                <a:ea typeface="Calibri"/>
              </a:rPr>
              <a:t>много </a:t>
            </a:r>
            <a:r>
              <a:rPr lang="ru-RU" dirty="0">
                <a:latin typeface="Times New Roman"/>
                <a:ea typeface="Calibri"/>
              </a:rPr>
              <a:t>возможностей для творчества. Она позволяет отражать все этапы игры, совершать возврат, увеличивать объекты, просматривать видео.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9628" y="-13769"/>
            <a:ext cx="860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Prezi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33242"/>
            <a:ext cx="4581848" cy="257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9140" y="1256517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Проект «Путешествие в космос» предназначен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для учащихся 1-4 классов, который можно использовать на уроках окружающего мира при изучении тем: «Космос», «Планеты солнечной системы», разработан в программе </a:t>
            </a:r>
            <a:r>
              <a:rPr lang="en-US" sz="1600" dirty="0">
                <a:latin typeface="Times New Roman"/>
                <a:ea typeface="Calibri"/>
                <a:cs typeface="Times New Roman"/>
              </a:rPr>
              <a:t>Prezi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. Ученики совершают путешествие на планеты Солнечной системы,  во время которого они не только узнают о каждой планете, но и выполняют интересные задания.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05" y="5024279"/>
            <a:ext cx="50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«Даурский журавль» можно использовать на уроках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Забайкаловедения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«Окружающего мира» в начальных классах. В нем подобран текстовый материал, фото, видео об особенностях обитания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журавля.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5256" y="10387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Ожидаемый результат: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1401" y="801281"/>
            <a:ext cx="2488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</a:rPr>
              <a:t>для </a:t>
            </a:r>
            <a:r>
              <a:rPr lang="ru-RU" sz="2800" b="1" dirty="0">
                <a:solidFill>
                  <a:srgbClr val="D60093"/>
                </a:solidFill>
              </a:rPr>
              <a:t>учеников: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79578" y="805626"/>
            <a:ext cx="2452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</a:rPr>
              <a:t>для </a:t>
            </a:r>
            <a:r>
              <a:rPr lang="ru-RU" sz="2800" b="1" dirty="0">
                <a:solidFill>
                  <a:srgbClr val="D60093"/>
                </a:solidFill>
              </a:rPr>
              <a:t>учителей: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1854498"/>
            <a:ext cx="151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0" y="1511233"/>
            <a:ext cx="2323885" cy="215075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развитие остроты ума и гибкости </a:t>
            </a:r>
            <a:r>
              <a:rPr lang="ru-RU" sz="2000" dirty="0" smtClean="0">
                <a:solidFill>
                  <a:schemeClr val="bg1"/>
                </a:solidFill>
              </a:rPr>
              <a:t>мышления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10-конечная звезда 12"/>
          <p:cNvSpPr/>
          <p:nvPr/>
        </p:nvSpPr>
        <p:spPr>
          <a:xfrm>
            <a:off x="251520" y="4149079"/>
            <a:ext cx="3528392" cy="2088233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Внимательности и собранности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10-конечная звезда 13"/>
          <p:cNvSpPr/>
          <p:nvPr/>
        </p:nvSpPr>
        <p:spPr>
          <a:xfrm>
            <a:off x="2899580" y="2039164"/>
            <a:ext cx="2608524" cy="187944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Самостоятельности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5823740" y="4608073"/>
            <a:ext cx="2953199" cy="187220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повышение качества </a:t>
            </a:r>
            <a:r>
              <a:rPr lang="ru-RU" sz="2000" dirty="0" smtClean="0"/>
              <a:t>образования</a:t>
            </a:r>
            <a:endParaRPr lang="ru-RU" sz="2000" dirty="0"/>
          </a:p>
        </p:txBody>
      </p:sp>
      <p:sp>
        <p:nvSpPr>
          <p:cNvPr id="16" name="10-конечная звезда 15"/>
          <p:cNvSpPr/>
          <p:nvPr/>
        </p:nvSpPr>
        <p:spPr>
          <a:xfrm>
            <a:off x="6012160" y="1789782"/>
            <a:ext cx="3008406" cy="1872208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Использование нового вида контроля и оценки знаний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>
            <a:stCxn id="4" idx="2"/>
            <a:endCxn id="5" idx="0"/>
          </p:cNvCxnSpPr>
          <p:nvPr/>
        </p:nvCxnSpPr>
        <p:spPr>
          <a:xfrm flipH="1">
            <a:off x="2475620" y="688647"/>
            <a:ext cx="2025980" cy="1126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6" idx="0"/>
          </p:cNvCxnSpPr>
          <p:nvPr/>
        </p:nvCxnSpPr>
        <p:spPr>
          <a:xfrm>
            <a:off x="4501600" y="688647"/>
            <a:ext cx="2404404" cy="1169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>
            <a:off x="7248325" y="1324501"/>
            <a:ext cx="156043" cy="4609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196310" y="3918610"/>
            <a:ext cx="104030" cy="5905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2216103">
            <a:off x="2245419" y="1219485"/>
            <a:ext cx="90382" cy="67565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9808210">
            <a:off x="3150816" y="1267923"/>
            <a:ext cx="134207" cy="10449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344207">
            <a:off x="2516219" y="1367693"/>
            <a:ext cx="98761" cy="27834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762" y="610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(ЦОС) – совокупность программных и технических средств,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контента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для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в том числе с применением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технологий, обеспечивающая доступ к образовательным услугам и сервисам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Дом\Desktop\перемена\P12700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1" y="3065246"/>
            <a:ext cx="4896545" cy="3672409"/>
          </a:xfrm>
          <a:prstGeom prst="roundRect">
            <a:avLst>
              <a:gd name="adj" fmla="val 16667"/>
            </a:avLst>
          </a:prstGeom>
          <a:ln w="57150"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ом\Desktop\перемена\P127006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"/>
          <a:stretch/>
        </p:blipFill>
        <p:spPr bwMode="auto">
          <a:xfrm>
            <a:off x="107504" y="2055299"/>
            <a:ext cx="4146695" cy="3611638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376377" y="2961603"/>
            <a:ext cx="3275744" cy="190212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Информационно-образовательная среда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025481" y="1964954"/>
            <a:ext cx="1012254" cy="542926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Сайты </a:t>
            </a:r>
            <a:r>
              <a:rPr lang="ru-RU" sz="1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учителей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23528" y="610747"/>
            <a:ext cx="2052849" cy="82557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Сообщества учителей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554251" y="289668"/>
            <a:ext cx="1963744" cy="832326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Облачные технологии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71600" y="2668604"/>
            <a:ext cx="1404777" cy="8296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Интернет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847240" y="1121995"/>
            <a:ext cx="1167423" cy="44767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ЭОР/ЦОР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635897" y="1288682"/>
            <a:ext cx="1410736" cy="56197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Электронная библиотека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084169" y="3131761"/>
            <a:ext cx="2016224" cy="1017319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Цифровое </a:t>
            </a:r>
            <a:r>
              <a:rPr lang="ru-RU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пространство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839502" y="330105"/>
            <a:ext cx="1081382" cy="62865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Сайт школы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596336" y="2078132"/>
            <a:ext cx="1482870" cy="95207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Электронный журнал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«Сетевой город»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046633" y="1850657"/>
            <a:ext cx="1384319" cy="5554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Электронные пособия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807618" y="1131519"/>
            <a:ext cx="1271588" cy="6096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latin typeface="Times New Roman"/>
                <a:ea typeface="Calibri"/>
                <a:cs typeface="Times New Roman"/>
              </a:rPr>
              <a:t>Цифровая лаборатория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Прямая со стрелкой 14"/>
          <p:cNvCxnSpPr>
            <a:stCxn id="2" idx="6"/>
            <a:endCxn id="9" idx="1"/>
          </p:cNvCxnSpPr>
          <p:nvPr/>
        </p:nvCxnSpPr>
        <p:spPr>
          <a:xfrm flipV="1">
            <a:off x="5652121" y="3640421"/>
            <a:ext cx="432048" cy="272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  <a:endCxn id="6" idx="2"/>
          </p:cNvCxnSpPr>
          <p:nvPr/>
        </p:nvCxnSpPr>
        <p:spPr>
          <a:xfrm flipH="1" flipV="1">
            <a:off x="1673989" y="3498276"/>
            <a:ext cx="702388" cy="414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0"/>
            <a:endCxn id="10" idx="2"/>
          </p:cNvCxnSpPr>
          <p:nvPr/>
        </p:nvCxnSpPr>
        <p:spPr>
          <a:xfrm flipV="1">
            <a:off x="7092281" y="958755"/>
            <a:ext cx="287912" cy="21730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0"/>
            <a:endCxn id="7" idx="2"/>
          </p:cNvCxnSpPr>
          <p:nvPr/>
        </p:nvCxnSpPr>
        <p:spPr>
          <a:xfrm flipH="1" flipV="1">
            <a:off x="6430952" y="1569670"/>
            <a:ext cx="661329" cy="15620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0"/>
            <a:endCxn id="12" idx="2"/>
          </p:cNvCxnSpPr>
          <p:nvPr/>
        </p:nvCxnSpPr>
        <p:spPr>
          <a:xfrm flipH="1" flipV="1">
            <a:off x="5738793" y="2406129"/>
            <a:ext cx="1353488" cy="72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6" idx="0"/>
            <a:endCxn id="5" idx="1"/>
          </p:cNvCxnSpPr>
          <p:nvPr/>
        </p:nvCxnSpPr>
        <p:spPr>
          <a:xfrm flipV="1">
            <a:off x="1673989" y="1121108"/>
            <a:ext cx="1862134" cy="15474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4" idx="1"/>
          </p:cNvCxnSpPr>
          <p:nvPr/>
        </p:nvCxnSpPr>
        <p:spPr>
          <a:xfrm flipH="1" flipV="1">
            <a:off x="1349953" y="1435440"/>
            <a:ext cx="442338" cy="12853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6" idx="0"/>
            <a:endCxn id="3" idx="1"/>
          </p:cNvCxnSpPr>
          <p:nvPr/>
        </p:nvCxnSpPr>
        <p:spPr>
          <a:xfrm flipV="1">
            <a:off x="1673989" y="2236417"/>
            <a:ext cx="1351492" cy="4321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" idx="0"/>
            <a:endCxn id="8" idx="2"/>
          </p:cNvCxnSpPr>
          <p:nvPr/>
        </p:nvCxnSpPr>
        <p:spPr>
          <a:xfrm flipV="1">
            <a:off x="4014249" y="1850657"/>
            <a:ext cx="327016" cy="111094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9" idx="0"/>
            <a:endCxn id="13" idx="1"/>
          </p:cNvCxnSpPr>
          <p:nvPr/>
        </p:nvCxnSpPr>
        <p:spPr>
          <a:xfrm flipV="1">
            <a:off x="7092281" y="1436319"/>
            <a:ext cx="715337" cy="16954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9" idx="0"/>
            <a:endCxn id="11" idx="1"/>
          </p:cNvCxnSpPr>
          <p:nvPr/>
        </p:nvCxnSpPr>
        <p:spPr>
          <a:xfrm flipV="1">
            <a:off x="7092281" y="2554169"/>
            <a:ext cx="504055" cy="5775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кругленный прямоугольник 70"/>
          <p:cNvSpPr/>
          <p:nvPr/>
        </p:nvSpPr>
        <p:spPr>
          <a:xfrm>
            <a:off x="1202809" y="5199322"/>
            <a:ext cx="163475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411877" y="5337544"/>
            <a:ext cx="163475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847240" y="5178058"/>
            <a:ext cx="163475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2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Облако 77"/>
          <p:cNvSpPr/>
          <p:nvPr/>
        </p:nvSpPr>
        <p:spPr>
          <a:xfrm>
            <a:off x="4898926" y="289668"/>
            <a:ext cx="1008278" cy="611520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ИБЦ</a:t>
            </a:r>
            <a:endParaRPr lang="ru-RU" sz="16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79" name="Прямая со стрелкой 78"/>
          <p:cNvCxnSpPr>
            <a:stCxn id="8" idx="0"/>
            <a:endCxn id="78" idx="1"/>
          </p:cNvCxnSpPr>
          <p:nvPr/>
        </p:nvCxnSpPr>
        <p:spPr>
          <a:xfrm flipV="1">
            <a:off x="4341265" y="900537"/>
            <a:ext cx="1061800" cy="3881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36364"/>
            <a:ext cx="90004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Цифровые образовательные ресурсы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- 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2" descr="C:\Users\Дом\Desktop\перемена\PC06013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700" y="3156942"/>
            <a:ext cx="3818054" cy="3574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Инноватика в образовании\Для видео\20171212_1124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249543" y="3084913"/>
            <a:ext cx="4156259" cy="320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78" y="676236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переход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от репродуктивного процесса обучения к активно –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деятельностному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поддержку разнообразия методик и организационных форм обучения;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выстраивание индивидуальных образовательных траекторий изучения предмета в соответствии с возможностями и образовательными потребностями учащихся;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стимулирование успешного обучения всех категорий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учащихся;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реализацию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компетентностного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подхода к изучению предмета.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141" y="332656"/>
            <a:ext cx="8332093" cy="29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470"/>
              </a:lnSpc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Использование ЦОР в учебном процессе помогает осуществить:</a:t>
            </a:r>
            <a:endParaRPr lang="ru-RU" sz="2000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4" name="Picture 3" descr="G:\Инноватика в образовании\Для видео\P920001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3260466"/>
            <a:ext cx="4930670" cy="340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урок\P12900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598476"/>
            <a:ext cx="4516222" cy="3539613"/>
          </a:xfrm>
          <a:prstGeom prst="roundRect">
            <a:avLst>
              <a:gd name="adj" fmla="val 16667"/>
            </a:avLst>
          </a:prstGeom>
          <a:ln w="57150">
            <a:solidFill>
              <a:srgbClr val="D6009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6811"/>
            <a:ext cx="902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Тестирование – один из компонентов использования ЦОР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14811" y="1196752"/>
            <a:ext cx="3933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в программе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Votum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:\Инноватика в образовании\Для видео\PC11008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2461" y="2882311"/>
            <a:ext cx="4610795" cy="3943652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733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тестирование в программе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6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10" y="640932"/>
            <a:ext cx="3540978" cy="227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6644" y="2738734"/>
            <a:ext cx="3779912" cy="249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1058" y="599926"/>
            <a:ext cx="5535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Учи.Ру</a:t>
            </a:r>
            <a:r>
              <a:rPr lang="ru-RU" b="1" dirty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российская онлайн-платформа, где ученики из всех регионов России изучают школьные предметы в интерактивной форме. Каждый ученик получает возможность самостоятельно изучить курс в комфортном для себя темпе с необходимым именно для него количеством повторений и отработок вне зависимости от уровня подготовки, социальных и географических условий.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954" y="3199829"/>
            <a:ext cx="5283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«Российская электронная школа»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интерактивные уроки по всем школьным курсам с 1 по 11 класс от лучших учителей страны, созданные для того, чтобы у каждого ребёнка была возможность получить бесплатное качественное общее образование.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1165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Цифровые образовательные ресурсы для преподавания учебных предметов</a:t>
            </a:r>
            <a:endParaRPr lang="ru-RU" sz="2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047" y="5229200"/>
            <a:ext cx="8955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Яндекс.Учебник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качественный образовательный продукт. Он объединяет методику преподавания и современные технологии. Помогает в работе учителям, облегчая наш труд, упрощает взаимодействие с учениками и их родителями и, самое главное, раскрывает потенциал каждого ребёнка. Можно видеть статистику по каждому ребёнку, по всему классу. Видно, как  занимается ученик  на каждом уроке.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5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09120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 помощью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web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-сервисов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Google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можно создавать онлайновые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Google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-формы для проведения опросов участников образовательного процесса и сбора информации.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Можно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использовать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Google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-формы в образовательной деятельности для проведения промежуточного контроля, викторин и анкетирования, создавать интерактивные тесты для реализации учебного процесса с использованием электронного обучения и дистанционных образовательных технологий.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D:\Школа\Творческая группа 2\ФОТО\Для отчета 20.11.19\Гугл формы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21764"/>
            <a:ext cx="4514850" cy="366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Школа\Творческая группа 2\ФОТО\Для отчета 20.11.19\Гугл презентация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4261" y="221764"/>
            <a:ext cx="4137661" cy="334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Творческая группа 2\ФОТО\Для отчета 20.11.19\Конструктор интерактивных заданий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78168"/>
            <a:ext cx="3285071" cy="26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620688"/>
            <a:ext cx="55446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Конструктор интерактивных заданий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LearningApps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включает в процесс обучения интерактивные упражнения. При этом создавать интерактивные задания по готовым шаблонам может сам учитель. Основная идея интерактивных заданий заключается в том, что учащиеся могут проверить и закрепить свои знания в игровой форме, что способствует формированию их познавательного интереса к определенной учебной дисциплине.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286" y="26942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Средства создания цифровых образовательных ресурсов</a:t>
            </a:r>
            <a:endParaRPr lang="ru-RU" sz="20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724" y="3933057"/>
            <a:ext cx="3926220" cy="28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89446" y="3933057"/>
            <a:ext cx="4041158" cy="28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5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703</Words>
  <Application>Microsoft Office PowerPoint</Application>
  <PresentationFormat>Экран (4:3)</PresentationFormat>
  <Paragraphs>60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август 2021</dc:title>
  <dc:creator>Ира</dc:creator>
  <cp:lastModifiedBy>GordeevAV</cp:lastModifiedBy>
  <cp:revision>37</cp:revision>
  <dcterms:created xsi:type="dcterms:W3CDTF">2021-08-20T08:47:28Z</dcterms:created>
  <dcterms:modified xsi:type="dcterms:W3CDTF">2021-08-23T05:06:26Z</dcterms:modified>
</cp:coreProperties>
</file>