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8" r:id="rId1"/>
  </p:sldMasterIdLst>
  <p:sldIdLst>
    <p:sldId id="256" r:id="rId2"/>
    <p:sldId id="257" r:id="rId3"/>
    <p:sldId id="267" r:id="rId4"/>
    <p:sldId id="268" r:id="rId5"/>
    <p:sldId id="271" r:id="rId6"/>
    <p:sldId id="272" r:id="rId7"/>
    <p:sldId id="266" r:id="rId8"/>
    <p:sldId id="265" r:id="rId9"/>
    <p:sldId id="270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-869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6D7B5EF-071E-4E72-8163-B2C4DB27C18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E0DC284-806F-4A08-8BA4-7FE4F3B3A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127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B5EF-071E-4E72-8163-B2C4DB27C18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C284-806F-4A08-8BA4-7FE4F3B3A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03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B5EF-071E-4E72-8163-B2C4DB27C18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C284-806F-4A08-8BA4-7FE4F3B3A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868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B5EF-071E-4E72-8163-B2C4DB27C18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C284-806F-4A08-8BA4-7FE4F3B3A587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8106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B5EF-071E-4E72-8163-B2C4DB27C18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C284-806F-4A08-8BA4-7FE4F3B3A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932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B5EF-071E-4E72-8163-B2C4DB27C18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C284-806F-4A08-8BA4-7FE4F3B3A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452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B5EF-071E-4E72-8163-B2C4DB27C18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C284-806F-4A08-8BA4-7FE4F3B3A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772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B5EF-071E-4E72-8163-B2C4DB27C18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C284-806F-4A08-8BA4-7FE4F3B3A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047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B5EF-071E-4E72-8163-B2C4DB27C18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C284-806F-4A08-8BA4-7FE4F3B3A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86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B5EF-071E-4E72-8163-B2C4DB27C18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C284-806F-4A08-8BA4-7FE4F3B3A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75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B5EF-071E-4E72-8163-B2C4DB27C18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C284-806F-4A08-8BA4-7FE4F3B3A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12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B5EF-071E-4E72-8163-B2C4DB27C18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C284-806F-4A08-8BA4-7FE4F3B3A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29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B5EF-071E-4E72-8163-B2C4DB27C18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C284-806F-4A08-8BA4-7FE4F3B3A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88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B5EF-071E-4E72-8163-B2C4DB27C18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C284-806F-4A08-8BA4-7FE4F3B3A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986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B5EF-071E-4E72-8163-B2C4DB27C18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C284-806F-4A08-8BA4-7FE4F3B3A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700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B5EF-071E-4E72-8163-B2C4DB27C18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C284-806F-4A08-8BA4-7FE4F3B3A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20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B5EF-071E-4E72-8163-B2C4DB27C18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C284-806F-4A08-8BA4-7FE4F3B3A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9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7B5EF-071E-4E72-8163-B2C4DB27C18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DC284-806F-4A08-8BA4-7FE4F3B3A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2552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  <p:sldLayoutId id="21474839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.edu.ru/guide-materials/show/6" TargetMode="External"/><Relationship Id="rId2" Type="http://schemas.openxmlformats.org/officeDocument/2006/relationships/hyperlink" Target="https://resh.edu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esh.edu.ru/guide-materials/show/10" TargetMode="External"/><Relationship Id="rId4" Type="http://schemas.openxmlformats.org/officeDocument/2006/relationships/hyperlink" Target="https://resh.edu.ru/guide-materials/show/12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3494EA8-7854-4CA0-B7C3-CCF78399A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5657" y="2699657"/>
            <a:ext cx="10646229" cy="157842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Новые формы организации образовательного процесса. Построение образовательных маршрутов 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3D904DB-B070-4FBD-AC67-581743B07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4158343"/>
            <a:ext cx="9945462" cy="2383970"/>
          </a:xfrm>
        </p:spPr>
        <p:txBody>
          <a:bodyPr/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Заместитель директора по УВР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МБОУ «Средняя общеобразовательная школа №24» г. Читы   Шипицына Людмила Александровна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22DFA54-5859-412C-8AAA-9C6C4FCF5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"/>
            <a:ext cx="1165859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75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143151-3505-4FA2-ADDF-3A49CC64A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0" y="162561"/>
            <a:ext cx="10478451" cy="49784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современное время, время информационных технологий востребованность применения цифровых и дистанционных форм обучения растёт, т.к. эти формы обучения гибки, удобны и доступны, предполагают широкую вариативность и дифференциацию в выборе и содержания, и форм получения образования. Обучение школьников с применением цифровых и дистанционных технологий при выполнении определённых условий, таких как: наличие качественных интерактивных средств коммуникации (компьютеров, скоростного интернета и т.п.), ответственность и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самомотивация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обучающихся, осуществление  контроля со </a:t>
            </a:r>
            <a:r>
              <a:rPr 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родителей- является средством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доступного качественного образования.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D3AC390-11E3-435A-B9F8-806CCE38C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60" y="5140961"/>
            <a:ext cx="8920480" cy="153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90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627347-CFA3-4E4D-971B-B39324617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7"/>
            <a:ext cx="9905998" cy="55863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E822E00-C867-4B4D-976E-BF11B4D0C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2" y="1859487"/>
            <a:ext cx="11168742" cy="5074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система российского образования переживает изменения, обусловленные объективными процессами в обществе начала ХХI века. Эти изменения носят инновационный характер и выражаются в гуманизации, информатизации и открытости образования.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Широкое использование возможностей цифровой образовательной среды приводит «к  выходу» образовательного процесса за рамки традиционной классно-урочной системы и сопровождается  появлением новых форм его организации, а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также дает возможность проектирования образовательных маршрутов для обучающихся с использованием цифровых ресурсов, обучающих платформ и дистанционных технологий бучения.</a:t>
            </a:r>
            <a:endParaRPr lang="ru-RU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2B7BCC4-1329-4FE8-9DF7-485B993F1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3" y="152399"/>
            <a:ext cx="9764483" cy="170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6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0075CCE-DAFB-4B9D-9FE6-42A9B6450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9680" y="304800"/>
            <a:ext cx="7894320" cy="6390640"/>
          </a:xfrm>
        </p:spPr>
        <p:txBody>
          <a:bodyPr>
            <a:normAutofit fontScale="55000" lnSpcReduction="20000"/>
          </a:bodyPr>
          <a:lstStyle/>
          <a:p>
            <a:pPr indent="0" fontAlgn="base">
              <a:lnSpc>
                <a:spcPct val="150000"/>
              </a:lnSpc>
              <a:spcBef>
                <a:spcPts val="1000"/>
              </a:spcBef>
              <a:buNone/>
            </a:pPr>
            <a:r>
              <a:rPr lang="ru-RU" sz="2600" b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 показывает, что в построении образовательного маршрута ученика с применением цифровых образовательных ресурсов и технологий дистанционного обучения можно использовать </a:t>
            </a:r>
            <a:r>
              <a:rPr lang="ru-RU" sz="2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асинхронную и синхронную формы обучения. Обычно эти формы педагог чередует. </a:t>
            </a:r>
          </a:p>
          <a:p>
            <a:pPr indent="0" algn="just" fontAlgn="base">
              <a:lnSpc>
                <a:spcPct val="150000"/>
              </a:lnSpc>
              <a:spcBef>
                <a:spcPts val="1000"/>
              </a:spcBef>
              <a:buNone/>
            </a:pPr>
            <a:r>
              <a:rPr lang="ru-RU" sz="2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Асинхронное  обучение. Предполагает, что педагог до начала урока размещает в сети все необходимые учебные материалы, задания для самостоятельной работы, контрольные задания. Ребенок учится в любое удобное для него время,. Ученик читает теоретический материал, изучает иллюстрации и видеофрагменты, отвечает на вопросы, выполняет тренировочные и контрольные тесты.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</a:t>
            </a:r>
            <a:r>
              <a:rPr lang="ru-RU" sz="2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 ограничен во времени, а учитель координирует деятельность ученика, индивидуализируя и дифференцируя учебный материал. Ребенок может изучать материал с опережением программы, выполнять дополнительные задания повышенной сложности, а также возвращаться к ранее изученному материалу. </a:t>
            </a:r>
          </a:p>
          <a:p>
            <a:pPr indent="0" algn="just" fontAlgn="base">
              <a:lnSpc>
                <a:spcPct val="150000"/>
              </a:lnSpc>
              <a:spcBef>
                <a:spcPts val="1000"/>
              </a:spcBef>
              <a:buNone/>
            </a:pPr>
            <a:r>
              <a:rPr lang="ru-RU" sz="2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необходимого для асинхронного обучения материала педагог составляет специальные курсы по школьным предметам. Эти курсы он размещает на сайте, где проходят дистанционные занятия, с помощью системы дистанционного обучения.  </a:t>
            </a:r>
            <a:endParaRPr lang="ru-RU" sz="2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 fontAlgn="base">
              <a:lnSpc>
                <a:spcPct val="150000"/>
              </a:lnSpc>
              <a:buNone/>
            </a:pPr>
            <a:r>
              <a:rPr lang="ru-RU" sz="2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популярными платформами для организации  такой формы обучения  являются: Система дистанционного обучения учащихся Забайкалья </a:t>
            </a:r>
            <a:r>
              <a:rPr lang="en-US" sz="2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http://do.zabedu.ru/</a:t>
            </a:r>
            <a:r>
              <a:rPr lang="ru-RU" sz="2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 также возможности    создания интерактивных уроков и курсов в Конструкторе уроков в системе «Сетевой Город. Образование».</a:t>
            </a:r>
            <a:r>
              <a:rPr lang="en-US" sz="2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https://region.zabedu.ru/</a:t>
            </a:r>
            <a:endParaRPr lang="ru-RU" sz="2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 fontAlgn="base">
              <a:lnSpc>
                <a:spcPct val="150000"/>
              </a:lnSpc>
              <a:buNone/>
            </a:pPr>
            <a:endParaRPr lang="ru-RU" sz="2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2CFB61E-B849-474E-8DEC-7F4A228E4E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" y="304800"/>
            <a:ext cx="3982720" cy="30378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584FC5D-93C9-41D7-AAA9-74EA7DA8FE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1" y="3515360"/>
            <a:ext cx="3901440" cy="318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3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047C5A-78F9-4B17-BB5D-C1A32521F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440" y="335280"/>
            <a:ext cx="8310880" cy="6096000"/>
          </a:xfrm>
        </p:spPr>
        <p:txBody>
          <a:bodyPr>
            <a:normAutofit fontScale="92500" lnSpcReduction="20000"/>
          </a:bodyPr>
          <a:lstStyle/>
          <a:p>
            <a:pPr marR="0" lvl="0" indent="0" algn="just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Синхронное дистанционное обучение 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редполагает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взаимодействие учителя и школьников в реальном времени. Для этого учитель может воспользоваться общедоступными сервисами, которые позволяют организовать онлайн-уроки. Данная форма обучения активно использовалась педагогами нашей образовательной организации при организации обучения с применением дистанционных  технологий во время ограничительных мероприятий.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а сегодняшний день продолжается использование мессенджеров, позволяющих организовать взаимодействие с учеником в режиме  видеосвязи и видеоконференции для проведения индивидуальных консультаций, дополнительных занятий, подготовке к олимпиадам, а также в работе с часто болеющими детьми. Организовать общение учителя и ребенка в реальном времени помогают различные мессенджеры, например: WhatsApp, Viber. Для общения с учениками по видеосвязи подойдут Skype и Zoom.</a:t>
            </a:r>
          </a:p>
          <a:p>
            <a:pPr marR="0" lvl="0" indent="0" algn="just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Сервисы из примера выше дают возможность обмениваться информацией </a:t>
            </a:r>
          </a:p>
          <a:p>
            <a:pPr marR="0" lvl="0" indent="0" algn="just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 виде голосовых и текстовых сообщений. Если у собеседника есть веб-камера, с ним можно не только говорить, но и видеть его. Этот способ максимально приближает общение учителя и ребенка к условиям традиционного обучения.</a:t>
            </a:r>
          </a:p>
          <a:p>
            <a:pPr marR="0" lvl="0" indent="0" algn="just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D3428A5-0A6C-4A9D-B5A0-0662BAE64A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510" y="2272665"/>
            <a:ext cx="3413760" cy="19710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D46DE92-A4D0-4785-B27F-F2A260DD6F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80" y="4378960"/>
            <a:ext cx="3450590" cy="21875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D5C441A-71D7-4F82-A222-5963C31588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" y="128905"/>
            <a:ext cx="3376930" cy="20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57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047C5A-78F9-4B17-BB5D-C1A32521F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440" y="335280"/>
            <a:ext cx="8310880" cy="6096000"/>
          </a:xfrm>
        </p:spPr>
        <p:txBody>
          <a:bodyPr>
            <a:normAutofit/>
          </a:bodyPr>
          <a:lstStyle/>
          <a:p>
            <a:pPr marR="0" lvl="0" indent="0" algn="just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None/>
              <a:tabLst/>
              <a:defRPr/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обучающих платформ в построении образовательного маршрута обучающихся позволяет  позволяет уделять обучающимся более индивидуальный подход, чем обычно дает традиционное обучение.</a:t>
            </a:r>
          </a:p>
          <a:p>
            <a:pPr marR="0" lvl="0" indent="0" algn="just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None/>
              <a:tabLst/>
              <a:defRPr/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 цифровые образовательные платформы повышают мотивацию обучающихся к самообразованию, развивают культуру включенности в обучение, умение правильно и рационально использовать свое учебное время. Педагоги и обучающиеся школы успешно работают на учебных платформах: «Российская электронная школа», «Учи. Ру», «Проектория», «Я класс», «Фоксфорд»., онлайн сервисы при подготовке к государственной итоговой аттестации, а также   создают свои собственные образовательные ресурсы, два из которых представлено на слайде: </a:t>
            </a:r>
          </a:p>
          <a:p>
            <a:pPr marR="0" lvl="0" indent="0" algn="just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None/>
              <a:tabLst/>
              <a:defRPr/>
            </a:pP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E4E64DE-AFE7-4861-BE33-C2398DC270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" y="142240"/>
            <a:ext cx="3677920" cy="218932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F4ED1DC-78D9-4076-8AD7-B6E451DB1F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" y="2337119"/>
            <a:ext cx="3718560" cy="21893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3B7E372-79B1-413E-A844-43C13FD788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" y="4526440"/>
            <a:ext cx="3566160" cy="233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97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10C735-33A4-4C32-8142-C304D89D3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440" y="325120"/>
            <a:ext cx="10447971" cy="6309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образовательная платформа «Российская электронная школа» доступна в сети «Интернет» по адресу: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https://resh.edu.ru/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построении образовательного маршрута ученика педагоги могут использовать разные  возможности :</a:t>
            </a:r>
          </a:p>
          <a:p>
            <a:pPr marL="0" indent="0" algn="l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ЛИЧНЫЙ КАБИНЕТ УЧЕНИКА. СОЗДАНИЕ ИНДИВИДУАЛЬНОЙ УЧЕБНОЙ ТРАЕКТОРИИ:  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https://resh.edu.ru/guide-materials/show/6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l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ЛИЧНЫЙ КАБИНЕТ УЧИТЕЛЯ. СОЗДАНИЕ СТАНДАРТНОЙ УЧЕБНОЙ ТРАЕКТОРИИ ДЛЯ УЧЕНИКОВ: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https://resh.edu.ru/guide-materials/show/12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0" indent="0" algn="l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может формировать группы учеников -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https://resh.edu.ru/guide-materials/show/9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назначать индивидуальные задания ученикам : 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https://resh.edu.ru/guide-materials/show/10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7121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7902B16-F2E3-4648-A1B1-A8245D864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320" y="203200"/>
            <a:ext cx="7217091" cy="6268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«Я Класс» – это образовательный ресурс, разработанный на базе платформы 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Gen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Exis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полнофункциональной системы обучения и проверки знаний учащихся, совмещённой с электронным журналом.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содержит онлайн-тренажёры по школьной программе и автоматическую проверку домашних заданий. «Я Класс» содержит 1,6 триллиона заданий по 16 предметам школьной программы, ЕГЭ, ОГЭ и ВПР. 65 % учащихся пользуются сервисом с мобильных устройств.</a:t>
            </a:r>
          </a:p>
          <a:p>
            <a:pPr marL="0" indent="0">
              <a:buNone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Удобная платформа при построении образовательного маршрута ученика в режиме смешанного обучения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B414ED8-1ADB-4E3A-B9D6-472848A992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3200"/>
            <a:ext cx="3677920" cy="626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75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A2C1A44-99F6-477D-A704-8D27409B7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9680" y="518160"/>
            <a:ext cx="5987731" cy="5882640"/>
          </a:xfrm>
        </p:spPr>
        <p:txBody>
          <a:bodyPr>
            <a:normAutofit fontScale="77500" lnSpcReduction="20000"/>
          </a:bodyPr>
          <a:lstStyle/>
          <a:p>
            <a:pPr indent="0" algn="just">
              <a:lnSpc>
                <a:spcPct val="150000"/>
              </a:lnSpc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мешанное обучение предполагает работу с детьми в классе, которую педагог совмещает с онлайн-занятиями. Учебный процесс при смешанном обучении представляет собой последовательность фаз традиционного и электронного обучения, которые чередуются во времени.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Смешанное обучение основано на принципах традиционного учебного процесса, но содержит элементы электронного обучения. Эта технология полностью соответствует требованиям ФГОС, а значит, ее можно и нужно применять на практике.</a:t>
            </a:r>
          </a:p>
          <a:p>
            <a:pPr indent="450215" algn="just">
              <a:lnSpc>
                <a:spcPct val="150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8D48425-BDAB-4CEF-8C27-2C2E5E999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5" y="518160"/>
            <a:ext cx="4688230" cy="541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78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313C0A-55F6-4557-85B7-6D89C7CC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0" y="284480"/>
            <a:ext cx="6939280" cy="6278880"/>
          </a:xfrm>
        </p:spPr>
        <p:txBody>
          <a:bodyPr>
            <a:normAutofit fontScale="25000" lnSpcReduction="20000"/>
          </a:bodyPr>
          <a:lstStyle/>
          <a:p>
            <a:pPr indent="0" algn="just">
              <a:lnSpc>
                <a:spcPct val="150000"/>
              </a:lnSpc>
              <a:buNone/>
            </a:pPr>
            <a:r>
              <a:rPr lang="ru-RU" sz="6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Чем смешанное обучение полезно школе?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ru-RU" sz="6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Автоматизирует педагогическую рутину: позволяет учителям перевести часть нужной, но скучной для школьников работы в онлайн.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ru-RU" sz="6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Способствует профессиональному росту учителей: педагоги учатся работать с электронными образовательными ресурсами, изучают и внедряют современные подходы к обучению в онлайн режиме.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ru-RU" sz="6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Позволяет школе упростить контроль образовательных результатов: с помощью системы дистанционного обучения  легко анализировать учебный процесс и вносить в него коррективы.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ru-RU" sz="6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4.Делает процесс обучения современным: педагоги переходят от простой трансляции знаний к интерактивному общению с учениками.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ru-RU" sz="6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Упрощает работу с детьми с особыми образовательными потребностями: для каждого такого ребенка педагог может разработать индивидуальную образовательную траекторию, подобрать электронные задания таким образом, чтобы школьнику они были по силам.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ru-RU" sz="6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BDF1C5A-1EAA-4E50-BE18-C7909017C2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809" y="294640"/>
            <a:ext cx="4054191" cy="596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264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267</TotalTime>
  <Words>556</Words>
  <Application>Microsoft Office PowerPoint</Application>
  <PresentationFormat>Произвольный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Контур</vt:lpstr>
      <vt:lpstr>Заместитель директора по УВР  МБОУ «Средняя общеобразовательная школа №24» г. Читы   Шипицына Людмила Александровна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«Средняя общеобразовательная школа №24»</dc:title>
  <dc:creator>user</dc:creator>
  <cp:lastModifiedBy>GordeevAV</cp:lastModifiedBy>
  <cp:revision>23</cp:revision>
  <dcterms:created xsi:type="dcterms:W3CDTF">2021-08-22T05:03:36Z</dcterms:created>
  <dcterms:modified xsi:type="dcterms:W3CDTF">2021-08-23T05:07:05Z</dcterms:modified>
</cp:coreProperties>
</file>