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97" r:id="rId3"/>
    <p:sldId id="300" r:id="rId4"/>
    <p:sldId id="307" r:id="rId5"/>
    <p:sldId id="303" r:id="rId6"/>
    <p:sldId id="298" r:id="rId7"/>
    <p:sldId id="302" r:id="rId8"/>
    <p:sldId id="276" r:id="rId9"/>
    <p:sldId id="293" r:id="rId10"/>
    <p:sldId id="280" r:id="rId11"/>
  </p:sldIdLst>
  <p:sldSz cx="9144000" cy="6858000" type="screen4x3"/>
  <p:notesSz cx="6735763" cy="98663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6600"/>
    <a:srgbClr val="FF6600"/>
    <a:srgbClr val="FFFFCC"/>
    <a:srgbClr val="CCFFCC"/>
    <a:srgbClr val="6600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>
        <p:scale>
          <a:sx n="90" d="100"/>
          <a:sy n="90" d="100"/>
        </p:scale>
        <p:origin x="-29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DE6BF-098C-434D-99E4-CFB63F45E164}" type="datetimeFigureOut">
              <a:rPr lang="ru-RU" altLang="ru-RU"/>
              <a:pPr>
                <a:defRPr/>
              </a:pPr>
              <a:t>23.08.2021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A8F123-BD45-4B28-B17E-D952E29DA2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0127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554884B-6324-4822-BEF8-2B73A6E5B06E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D65CA-86B3-4B2D-A3E2-934E2F17074F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18095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7722F-2075-47C4-934C-9C62C51C90C2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0547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F0066-1D25-43A1-B696-EA0E22D115E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49180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27A5F-C337-406D-9DB7-764F8ACA6EE5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01986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287C-B457-488C-B619-CB4B6F7E414F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88930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6BFE7-1240-46CF-A06A-75DAD0CB374E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15463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33C8C-6B06-4D59-9925-56A7EA377DDA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11523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E0DF5-2737-4B78-8C5B-2C285A9C3E0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68795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FA221-3F53-4AD2-A9EE-342B42C371BE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14823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4E38-CC5B-42C2-965C-5EF4F91182E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09378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476A3-B396-48C5-8693-4905FCAF574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63984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D44A51-D79F-400B-9650-7F2C450843F8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ornickel.ru/" TargetMode="External"/><Relationship Id="rId3" Type="http://schemas.openxmlformats.org/officeDocument/2006/relationships/hyperlink" Target="https://www.rfbr.ru/rffi/ru" TargetMode="External"/><Relationship Id="rId7" Type="http://schemas.openxmlformats.org/officeDocument/2006/relationships/hyperlink" Target="https://www.rgo.ru/ru/granty/grantovyy-konkurs-" TargetMode="External"/><Relationship Id="rId2" Type="http://schemas.openxmlformats.org/officeDocument/2006/relationships/hyperlink" Target="http://rscf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&#1087;&#1088;&#1077;&#1079;&#1080;&#1076;&#1077;&#1085;&#1090;&#1089;&#1082;&#1080;&#1077;&#1075;&#1088;&#1072;&#1085;&#1090;&#1099;.&#1088;&#1092;/" TargetMode="External"/><Relationship Id="rId5" Type="http://schemas.openxmlformats.org/officeDocument/2006/relationships/hyperlink" Target="https://russkiymir.ru/grants/regulations.php" TargetMode="External"/><Relationship Id="rId4" Type="http://schemas.openxmlformats.org/officeDocument/2006/relationships/hyperlink" Target="http://www.rsci.ru/grants/fonds/93.php" TargetMode="External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914400" y="2276475"/>
            <a:ext cx="7831138" cy="4551363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  <a:t>ПЕРСПЕКТИВЫ ГРАНТОВОЙ ПОДДЕРЖКИ ДЕЯТЕЛЬНОСТИ УЧРЕЖДЕНИЙ ДОПОЛНИТЕЛЬНОГО ОБРАЗОВАНИЯ: ВОЗМОЖНОСТИ И ТЕХНОЛОГИИ</a:t>
            </a:r>
            <a:br>
              <a:rPr lang="ru-RU" altLang="ru-RU" sz="2800" b="1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  <a:t>директор МБУ ДО «ЦДЮТиК», </a:t>
            </a:r>
            <a:br>
              <a:rPr lang="ru-RU" altLang="ru-RU" sz="1800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  <a:t>канд.геогр.наук</a:t>
            </a:r>
            <a:br>
              <a:rPr lang="ru-RU" altLang="ru-RU" sz="1800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  <a:t>М.С. Новикова</a:t>
            </a:r>
            <a:br>
              <a:rPr lang="ru-RU" altLang="ru-RU" sz="1800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smtClean="0">
                <a:solidFill>
                  <a:srgbClr val="1E4649"/>
                </a:solidFill>
                <a:latin typeface="Times New Roman" pitchFamily="18" charset="0"/>
                <a:cs typeface="Times New Roman" pitchFamily="18" charset="0"/>
              </a:rPr>
              <a:t>Чита 2021</a:t>
            </a:r>
            <a:endParaRPr lang="es-ES" altLang="ru-RU" sz="180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Рисунок 3" descr="C:\Users\everEST\Desktop\Папки\Иринке Эмблема\цдютик копия.jpg"/>
          <p:cNvPicPr preferRelativeResize="0"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813" y="106363"/>
            <a:ext cx="184467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2195513" y="115888"/>
            <a:ext cx="6619875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Комитет образования администрации городского округа</a:t>
            </a:r>
          </a:p>
          <a:p>
            <a:pPr algn="ctr" eaLnBrk="1" hangingPunct="1"/>
            <a:r>
              <a:rPr lang="ru-RU" alt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«Город Чита»</a:t>
            </a:r>
            <a:br>
              <a:rPr lang="ru-RU" alt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дополнительного образования </a:t>
            </a:r>
            <a:br>
              <a:rPr lang="ru-RU" alt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«Детский оздоровительно-образовательный центр</a:t>
            </a:r>
            <a:br>
              <a:rPr lang="ru-RU" alt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детско-юношеского туризма и краеведения»</a:t>
            </a:r>
            <a:endParaRPr lang="ru-RU" altLang="ru-RU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4652963"/>
            <a:ext cx="18288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ru-RU" altLang="ru-RU" b="1" smtClean="0">
                <a:solidFill>
                  <a:srgbClr val="008000"/>
                </a:solidFill>
              </a:rPr>
              <a:t>Спасибо за внимание!</a:t>
            </a:r>
          </a:p>
        </p:txBody>
      </p:sp>
      <p:pic>
        <p:nvPicPr>
          <p:cNvPr id="11267" name="Picture 5" descr="http://900igr.net/up/datai/202472/0021-017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8066087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484438" y="115888"/>
            <a:ext cx="4248150" cy="922337"/>
          </a:xfrm>
        </p:spPr>
        <p:txBody>
          <a:bodyPr/>
          <a:lstStyle/>
          <a:p>
            <a:r>
              <a:rPr lang="ru-RU" altLang="ru-RU" smtClean="0"/>
              <a:t>Тезаурус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578850" cy="48577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altLang="ru-RU" sz="1600" b="1" smtClean="0">
                <a:latin typeface="Times New Roman" pitchFamily="18" charset="0"/>
                <a:cs typeface="Times New Roman" pitchFamily="18" charset="0"/>
              </a:rPr>
              <a:t>Гранты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 – это денежные и иные средства, передаваемые органами власти или другими грантодателями безвозмездно и безвозвратно на выполнение конкретных проектов (программ, исследований, мероприятий).</a:t>
            </a:r>
          </a:p>
          <a:p>
            <a:pPr algn="just">
              <a:lnSpc>
                <a:spcPct val="150000"/>
              </a:lnSpc>
            </a:pPr>
            <a:r>
              <a:rPr lang="ru-RU" altLang="ru-RU" sz="1600" b="1" smtClean="0">
                <a:latin typeface="Times New Roman" pitchFamily="18" charset="0"/>
                <a:cs typeface="Times New Roman" pitchFamily="18" charset="0"/>
              </a:rPr>
              <a:t>Грантовый потенциал 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образовательного учреждения - это комплексное понятие, определяемое как совокупность частных потенциалов всего педагогического коллектива: интеллектуального, организационного, инновационного. Он имеет специфическую особенность – накопления с подачей каждой новой заявки. Это коллективный опыт всего Центра. Может быть явным и скрытым (обнаруживает себя посредством комбинаторики частных потенциалов отдельных сотрудников)</a:t>
            </a:r>
          </a:p>
          <a:p>
            <a:pPr algn="just">
              <a:lnSpc>
                <a:spcPct val="150000"/>
              </a:lnSpc>
            </a:pPr>
            <a:r>
              <a:rPr lang="ru-RU" altLang="ru-RU" sz="1600" b="1" smtClean="0">
                <a:latin typeface="Times New Roman" pitchFamily="18" charset="0"/>
                <a:cs typeface="Times New Roman" pitchFamily="18" charset="0"/>
              </a:rPr>
              <a:t>Гранты в сфере образования 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предоставляются из средств бюджета (федерального, регионального, местного), за счет благотворительных и иных организаций.</a:t>
            </a:r>
          </a:p>
          <a:p>
            <a:pPr>
              <a:lnSpc>
                <a:spcPct val="150000"/>
              </a:lnSpc>
            </a:pPr>
            <a:r>
              <a:rPr lang="ru-RU" altLang="ru-RU" sz="1600" b="1" smtClean="0">
                <a:latin typeface="Times New Roman" pitchFamily="18" charset="0"/>
                <a:cs typeface="Times New Roman" pitchFamily="18" charset="0"/>
              </a:rPr>
              <a:t>Социальные партнеры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 – это не просто участники совместной деятельности, связанные каким-либо соглашением, а стороны, строящие отношения между собой в соответствии с развивающимися отношениями в своей сфере</a:t>
            </a:r>
            <a:r>
              <a:rPr lang="ru-RU" altLang="ru-RU" sz="1600" smtClean="0"/>
              <a:t>.</a:t>
            </a:r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18450" y="-34925"/>
            <a:ext cx="11906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Рисунок 3" descr="C:\Users\everEST\Desktop\Папки\Иринке Эмблема\цдютик копия.jpg"/>
          <p:cNvPicPr preferRelativeResize="0"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44450"/>
            <a:ext cx="1474787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979613" y="115888"/>
            <a:ext cx="6985000" cy="779462"/>
          </a:xfrm>
        </p:spPr>
        <p:txBody>
          <a:bodyPr/>
          <a:lstStyle/>
          <a:p>
            <a:r>
              <a:rPr lang="ru-RU" altLang="ru-RU" sz="3200" smtClean="0"/>
              <a:t>Эффекты для учреждения при реализации грантовых проектов 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11188" y="981075"/>
            <a:ext cx="8075612" cy="51450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FontTx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Прямые.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Учреждение является грантозаявителем и грантодержателем.</a:t>
            </a:r>
          </a:p>
          <a:p>
            <a:pPr marL="0" indent="0" algn="just"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Косвенные. 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Грантозаявителем и грантодержателем являются социальные партнеры. Центр выступает площадкой реализации Проекта, получая материальные, социальные (самореализация педагогов), репутационные эффекты (имидж, положительное позиционирование, конкурентоспособность), предоставляя свой кадровый потенциал </a:t>
            </a:r>
            <a:endParaRPr lang="ru-RU" alt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Рисунок 3" descr="C:\Users\everEST\Desktop\Папки\Иринке Эмблема\цдютик копия.jpg"/>
          <p:cNvPicPr preferRelativeResize="0"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813" y="-26988"/>
            <a:ext cx="1519237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286375" y="274638"/>
            <a:ext cx="3400425" cy="1143000"/>
          </a:xfrm>
        </p:spPr>
        <p:txBody>
          <a:bodyPr/>
          <a:lstStyle/>
          <a:p>
            <a:r>
              <a:rPr lang="ru-RU" altLang="ru-RU" sz="1400" smtClean="0"/>
              <a:t/>
            </a:r>
            <a:br>
              <a:rPr lang="ru-RU" altLang="ru-RU" sz="1400" smtClean="0"/>
            </a:b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Питер Друкер</a:t>
            </a:r>
            <a:br>
              <a:rPr lang="ru-RU" alt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altLang="ru-RU" sz="1800" smtClean="0">
                <a:latin typeface="Times New Roman" pitchFamily="18" charset="0"/>
                <a:cs typeface="Times New Roman" pitchFamily="18" charset="0"/>
              </a:rPr>
              <a:t>Peter Ferdinand Drucker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),  австрийский ученый, основоположник </a:t>
            </a:r>
            <a:br>
              <a:rPr lang="ru-RU" alt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теории инновационной экономики</a:t>
            </a:r>
            <a:br>
              <a:rPr lang="ru-RU" alt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129213" y="1643063"/>
            <a:ext cx="4014787" cy="17145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1800" i="1" smtClean="0"/>
              <a:t>Характерным качеством новатора является способность объединить в систему то, что другим представляется несвязным набором разрозненных элементов </a:t>
            </a:r>
          </a:p>
          <a:p>
            <a:endParaRPr lang="ru-RU" altLang="ru-RU" sz="1800" i="1" smtClean="0"/>
          </a:p>
          <a:p>
            <a:endParaRPr lang="ru-RU" altLang="ru-RU" sz="1800" i="1" smtClean="0"/>
          </a:p>
          <a:p>
            <a:pPr>
              <a:buFontTx/>
              <a:buNone/>
            </a:pPr>
            <a:r>
              <a:rPr lang="ru-RU" altLang="ru-RU" sz="1800" smtClean="0"/>
              <a:t/>
            </a:r>
            <a:br>
              <a:rPr lang="ru-RU" altLang="ru-RU" sz="1800" smtClean="0"/>
            </a:br>
            <a:endParaRPr lang="ru-RU" altLang="ru-RU" sz="1800" smtClean="0"/>
          </a:p>
          <a:p>
            <a:pPr>
              <a:buFontTx/>
              <a:buNone/>
            </a:pPr>
            <a:endParaRPr lang="ru-RU" altLang="ru-RU" smtClean="0"/>
          </a:p>
        </p:txBody>
      </p:sp>
      <p:pic>
        <p:nvPicPr>
          <p:cNvPr id="5124" name="Picture 2" descr="C:\Users\1\Desktop\e9dff19d9ed1f18f4ba56b850492a339--management-book-jacke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9450" y="3779838"/>
            <a:ext cx="2043113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C:\Users\1\Desktop\kniga-effectivniy-rukovoditel-600x8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3" y="3905250"/>
            <a:ext cx="221456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Содержимое 3" descr="http://nuclphys.sinp.msu.ru/persons/images/migdal_arkady.jpg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2663" y="3000375"/>
            <a:ext cx="273208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85750" y="142875"/>
            <a:ext cx="457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0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Мигдаль</a:t>
            </a:r>
            <a:r>
              <a:rPr lang="ru-RU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Аркадий Бенедиктович, академик АН СССР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928688"/>
            <a:ext cx="45720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kern="0" dirty="0">
                <a:solidFill>
                  <a:schemeClr val="tx2"/>
                </a:solidFill>
              </a:rPr>
              <a:t>В ходе научного познания для человека есть три двигателя:</a:t>
            </a:r>
          </a:p>
          <a:p>
            <a:pPr algn="ctr" eaLnBrk="0" hangingPunct="0">
              <a:defRPr/>
            </a:pPr>
            <a:endParaRPr lang="ru-RU" kern="0" dirty="0">
              <a:solidFill>
                <a:schemeClr val="tx2"/>
              </a:solidFill>
            </a:endParaRPr>
          </a:p>
          <a:p>
            <a:pPr eaLnBrk="0" hangingPunct="0">
              <a:buFontTx/>
              <a:buChar char="-"/>
              <a:defRPr/>
            </a:pPr>
            <a:r>
              <a:rPr lang="ru-RU" kern="0" dirty="0">
                <a:solidFill>
                  <a:schemeClr val="tx2"/>
                </a:solidFill>
              </a:rPr>
              <a:t>Интерес (любознательность)</a:t>
            </a:r>
          </a:p>
          <a:p>
            <a:pPr eaLnBrk="0" hangingPunct="0">
              <a:buFontTx/>
              <a:buChar char="-"/>
              <a:defRPr/>
            </a:pPr>
            <a:r>
              <a:rPr lang="ru-RU" kern="0" dirty="0">
                <a:solidFill>
                  <a:schemeClr val="tx2"/>
                </a:solidFill>
              </a:rPr>
              <a:t> самореализация</a:t>
            </a:r>
          </a:p>
          <a:p>
            <a:pPr eaLnBrk="0" hangingPunct="0">
              <a:buFontTx/>
              <a:buChar char="-"/>
              <a:defRPr/>
            </a:pPr>
            <a:r>
              <a:rPr lang="ru-RU" kern="0" dirty="0">
                <a:solidFill>
                  <a:schemeClr val="tx2"/>
                </a:solidFill>
              </a:rPr>
              <a:t>самоутверждение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1143000"/>
          </a:xfrm>
        </p:spPr>
        <p:txBody>
          <a:bodyPr/>
          <a:lstStyle/>
          <a:p>
            <a:r>
              <a:rPr lang="ru-RU" altLang="ru-RU" sz="3200" smtClean="0"/>
              <a:t>Российские фонды, предоставляющие гранты в науке и образовании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25" y="1484313"/>
          <a:ext cx="7964488" cy="4945063"/>
        </p:xfrm>
        <a:graphic>
          <a:graphicData uri="http://schemas.openxmlformats.org/drawingml/2006/table">
            <a:tbl>
              <a:tblPr/>
              <a:tblGrid>
                <a:gridCol w="3981450"/>
                <a:gridCol w="3983038"/>
              </a:tblGrid>
              <a:tr h="482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конкурсов и грантов 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Сайт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Конкурсы Российского научного фонда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http://rscf.ru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Конкурсы Российского фонда фундаментальных исследований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https://www.rfbr.ru/rffi/ru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Конкурсы Российского фонда гуманитарных наук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http://www.rsci.ru/grants/fonds/93.php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Гранты фонда «Русский мир»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https://russkiymir.ru/grants/regulations.php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Гранты Президента Российской Федерации на развитие гражданского общества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https://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президентскиегранты.рф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Гранты Русского географического общества 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https://www.rgo.ru/ru/granty/grantovyy-konkurs-</a:t>
                      </a:r>
                      <a:r>
                        <a:rPr kumimoji="0" lang="ru-RU" alt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Гранты компании «Норникель»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https://www.nornickel.ru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pic>
        <p:nvPicPr>
          <p:cNvPr id="6176" name="Рисунок 3" descr="C:\Users\everEST\Desktop\Папки\Иринке Эмблема\цдютик копия.jpg"/>
          <p:cNvPicPr preferRelativeResize="0"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-26988"/>
            <a:ext cx="130492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510063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Грантовые проекты, в которых участвуют педагоги Центра</a:t>
            </a:r>
          </a:p>
          <a:p>
            <a:pPr marL="0" indent="0" algn="ctr">
              <a:buFontTx/>
              <a:buNone/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Квест-технология как средство популяризации школьных лесничеств Забайкальского края" (Фонд президентских грантов) (2017-2018 гг.)</a:t>
            </a:r>
          </a:p>
          <a:p>
            <a:pPr marL="0" indent="0" algn="just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«Лесториум» развивающее инновационное пространство для членов школьного лесничества»  (Фонд президентских грантов) (2018-2019 гг.)</a:t>
            </a:r>
          </a:p>
          <a:p>
            <a:pPr marL="0" indent="0" algn="just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"Краеведческие квесты как инновационная технология активизации познавательного интереса обучающихся к географии в образовательном пространстве региона« (Русское географическое общество) (2018 -2019 гг.)</a:t>
            </a:r>
          </a:p>
          <a:p>
            <a:pPr marL="0" indent="0" algn="just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«Отдам в хорошие руки» Забайкальское краевое отделение Всероссийской общественной организации «Союз добровольцев России» (Ведение информационно-просветительской работы среди населения города Читы, ориентированной на воспитание гуманного и ответственного отношения к животным) Полюс севера – Норникель (2019 г.)</a:t>
            </a:r>
          </a:p>
          <a:p>
            <a:pPr marL="0" indent="0" algn="just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«Новые горизонты» Полюс энергии Норникель (2020 - 2021 г.)</a:t>
            </a:r>
          </a:p>
          <a:p>
            <a:pPr marL="0" indent="0" algn="just"/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2" descr="C:\Users\Asus\Desktop\ПРОЕКТ КОТИКИ\Реализация\MNV_logoblock_main_nornik_ho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2975" y="11113"/>
            <a:ext cx="31115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11113"/>
            <a:ext cx="32019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 descr="https://avatars.mds.yandex.net/get-zen_doc/965902/pub_5abb881d2394dfa814ee4388_5abc5440ad0f22f10b41d7fc/scale_120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11113"/>
            <a:ext cx="28194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50" y="1700213"/>
            <a:ext cx="9039225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11620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36613"/>
            <a:ext cx="41021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4113" y="3502025"/>
            <a:ext cx="541496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Грантовые проекты Русского географического общества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3715</TotalTime>
  <Words>221</Words>
  <Application>Microsoft Office PowerPoint</Application>
  <PresentationFormat>Экран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ПЕРСПЕКТИВЫ ГРАНТОВОЙ ПОДДЕРЖКИ ДЕЯТЕЛЬНОСТИ УЧРЕЖДЕНИЙ ДОПОЛНИТЕЛЬНОГО ОБРАЗОВАНИЯ: ВОЗМОЖНОСТИ И ТЕХНОЛОГИИ   директор МБУ ДО «ЦДЮТиК»,  канд.геогр.наук М.С. Новикова  Чита 2021</vt:lpstr>
      <vt:lpstr>Тезаурус</vt:lpstr>
      <vt:lpstr>Эффекты для учреждения при реализации грантовых проектов </vt:lpstr>
      <vt:lpstr> Питер Друкер (Peter Ferdinand Drucker),  австрийский ученый, основоположник  теории инновационной экономики </vt:lpstr>
      <vt:lpstr>Российские фонды, предоставляющие гранты в науке и образовании</vt:lpstr>
      <vt:lpstr>Презентация PowerPoint</vt:lpstr>
      <vt:lpstr>Презентация PowerPoint</vt:lpstr>
      <vt:lpstr>Презентация PowerPoint</vt:lpstr>
      <vt:lpstr>Грантовые проекты Русского географического общества </vt:lpstr>
      <vt:lpstr>Спасибо за внимание!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GordeevAV</cp:lastModifiedBy>
  <cp:revision>576</cp:revision>
  <dcterms:created xsi:type="dcterms:W3CDTF">2010-05-23T14:28:12Z</dcterms:created>
  <dcterms:modified xsi:type="dcterms:W3CDTF">2021-08-23T06:46:21Z</dcterms:modified>
</cp:coreProperties>
</file>