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9" r:id="rId2"/>
    <p:sldId id="295" r:id="rId3"/>
    <p:sldId id="303" r:id="rId4"/>
    <p:sldId id="296" r:id="rId5"/>
    <p:sldId id="280" r:id="rId6"/>
    <p:sldId id="282" r:id="rId7"/>
    <p:sldId id="283" r:id="rId8"/>
    <p:sldId id="297" r:id="rId9"/>
    <p:sldId id="284" r:id="rId10"/>
    <p:sldId id="285" r:id="rId11"/>
    <p:sldId id="289" r:id="rId12"/>
    <p:sldId id="290" r:id="rId13"/>
    <p:sldId id="291" r:id="rId14"/>
    <p:sldId id="292" r:id="rId15"/>
    <p:sldId id="293" r:id="rId16"/>
    <p:sldId id="294" r:id="rId17"/>
    <p:sldId id="298" r:id="rId18"/>
    <p:sldId id="299" r:id="rId19"/>
    <p:sldId id="300" r:id="rId20"/>
    <p:sldId id="30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43" autoAdjust="0"/>
  </p:normalViewPr>
  <p:slideViewPr>
    <p:cSldViewPr>
      <p:cViewPr>
        <p:scale>
          <a:sx n="57" d="100"/>
          <a:sy n="57" d="100"/>
        </p:scale>
        <p:origin x="-1186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0AD71-E6CE-4976-8B38-77B1B622B69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71D7D-FC2E-43FF-B6E7-AFC93AFA89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71D7D-FC2E-43FF-B6E7-AFC93AFA894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71D7D-FC2E-43FF-B6E7-AFC93AFA894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0072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9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ЛОГОПЕДИЧЕСКАЯ РАБОТА С ДЕТЬМИ С ОГРАНИЧЕННЫМИ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9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ВОЗМОЖНОСТЯМИ ЗДОРОВЬЯ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9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 ДЦП)</a:t>
            </a:r>
          </a:p>
          <a:p>
            <a:pPr algn="ctr">
              <a:buNone/>
            </a:pP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000" b="1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030A0"/>
              </a:solidFill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cs typeface="Times New Roman" pitchFamily="18" charset="0"/>
              </a:rPr>
              <a:t>Учитель-логопед: </a:t>
            </a:r>
            <a:r>
              <a:rPr lang="ru-RU" sz="2000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cs typeface="Times New Roman" pitchFamily="18" charset="0"/>
              </a:rPr>
              <a:t>Замарехина</a:t>
            </a:r>
            <a:r>
              <a:rPr lang="ru-RU" sz="20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cs typeface="Times New Roman" pitchFamily="18" charset="0"/>
              </a:rPr>
              <a:t> Е.В.</a:t>
            </a:r>
          </a:p>
          <a:p>
            <a:pPr algn="r">
              <a:buNone/>
            </a:pPr>
            <a:r>
              <a:rPr lang="ru-RU" sz="20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cs typeface="Times New Roman" pitchFamily="18" charset="0"/>
              </a:rPr>
              <a:t>МБДОУ «</a:t>
            </a:r>
            <a:r>
              <a:rPr lang="ru-RU" sz="2000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cs typeface="Times New Roman" pitchFamily="18" charset="0"/>
              </a:rPr>
              <a:t>ЦРР-детский</a:t>
            </a:r>
            <a:r>
              <a:rPr lang="ru-RU" sz="20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cs typeface="Times New Roman" pitchFamily="18" charset="0"/>
              </a:rPr>
              <a:t> сад №35»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52"/>
            <a:ext cx="3286116" cy="6357982"/>
          </a:xfrm>
        </p:spPr>
        <p:txBody>
          <a:bodyPr>
            <a:noAutofit/>
          </a:bodyPr>
          <a:lstStyle/>
          <a:p>
            <a:pPr marL="0" indent="355600" algn="ctr"/>
            <a:r>
              <a:rPr lang="ru-RU" sz="2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Спастическая </a:t>
            </a:r>
            <a:r>
              <a:rPr lang="ru-RU" sz="2600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диплегия</a:t>
            </a:r>
            <a:r>
              <a:rPr lang="ru-RU" sz="2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2600" dirty="0" smtClean="0"/>
              <a:t>– речевые нарушения имеют выраженную тяжесть поражения с преобладанием </a:t>
            </a:r>
            <a:r>
              <a:rPr lang="ru-RU" sz="2600" dirty="0" err="1" smtClean="0"/>
              <a:t>дизартрических</a:t>
            </a:r>
            <a:r>
              <a:rPr lang="ru-RU" sz="2600" dirty="0" smtClean="0"/>
              <a:t> нарушений. Это  форма заболевания требует ранние длительные логопедические занятия, которые необходимо начинать с </a:t>
            </a:r>
            <a:r>
              <a:rPr lang="ru-RU" sz="2600" dirty="0" err="1" smtClean="0"/>
              <a:t>предречевого</a:t>
            </a:r>
            <a:r>
              <a:rPr lang="ru-RU" sz="2600" dirty="0" smtClean="0"/>
              <a:t> периода.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86116" y="142852"/>
            <a:ext cx="3143272" cy="6715148"/>
          </a:xfrm>
        </p:spPr>
        <p:txBody>
          <a:bodyPr>
            <a:normAutofit/>
          </a:bodyPr>
          <a:lstStyle/>
          <a:p>
            <a:pPr marL="0" indent="0" algn="ctr"/>
            <a:r>
              <a:rPr lang="ru-RU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Гемипаретическая</a:t>
            </a: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 форме ДЦП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 </a:t>
            </a:r>
            <a:r>
              <a:rPr lang="ru-RU" dirty="0" smtClean="0"/>
              <a:t>-</a:t>
            </a:r>
            <a:r>
              <a:rPr lang="ru-RU" sz="3200" dirty="0" smtClean="0"/>
              <a:t>(</a:t>
            </a:r>
            <a:r>
              <a:rPr lang="ru-RU" dirty="0" smtClean="0"/>
              <a:t>парезы или параличи одной стороны тела) преобладает задержка речевого развития с </a:t>
            </a:r>
            <a:r>
              <a:rPr lang="ru-RU" dirty="0" err="1" smtClean="0"/>
              <a:t>псевдоалали</a:t>
            </a:r>
            <a:r>
              <a:rPr lang="ru-RU" dirty="0" smtClean="0"/>
              <a:t>-</a:t>
            </a:r>
          </a:p>
          <a:p>
            <a:pPr marL="0" indent="0" algn="ctr">
              <a:buNone/>
            </a:pPr>
            <a:r>
              <a:rPr lang="ru-RU" dirty="0" err="1" smtClean="0"/>
              <a:t>ческими</a:t>
            </a:r>
            <a:r>
              <a:rPr lang="ru-RU" dirty="0" smtClean="0"/>
              <a:t> и </a:t>
            </a:r>
            <a:r>
              <a:rPr lang="ru-RU" dirty="0" err="1" smtClean="0"/>
              <a:t>алалическими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проявлениями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142852"/>
            <a:ext cx="2857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700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Атонически-астатическая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 форма </a:t>
            </a:r>
            <a:r>
              <a:rPr lang="ru-RU" sz="27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700" dirty="0" smtClean="0"/>
              <a:t>речевые нарушения- утрачивается плавность, ритмичность, экспрессивность речи, она становится замедленной и прерывистой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-35727" y="3393281"/>
            <a:ext cx="6858000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2964669" y="3393281"/>
            <a:ext cx="6858000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7858180" cy="64294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логопедической работы при спастической дизартрии 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Нормализация тонуса в артикуляторном аппарате, мимической мускулатуре и конечностях. 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Развитие и формирование кинестетического контроля. 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Формирование слухового контроля за произношением и развитием фонематического анализа.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Нормализация </a:t>
            </a:r>
            <a:r>
              <a:rPr lang="ru-RU" dirty="0" err="1" smtClean="0"/>
              <a:t>проприоцептивной</a:t>
            </a:r>
            <a:r>
              <a:rPr lang="ru-RU" dirty="0" smtClean="0"/>
              <a:t> дыхательной мускулатуры. 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Формирование речевого дыхания вне фонации. 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Формирование синхронности речевого дыхания и </a:t>
            </a:r>
            <a:r>
              <a:rPr lang="ru-RU" dirty="0" err="1" smtClean="0"/>
              <a:t>голосоподачи</a:t>
            </a:r>
            <a:r>
              <a:rPr lang="ru-RU" dirty="0" smtClean="0"/>
              <a:t>. </a:t>
            </a:r>
          </a:p>
          <a:p>
            <a:pPr marL="0" indent="534988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Коррекция нарушения звукопроизношения.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i.ytimg.com/vi/sakNHw_iAC8/maxresdefaul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4511873"/>
            <a:ext cx="4170891" cy="234612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4643446"/>
          </a:xfrm>
        </p:spPr>
        <p:txBody>
          <a:bodyPr>
            <a:noAutofit/>
          </a:bodyPr>
          <a:lstStyle/>
          <a:p>
            <a:pPr marL="0" indent="355600" algn="ctr">
              <a:buNone/>
            </a:pPr>
            <a:r>
              <a:rPr lang="ru-RU" sz="25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Система логопедической работы при коррекции </a:t>
            </a:r>
            <a:r>
              <a:rPr lang="ru-RU" sz="2500" b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гиперкинетической</a:t>
            </a:r>
            <a:r>
              <a:rPr lang="ru-RU" sz="25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ru-RU" sz="2500" b="1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дизартри</a:t>
            </a:r>
            <a:endParaRPr lang="ru-RU" sz="2500" b="1" dirty="0" smtClean="0">
              <a:ln>
                <a:solidFill>
                  <a:srgbClr val="002060"/>
                </a:solidFill>
              </a:ln>
              <a:solidFill>
                <a:srgbClr val="7030A0"/>
              </a:solidFill>
            </a:endParaRPr>
          </a:p>
          <a:p>
            <a:pPr marL="0" indent="273050"/>
            <a:r>
              <a:rPr lang="ru-RU" sz="2300" dirty="0" smtClean="0"/>
              <a:t>Подбор для ребенка позы, при которой количество и интенсивность непроизвольных движений были бы минимальны</a:t>
            </a:r>
          </a:p>
          <a:p>
            <a:pPr marL="0" indent="273050"/>
            <a:r>
              <a:rPr lang="ru-RU" sz="2300" dirty="0" smtClean="0"/>
              <a:t>Обучение ребенка удерживать мышцы лица в состоянии покоя с использованием способности к самоторможению гиперкинеза на основе расслабления мышц:</a:t>
            </a:r>
          </a:p>
          <a:p>
            <a:pPr marL="0" indent="273050">
              <a:buFontTx/>
              <a:buChar char="-"/>
            </a:pPr>
            <a:r>
              <a:rPr lang="ru-RU" sz="2000" dirty="0" smtClean="0"/>
              <a:t>Психотерапевтическое воздействие</a:t>
            </a:r>
          </a:p>
          <a:p>
            <a:pPr marL="0" indent="273050">
              <a:buFontTx/>
              <a:buChar char="-"/>
            </a:pPr>
            <a:r>
              <a:rPr lang="ru-RU" sz="2000" dirty="0" smtClean="0"/>
              <a:t>Массаж</a:t>
            </a:r>
          </a:p>
          <a:p>
            <a:pPr marL="0" indent="273050">
              <a:buFontTx/>
              <a:buChar char="-"/>
            </a:pPr>
            <a:r>
              <a:rPr lang="ru-RU" sz="2000" dirty="0" smtClean="0"/>
              <a:t>Пассивные статические и динамические движения</a:t>
            </a:r>
          </a:p>
          <a:p>
            <a:pPr marL="0" indent="273050"/>
            <a:r>
              <a:rPr lang="ru-RU" sz="2300" dirty="0" smtClean="0"/>
              <a:t>Обучение правильному речевому дыханию при беззвучной артикуляции</a:t>
            </a:r>
          </a:p>
          <a:p>
            <a:pPr marL="0" indent="273050"/>
            <a:r>
              <a:rPr lang="ru-RU" sz="2300" dirty="0" smtClean="0"/>
              <a:t>Выработка правильного речевого </a:t>
            </a:r>
          </a:p>
          <a:p>
            <a:pPr marL="0" indent="0">
              <a:buNone/>
            </a:pPr>
            <a:r>
              <a:rPr lang="ru-RU" sz="2300" dirty="0" smtClean="0"/>
              <a:t>дыхания при фонации гласных </a:t>
            </a:r>
            <a:r>
              <a:rPr lang="ru-RU" sz="2300" b="1" dirty="0" smtClean="0"/>
              <a:t>– </a:t>
            </a:r>
            <a:r>
              <a:rPr lang="ru-RU" sz="2300" b="1" dirty="0" smtClean="0">
                <a:solidFill>
                  <a:srgbClr val="C00000"/>
                </a:solidFill>
              </a:rPr>
              <a:t>А, И, У</a:t>
            </a:r>
          </a:p>
          <a:p>
            <a:pPr marL="0" indent="273050"/>
            <a:r>
              <a:rPr lang="ru-RU" sz="2300" dirty="0" smtClean="0"/>
              <a:t>Простановка звуков</a:t>
            </a:r>
          </a:p>
          <a:p>
            <a:pPr marL="0" indent="273050"/>
            <a:r>
              <a:rPr lang="ru-RU" sz="2300" dirty="0" smtClean="0"/>
              <a:t>Выработка плавного произношения</a:t>
            </a:r>
          </a:p>
          <a:p>
            <a:pPr marL="0" indent="273050">
              <a:buNone/>
            </a:pPr>
            <a:r>
              <a:rPr lang="ru-RU" sz="2300" dirty="0" smtClean="0"/>
              <a:t> и правильной интонации</a:t>
            </a:r>
            <a:endParaRPr lang="ru-RU" sz="2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9"/>
            <a:ext cx="8229600" cy="3500462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Система логопедической работы при мозжечковой дизартрии </a:t>
            </a:r>
          </a:p>
          <a:p>
            <a:pPr marL="514350" indent="-514350"/>
            <a:r>
              <a:rPr lang="ru-RU" dirty="0" smtClean="0"/>
              <a:t>Формирование правильного дыхания</a:t>
            </a:r>
          </a:p>
          <a:p>
            <a:pPr marL="514350" indent="-514350"/>
            <a:r>
              <a:rPr lang="ru-RU" dirty="0" smtClean="0"/>
              <a:t>Работа над голосом</a:t>
            </a:r>
          </a:p>
          <a:p>
            <a:pPr marL="514350" indent="-514350"/>
            <a:r>
              <a:rPr lang="ru-RU" dirty="0" smtClean="0"/>
              <a:t>Развитие тембра голоса</a:t>
            </a:r>
          </a:p>
          <a:p>
            <a:pPr marL="514350" indent="-514350"/>
            <a:r>
              <a:rPr lang="ru-RU" dirty="0" smtClean="0"/>
              <a:t>Работа по развитию интонации</a:t>
            </a:r>
            <a:endParaRPr lang="ru-RU" dirty="0"/>
          </a:p>
        </p:txBody>
      </p:sp>
      <p:pic>
        <p:nvPicPr>
          <p:cNvPr id="9218" name="Picture 2" descr="https://chudoclub.ru/wp-content/uploads/2017/08/chudoclub-logoped-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3857628"/>
            <a:ext cx="3500462" cy="2333641"/>
          </a:xfrm>
          <a:prstGeom prst="rect">
            <a:avLst/>
          </a:prstGeom>
          <a:noFill/>
        </p:spPr>
      </p:pic>
      <p:sp>
        <p:nvSpPr>
          <p:cNvPr id="9220" name="AutoShape 4" descr="https://www.news.detkityumen.ru/media/upload/2019/12/09/unnamed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1" name="Picture 5" descr="C:\Users\serge_000\Desktop\unnamed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4500570"/>
            <a:ext cx="3214710" cy="214615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07196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Система логопедической работы при сенсорной алалии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dirty="0" smtClean="0"/>
              <a:t>Развитие слуха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dirty="0" smtClean="0"/>
              <a:t>Развитие фонематической системы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dirty="0" smtClean="0"/>
              <a:t>Дыхательно-голосовая работа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dirty="0" smtClean="0"/>
              <a:t>Постановка звуков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dirty="0" smtClean="0"/>
              <a:t>Формирование словаря</a:t>
            </a:r>
            <a:endParaRPr lang="ru-RU" dirty="0"/>
          </a:p>
        </p:txBody>
      </p:sp>
      <p:pic>
        <p:nvPicPr>
          <p:cNvPr id="8194" name="Picture 2" descr="C:\Users\serge_000\Desktop\screen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4401062"/>
            <a:ext cx="4000496" cy="24569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логопедической работы при моторной алалии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5286412" cy="5786454"/>
          </a:xfrm>
        </p:spPr>
        <p:txBody>
          <a:bodyPr>
            <a:normAutofit lnSpcReduction="10000"/>
          </a:bodyPr>
          <a:lstStyle/>
          <a:p>
            <a:pPr marL="0" indent="450850">
              <a:lnSpc>
                <a:spcPct val="110000"/>
              </a:lnSpc>
              <a:spcBef>
                <a:spcPts val="0"/>
              </a:spcBef>
            </a:pPr>
            <a:r>
              <a:rPr lang="ru-RU" sz="3100" dirty="0" smtClean="0"/>
              <a:t>Развитие и формирование фонематического восприятия</a:t>
            </a:r>
          </a:p>
          <a:p>
            <a:pPr marL="0" indent="450850">
              <a:lnSpc>
                <a:spcPct val="110000"/>
              </a:lnSpc>
              <a:spcBef>
                <a:spcPts val="0"/>
              </a:spcBef>
            </a:pPr>
            <a:endParaRPr lang="ru-RU" sz="1800" dirty="0" smtClean="0"/>
          </a:p>
          <a:p>
            <a:pPr marL="0" indent="450850">
              <a:lnSpc>
                <a:spcPct val="110000"/>
              </a:lnSpc>
              <a:spcBef>
                <a:spcPts val="0"/>
              </a:spcBef>
            </a:pPr>
            <a:r>
              <a:rPr lang="ru-RU" sz="3100" dirty="0" smtClean="0"/>
              <a:t>Дыхательная, голосовая, артикуляционная гимнастика</a:t>
            </a:r>
          </a:p>
          <a:p>
            <a:pPr marL="0" indent="450850">
              <a:lnSpc>
                <a:spcPct val="110000"/>
              </a:lnSpc>
              <a:spcBef>
                <a:spcPts val="0"/>
              </a:spcBef>
            </a:pPr>
            <a:endParaRPr lang="ru-RU" sz="1800" dirty="0" smtClean="0"/>
          </a:p>
          <a:p>
            <a:pPr marL="0" indent="450850">
              <a:lnSpc>
                <a:spcPct val="110000"/>
              </a:lnSpc>
              <a:spcBef>
                <a:spcPts val="0"/>
              </a:spcBef>
            </a:pPr>
            <a:r>
              <a:rPr lang="ru-RU" sz="3100" dirty="0" smtClean="0"/>
              <a:t>Работа по развитию устной речи: развитие активного и пассивного словаря (знание определенных понятий, использование их в самостоятельно речи</a:t>
            </a:r>
            <a:endParaRPr lang="ru-RU" sz="3100" dirty="0"/>
          </a:p>
        </p:txBody>
      </p:sp>
      <p:pic>
        <p:nvPicPr>
          <p:cNvPr id="7172" name="Picture 4" descr="https://lifegid.com/media/res/1/7/7/1/3/17713.p3py9o.6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54" y="1142984"/>
            <a:ext cx="3357546" cy="1995475"/>
          </a:xfrm>
          <a:prstGeom prst="rect">
            <a:avLst/>
          </a:prstGeom>
          <a:noFill/>
        </p:spPr>
      </p:pic>
      <p:pic>
        <p:nvPicPr>
          <p:cNvPr id="7174" name="Picture 6" descr="https://www.maam.ru/upload/blogs/detsad-780460-147453986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42" y="3000372"/>
            <a:ext cx="2928958" cy="2027754"/>
          </a:xfrm>
          <a:prstGeom prst="rect">
            <a:avLst/>
          </a:prstGeom>
          <a:noFill/>
        </p:spPr>
      </p:pic>
      <p:pic>
        <p:nvPicPr>
          <p:cNvPr id="7176" name="Picture 8" descr="http://itd2.mycdn.me/image?id=803312634518&amp;t=20&amp;plc=MOBILE&amp;tkn=*htqOy69HGFhzQz_Lfkj5p1bduX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4758504"/>
            <a:ext cx="2550560" cy="209949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43932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Задачей логопедической работы при ДЦП является развитие ощущений артикуляционной моторики: поз и движений, преодоление и предупреждение оральной </a:t>
            </a:r>
            <a:r>
              <a:rPr lang="ru-RU" dirty="0" err="1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диспраксии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. Для улучшения ощущений артикуляционных движений используются упражнения с сопротивлением, чередование упражнений с открытыми глазами со зрительным контролем движений с помощью зеркала и с закрытыми глазам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oxymaxplayroom.com/ru/content/images/2019/02/IMG_02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14884"/>
            <a:ext cx="3071802" cy="21431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525963"/>
          </a:xfrm>
        </p:spPr>
        <p:txBody>
          <a:bodyPr/>
          <a:lstStyle/>
          <a:p>
            <a:pPr marL="0" lvl="0" indent="449263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Для развития речевого дыхания рекомендуются различные упражнения на дутье. </a:t>
            </a:r>
          </a:p>
          <a:p>
            <a:pPr marL="0" lvl="0" indent="449263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Однако для детей с церебральным параличом, особенно в раннем возрасте, они не всегда полезны в тех случаях, когда ребенок их производит с чрезмерным усилием, что усиливает его общее мышечное напряжение.</a:t>
            </a:r>
            <a:r>
              <a:rPr lang="ru-RU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s://www.kniga.de/media/image/8a/7e/86/107237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4857760"/>
            <a:ext cx="1428760" cy="16430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Спецификой работы по развитию лексики является сочетание коррекционных мероприятий по совершенствованию восприятия и представлений с словесным обозначением предметов и явлений окружающей действительности.</a:t>
            </a:r>
          </a:p>
          <a:p>
            <a:pPr marL="0"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900" dirty="0" smtClean="0">
              <a:cs typeface="Times New Roman" pitchFamily="18" charset="0"/>
            </a:endParaRP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Для развития словаря большое значение имеют </a:t>
            </a:r>
            <a:r>
              <a:rPr lang="ru-RU" i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ранние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коррекционные мероприятия, направленные на расширение практического и чувственного опыта ребенка.</a:t>
            </a:r>
          </a:p>
          <a:p>
            <a:endParaRPr lang="ru-RU" dirty="0"/>
          </a:p>
        </p:txBody>
      </p:sp>
      <p:pic>
        <p:nvPicPr>
          <p:cNvPr id="4098" name="Picture 2" descr="https://ds05.infourok.ru/uploads/ex/0641/00048698-da406ecf/img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5072074"/>
            <a:ext cx="2071701" cy="1553776"/>
          </a:xfrm>
          <a:prstGeom prst="rect">
            <a:avLst/>
          </a:prstGeom>
          <a:noFill/>
        </p:spPr>
      </p:pic>
      <p:pic>
        <p:nvPicPr>
          <p:cNvPr id="4102" name="Picture 6" descr="C:\Users\serge_000\Desktop\img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669"/>
          <a:stretch>
            <a:fillRect/>
          </a:stretch>
        </p:blipFill>
        <p:spPr bwMode="auto">
          <a:xfrm>
            <a:off x="5214942" y="4857760"/>
            <a:ext cx="1143008" cy="857256"/>
          </a:xfrm>
          <a:prstGeom prst="rect">
            <a:avLst/>
          </a:prstGeom>
          <a:noFill/>
        </p:spPr>
      </p:pic>
      <p:pic>
        <p:nvPicPr>
          <p:cNvPr id="8" name="Picture 8" descr="https://www.kniga.de/media/image/8a/7e/86/107237b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5143488"/>
            <a:ext cx="1428760" cy="1714512"/>
          </a:xfrm>
          <a:prstGeom prst="rect">
            <a:avLst/>
          </a:prstGeom>
          <a:noFill/>
        </p:spPr>
      </p:pic>
      <p:pic>
        <p:nvPicPr>
          <p:cNvPr id="9" name="Picture 6" descr="C:\Users\serge_000\Desktop\img1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252"/>
          <a:stretch>
            <a:fillRect/>
          </a:stretch>
        </p:blipFill>
        <p:spPr bwMode="auto">
          <a:xfrm>
            <a:off x="5143504" y="5857892"/>
            <a:ext cx="1214446" cy="785818"/>
          </a:xfrm>
          <a:prstGeom prst="rect">
            <a:avLst/>
          </a:prstGeom>
          <a:noFill/>
        </p:spPr>
      </p:pic>
      <p:pic>
        <p:nvPicPr>
          <p:cNvPr id="10" name="Picture 6" descr="C:\Users\serge_000\Desktop\img1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5286388"/>
            <a:ext cx="1071570" cy="92867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858280" cy="6715148"/>
          </a:xfrm>
        </p:spPr>
        <p:txBody>
          <a:bodyPr>
            <a:normAutofit fontScale="40000" lnSpcReduction="20000"/>
          </a:bodyPr>
          <a:lstStyle/>
          <a:p>
            <a:pPr marL="0" indent="355600" algn="ctr">
              <a:lnSpc>
                <a:spcPct val="120000"/>
              </a:lnSpc>
              <a:spcBef>
                <a:spcPts val="0"/>
              </a:spcBef>
            </a:pPr>
            <a:r>
              <a:rPr lang="ru-RU" sz="6500" dirty="0" smtClean="0">
                <a:cs typeface="Times New Roman" pitchFamily="18" charset="0"/>
              </a:rPr>
              <a:t>Существуют различные методы и подходы в лечении детского церебрального паралича. Всегда, когда они применяются квалифицированными специалистами, удается достигать желаемого результата.</a:t>
            </a:r>
          </a:p>
          <a:p>
            <a:pPr marL="0" indent="355600" algn="ctr">
              <a:lnSpc>
                <a:spcPct val="120000"/>
              </a:lnSpc>
              <a:spcBef>
                <a:spcPts val="0"/>
              </a:spcBef>
            </a:pPr>
            <a:endParaRPr lang="ru-RU" sz="3500" dirty="0" smtClean="0">
              <a:cs typeface="Times New Roman" pitchFamily="18" charset="0"/>
            </a:endParaRPr>
          </a:p>
          <a:p>
            <a:pPr marL="0" indent="355600" algn="ctr">
              <a:lnSpc>
                <a:spcPct val="120000"/>
              </a:lnSpc>
              <a:spcBef>
                <a:spcPts val="0"/>
              </a:spcBef>
            </a:pPr>
            <a:r>
              <a:rPr lang="ru-RU" sz="6500" dirty="0" smtClean="0">
                <a:cs typeface="Times New Roman" pitchFamily="18" charset="0"/>
              </a:rPr>
              <a:t>Дети с церебральным параличом так же, как и другие дети, нуждаются в любви, заботе и поддержке; они должны иметь право на овладение определенными социальными навыками, а также возможность обрести самоуважение и веру в себя.</a:t>
            </a:r>
          </a:p>
          <a:p>
            <a:pPr marL="0" indent="355600" algn="ctr">
              <a:lnSpc>
                <a:spcPct val="120000"/>
              </a:lnSpc>
              <a:spcBef>
                <a:spcPts val="0"/>
              </a:spcBef>
            </a:pPr>
            <a:endParaRPr lang="ru-RU" sz="3500" dirty="0" smtClean="0">
              <a:cs typeface="Times New Roman" pitchFamily="18" charset="0"/>
            </a:endParaRPr>
          </a:p>
          <a:p>
            <a:pPr marL="0" indent="355600" algn="ctr">
              <a:lnSpc>
                <a:spcPct val="120000"/>
              </a:lnSpc>
              <a:spcBef>
                <a:spcPts val="0"/>
              </a:spcBef>
            </a:pPr>
            <a:r>
              <a:rPr lang="ru-RU" sz="6500" dirty="0" smtClean="0">
                <a:cs typeface="Times New Roman" pitchFamily="18" charset="0"/>
              </a:rPr>
              <a:t>Главная задача тех, кто работает с больным ребенком, - вырастить самостоятельного человека, способного нормально учиться и развиваться, помочь ему найти свое место в жизни, научить любить и быть любимым.</a:t>
            </a:r>
            <a:r>
              <a:rPr lang="ru-RU" sz="5300" dirty="0" smtClean="0">
                <a:cs typeface="Times New Roman" pitchFamily="18" charset="0"/>
              </a:rPr>
              <a:t/>
            </a:r>
            <a:br>
              <a:rPr lang="ru-RU" sz="5300" dirty="0" smtClean="0">
                <a:cs typeface="Times New Roman" pitchFamily="18" charset="0"/>
              </a:rPr>
            </a:br>
            <a:endParaRPr lang="ru-RU" sz="53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64371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</a:p>
          <a:p>
            <a:pPr marL="0" indent="273050" algn="ctr">
              <a:buNone/>
            </a:pPr>
            <a:r>
              <a:rPr lang="ru-RU" sz="3000" dirty="0" smtClean="0"/>
              <a:t>Дети с детским церебральным параличом (ДЦП) – это особая категория детей, развитие которых в силу заболевания, отягощено не только двигательными, но и сочетанными нарушениями: интеллектуальными, речевыми, зрительными и слуховыми.</a:t>
            </a:r>
          </a:p>
          <a:p>
            <a:pPr marL="0" indent="273050" algn="ctr">
              <a:buNone/>
            </a:pPr>
            <a:r>
              <a:rPr lang="ru-RU" sz="3000" dirty="0" smtClean="0"/>
              <a:t>Работа педагогического персонала с детьми в условиях детского дошкольного учреждения направлена на компенсирование или частичное компенсирование имеющегося у них неврологического дефицита, на адекватную социальную адаптацию и на улучшение качества жизни в целом.  Для осуществления данной цели педагогами ДОУ применяется  комплексный подход, который включает в себя три направления: медицинское, педагогическое и социальное.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8" name="Picture 4" descr="https://ds02.infourok.ru/uploads/ex/04be/0006e28d-0dfc53cd/img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643710"/>
          </a:xfrm>
        </p:spPr>
        <p:txBody>
          <a:bodyPr>
            <a:noAutofit/>
          </a:bodyPr>
          <a:lstStyle/>
          <a:p>
            <a:pPr marL="0" indent="177800">
              <a:buNone/>
            </a:pPr>
            <a:r>
              <a:rPr lang="ru-RU" sz="1500" dirty="0" smtClean="0"/>
              <a:t>  У </a:t>
            </a:r>
            <a:r>
              <a:rPr lang="ru-RU" sz="1500" b="1" dirty="0" smtClean="0"/>
              <a:t>истоков исследований и практической деятельности в логопедической работе с детьми ДЦП</a:t>
            </a:r>
            <a:r>
              <a:rPr lang="ru-RU" sz="1500" dirty="0" smtClean="0"/>
              <a:t>, стояли К.А. Семенова, Л.А. Данилова, Е.М. </a:t>
            </a:r>
            <a:r>
              <a:rPr lang="ru-RU" sz="1500" dirty="0" err="1" smtClean="0"/>
              <a:t>Мастюкова</a:t>
            </a:r>
            <a:r>
              <a:rPr lang="ru-RU" sz="1500" dirty="0" smtClean="0"/>
              <a:t>, М.В. </a:t>
            </a:r>
            <a:r>
              <a:rPr lang="ru-RU" sz="1500" dirty="0" err="1" smtClean="0"/>
              <a:t>Ипполитова</a:t>
            </a:r>
            <a:r>
              <a:rPr lang="ru-RU" sz="1500" dirty="0" smtClean="0"/>
              <a:t>, </a:t>
            </a:r>
            <a:r>
              <a:rPr lang="ru-RU" sz="1500" dirty="0" err="1" smtClean="0"/>
              <a:t>Л.О.Бадалян</a:t>
            </a:r>
            <a:r>
              <a:rPr lang="ru-RU" sz="1500" dirty="0" smtClean="0"/>
              <a:t>, Л.Т. Журба, О.В. Тимонина, М.Б. </a:t>
            </a:r>
            <a:r>
              <a:rPr lang="ru-RU" sz="1500" dirty="0" err="1" smtClean="0"/>
              <a:t>Эйдинова</a:t>
            </a:r>
            <a:r>
              <a:rPr lang="ru-RU" sz="1500" dirty="0" smtClean="0"/>
              <a:t>, А.Р. </a:t>
            </a:r>
            <a:r>
              <a:rPr lang="ru-RU" sz="1500" dirty="0" err="1" smtClean="0"/>
              <a:t>Лурия</a:t>
            </a:r>
            <a:r>
              <a:rPr lang="ru-RU" sz="1500" dirty="0" smtClean="0"/>
              <a:t>, И.Ю. Левченко, О.Г. Приходько, Е.Ф.Архипова, Т.А. </a:t>
            </a:r>
            <a:r>
              <a:rPr lang="ru-RU" sz="1500" dirty="0" err="1" smtClean="0"/>
              <a:t>Фотекова</a:t>
            </a:r>
            <a:r>
              <a:rPr lang="ru-RU" sz="1500" dirty="0" smtClean="0"/>
              <a:t>...</a:t>
            </a:r>
          </a:p>
          <a:p>
            <a:pPr marL="0" indent="177800"/>
            <a:r>
              <a:rPr lang="ru-RU" sz="1500" i="1" dirty="0" smtClean="0"/>
              <a:t> Архипова Е. Ф</a:t>
            </a:r>
            <a:r>
              <a:rPr lang="ru-RU" sz="1500" dirty="0" smtClean="0"/>
              <a:t>. Коррекционная работа с детьми с ДЦП (</a:t>
            </a:r>
            <a:r>
              <a:rPr lang="ru-RU" sz="1500" dirty="0" err="1" smtClean="0"/>
              <a:t>доречевой</a:t>
            </a:r>
            <a:r>
              <a:rPr lang="ru-RU" sz="1500" dirty="0" smtClean="0"/>
              <a:t> период). М. , 1989.</a:t>
            </a:r>
          </a:p>
          <a:p>
            <a:pPr marL="0" indent="177800"/>
            <a:r>
              <a:rPr lang="ru-RU" sz="1500" i="1" dirty="0" err="1" smtClean="0"/>
              <a:t>Бадалян</a:t>
            </a:r>
            <a:r>
              <a:rPr lang="ru-RU" sz="1500" i="1" dirty="0" smtClean="0"/>
              <a:t> Л. О. , Журба Л. Т. , Тимонина О. В.</a:t>
            </a:r>
            <a:r>
              <a:rPr lang="ru-RU" sz="1500" dirty="0" smtClean="0"/>
              <a:t> Детские церебральные параличи. — Киев, 1988.</a:t>
            </a:r>
          </a:p>
          <a:p>
            <a:pPr marL="0" indent="177800"/>
            <a:r>
              <a:rPr lang="ru-RU" sz="1500" i="1" dirty="0" smtClean="0"/>
              <a:t>Данилова Л. А.</a:t>
            </a:r>
            <a:r>
              <a:rPr lang="ru-RU" sz="1500" dirty="0" smtClean="0"/>
              <a:t> Методы коррекции речевого и психического развития у детей с ДЦП. — М. , 1977.</a:t>
            </a:r>
          </a:p>
          <a:p>
            <a:pPr marL="0" indent="177800"/>
            <a:r>
              <a:rPr lang="ru-RU" sz="1500" i="1" dirty="0" smtClean="0"/>
              <a:t> </a:t>
            </a:r>
            <a:r>
              <a:rPr lang="ru-RU" sz="1500" i="1" dirty="0" err="1" smtClean="0"/>
              <a:t>Ипполитова</a:t>
            </a:r>
            <a:r>
              <a:rPr lang="ru-RU" sz="1500" i="1" dirty="0" smtClean="0"/>
              <a:t> М.</a:t>
            </a:r>
            <a:r>
              <a:rPr lang="ru-RU" sz="1500" dirty="0" smtClean="0"/>
              <a:t> В., </a:t>
            </a:r>
            <a:r>
              <a:rPr lang="ru-RU" sz="1500" i="1" dirty="0" err="1" smtClean="0"/>
              <a:t>Мастюкова</a:t>
            </a:r>
            <a:r>
              <a:rPr lang="ru-RU" sz="1500" i="1" dirty="0" smtClean="0"/>
              <a:t> Е.М.</a:t>
            </a:r>
            <a:r>
              <a:rPr lang="ru-RU" sz="1500" dirty="0" smtClean="0"/>
              <a:t> Нарушение речи у детей с церебральным параличом. – М., 1985. </a:t>
            </a:r>
          </a:p>
          <a:p>
            <a:pPr marL="0" indent="177800"/>
            <a:r>
              <a:rPr lang="ru-RU" sz="1500" dirty="0" err="1" smtClean="0"/>
              <a:t>Лурия</a:t>
            </a:r>
            <a:r>
              <a:rPr lang="ru-RU" sz="1500" dirty="0" smtClean="0"/>
              <a:t> А.Р. Высшие корковые функции человека их нарушения при локальных поражениях мозга. – М., </a:t>
            </a:r>
          </a:p>
          <a:p>
            <a:pPr marL="0" indent="177800"/>
            <a:r>
              <a:rPr lang="ru-RU" sz="1500" i="1" dirty="0" smtClean="0"/>
              <a:t>Семёнова К.А</a:t>
            </a:r>
            <a:r>
              <a:rPr lang="ru-RU" sz="1500" dirty="0" smtClean="0"/>
              <a:t>. Клиника и реабилитационная терапия ДЦП. – М., 1975</a:t>
            </a:r>
          </a:p>
          <a:p>
            <a:pPr marL="0" indent="177800" algn="ctr">
              <a:buNone/>
            </a:pPr>
            <a:r>
              <a:rPr lang="ru-RU" sz="1500" b="1" dirty="0" smtClean="0"/>
              <a:t>Современная литература:</a:t>
            </a:r>
            <a:endParaRPr lang="ru-RU" sz="1500" dirty="0" smtClean="0"/>
          </a:p>
          <a:p>
            <a:pPr marL="0" indent="177800"/>
            <a:r>
              <a:rPr lang="ru-RU" sz="1500" dirty="0" smtClean="0"/>
              <a:t> </a:t>
            </a:r>
            <a:r>
              <a:rPr lang="ru-RU" sz="1500" i="1" dirty="0" err="1" smtClean="0"/>
              <a:t>Винарская</a:t>
            </a:r>
            <a:r>
              <a:rPr lang="ru-RU" sz="1500" dirty="0" smtClean="0"/>
              <a:t>, Е. Н. Дизартрия / Е. Н. </a:t>
            </a:r>
            <a:r>
              <a:rPr lang="ru-RU" sz="1500" dirty="0" err="1" smtClean="0"/>
              <a:t>Винарская</a:t>
            </a:r>
            <a:r>
              <a:rPr lang="ru-RU" sz="1500" dirty="0" smtClean="0"/>
              <a:t>. - М : АСТ, 2006. </a:t>
            </a:r>
          </a:p>
          <a:p>
            <a:pPr marL="0" indent="177800"/>
            <a:r>
              <a:rPr lang="ru-RU" sz="1500" i="1" dirty="0" smtClean="0"/>
              <a:t>Волкова, С. В.</a:t>
            </a:r>
            <a:r>
              <a:rPr lang="ru-RU" sz="1500" dirty="0" smtClean="0"/>
              <a:t> Вариативные технологии преодоления фонематических расстройств у детей с речевыми нарушениями, обусловленными органическим поражением головного мозга различного генеза// Дефектология. - 2015. - № 5. </a:t>
            </a:r>
          </a:p>
          <a:p>
            <a:pPr marL="0" indent="177800"/>
            <a:r>
              <a:rPr lang="ru-RU" sz="1500" dirty="0" smtClean="0"/>
              <a:t>  </a:t>
            </a:r>
            <a:r>
              <a:rPr lang="ru-RU" sz="1500" i="1" dirty="0" smtClean="0"/>
              <a:t>Данилова Л. А.</a:t>
            </a:r>
            <a:r>
              <a:rPr lang="ru-RU" sz="1500" b="1" dirty="0" smtClean="0"/>
              <a:t> </a:t>
            </a:r>
            <a:r>
              <a:rPr lang="ru-RU" sz="1500" dirty="0" smtClean="0"/>
              <a:t>Особенности логопедической работы при детском церебральном параличе. – СПб., 1997.</a:t>
            </a:r>
          </a:p>
          <a:p>
            <a:pPr marL="0" indent="177800"/>
            <a:r>
              <a:rPr lang="ru-RU" sz="1500" dirty="0" smtClean="0"/>
              <a:t> </a:t>
            </a:r>
            <a:r>
              <a:rPr lang="ru-RU" sz="1500" i="1" dirty="0" smtClean="0"/>
              <a:t>Левченко И. Ю.</a:t>
            </a:r>
            <a:r>
              <a:rPr lang="ru-RU" sz="1500" b="1" dirty="0" smtClean="0"/>
              <a:t> </a:t>
            </a:r>
            <a:r>
              <a:rPr lang="ru-RU" sz="1500" dirty="0" smtClean="0"/>
              <a:t>Технологии обучения и воспитания детей с нарушениями опорно-двигательного аппарата : учеб. пособие для студ. сред. </a:t>
            </a:r>
            <a:r>
              <a:rPr lang="ru-RU" sz="1500" dirty="0" err="1" smtClean="0"/>
              <a:t>пед</a:t>
            </a:r>
            <a:r>
              <a:rPr lang="ru-RU" sz="1500" dirty="0" smtClean="0"/>
              <a:t>. учеб. Заведений. – М. : Академия, 2001. </a:t>
            </a:r>
          </a:p>
          <a:p>
            <a:pPr marL="0" indent="177800"/>
            <a:r>
              <a:rPr lang="ru-RU" sz="1500" i="1" dirty="0" smtClean="0"/>
              <a:t>Мамаева, А. В</a:t>
            </a:r>
            <a:r>
              <a:rPr lang="ru-RU" sz="1500" dirty="0" smtClean="0"/>
              <a:t>. Развитие произносительной стороны речи у детей с церебральным параличом // Воспитание и обучение детей с нарушениями развития. - 2013. - № 2. - С. 33-41.</a:t>
            </a:r>
          </a:p>
          <a:p>
            <a:pPr marL="0" indent="177800"/>
            <a:r>
              <a:rPr lang="ru-RU" sz="1500" i="1" dirty="0" smtClean="0"/>
              <a:t>Немкова С. А.</a:t>
            </a:r>
            <a:r>
              <a:rPr lang="ru-RU" sz="1500" dirty="0" smtClean="0"/>
              <a:t> Речевые нарушения при детском церебральном параличе: диагностика и коррекция.// Журнал неврологии и психиатрии им. С.С. Корсакова</a:t>
            </a:r>
            <a:r>
              <a:rPr lang="ru-RU" sz="1500" i="1" dirty="0" smtClean="0"/>
              <a:t>. </a:t>
            </a:r>
            <a:r>
              <a:rPr lang="ru-RU" sz="1500" dirty="0" smtClean="0"/>
              <a:t>2019. -№5. - с112-119</a:t>
            </a:r>
          </a:p>
          <a:p>
            <a:pPr marL="0" indent="177800"/>
            <a:r>
              <a:rPr lang="ru-RU" sz="1500" i="1" dirty="0" smtClean="0"/>
              <a:t>Смирнова И. А </a:t>
            </a:r>
            <a:r>
              <a:rPr lang="ru-RU" sz="1500" dirty="0" smtClean="0"/>
              <a:t>Логопедическая диагностика, коррекция и профилактика нарушений речи у дошкольников с ДЦП. Алалия, дизартрия, ОНР: Учебно-методическое пособие для логопедов и дефектологов. - СПб., 2004.</a:t>
            </a:r>
          </a:p>
          <a:p>
            <a:pPr marL="0" indent="177800"/>
            <a:r>
              <a:rPr lang="ru-RU" sz="1500" i="1" dirty="0" smtClean="0"/>
              <a:t>Шереметьева, Е. В.</a:t>
            </a:r>
            <a:r>
              <a:rPr lang="ru-RU" sz="1500" dirty="0" smtClean="0"/>
              <a:t> Формирование артикуляционных навыков у детей раннего возраста с отклонениями в овладении речью// Воспитание и обучение детей с нарушениями развития. - 2012. - № 6. - С. 19-23</a:t>
            </a:r>
            <a:endParaRPr lang="ru-RU" sz="15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35798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Коррекционно-педагогическая деятельность </a:t>
            </a:r>
            <a:r>
              <a:rPr lang="ru-RU" dirty="0" smtClean="0"/>
              <a:t>педагогов детского сада строится с учетом результатов диагностического обследования ребенка с ДЦП каждым специалистом  и в соответствии с  индивидуальными возможностями ребенка, с ориентацией на «зону ближайшего и актуального развития».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027" name="Picture 3" descr="C:\Users\serge_000\Desktop\scale_12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050" y="4352254"/>
            <a:ext cx="3286148" cy="250574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15436" cy="650085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логопедического обследования </a:t>
            </a:r>
          </a:p>
          <a:p>
            <a:pPr algn="ctr">
              <a:buNone/>
            </a:pPr>
            <a:r>
              <a:rPr lang="ru-RU" sz="3600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с ДЦП</a:t>
            </a:r>
            <a:r>
              <a:rPr lang="ru-RU" sz="36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273050" algn="just">
              <a:buNone/>
            </a:pPr>
            <a:r>
              <a:rPr lang="ru-RU" dirty="0" smtClean="0"/>
              <a:t>При логопедическом обследовании необходимо выявить состояние функций, связанных с произношением. Для этого следует обращать внимание на: </a:t>
            </a:r>
          </a:p>
          <a:p>
            <a:pPr marL="0" indent="273050" algn="just">
              <a:buFontTx/>
              <a:buChar char="-"/>
            </a:pPr>
            <a:r>
              <a:rPr lang="ru-RU" dirty="0" smtClean="0"/>
              <a:t>Гипотонию/гипертонию мышц лица, насильственные движения, резкие движения или изменение тонуса, объем движений; </a:t>
            </a:r>
          </a:p>
          <a:p>
            <a:pPr marL="0" indent="273050" algn="just">
              <a:buFontTx/>
              <a:buChar char="-"/>
            </a:pPr>
            <a:r>
              <a:rPr lang="ru-RU" dirty="0" smtClean="0"/>
              <a:t>Наличие или отсутствие рефлексов орального автоматизма, их влияние на дисфункции моторных структур, необходимых для питания; </a:t>
            </a:r>
          </a:p>
          <a:p>
            <a:pPr marL="0" indent="273050" algn="just">
              <a:buNone/>
            </a:pPr>
            <a:r>
              <a:rPr lang="ru-RU" dirty="0" smtClean="0"/>
              <a:t>Особое внимание обращается на рефлексы: сосание-глотание, </a:t>
            </a:r>
            <a:r>
              <a:rPr lang="ru-RU" dirty="0" err="1" smtClean="0"/>
              <a:t>кусание</a:t>
            </a:r>
            <a:r>
              <a:rPr lang="ru-RU" dirty="0" smtClean="0"/>
              <a:t>, рвотный, поисковый. </a:t>
            </a:r>
          </a:p>
          <a:p>
            <a:pPr marL="0" indent="273050" algn="just">
              <a:buNone/>
            </a:pPr>
            <a:r>
              <a:rPr lang="ru-RU" dirty="0" smtClean="0"/>
              <a:t>Оцениваются: </a:t>
            </a:r>
          </a:p>
          <a:p>
            <a:pPr marL="0" indent="273050" algn="just">
              <a:buFontTx/>
              <a:buChar char="-"/>
            </a:pPr>
            <a:r>
              <a:rPr lang="ru-RU" dirty="0" smtClean="0"/>
              <a:t>Характер рефлекса, длительность (появление, наличие, отсутствие); </a:t>
            </a:r>
          </a:p>
          <a:p>
            <a:pPr marL="0" indent="273050" algn="just">
              <a:buFontTx/>
              <a:buChar char="-"/>
            </a:pPr>
            <a:r>
              <a:rPr lang="ru-RU" dirty="0" smtClean="0"/>
              <a:t>Ответная реакция при стимуляции области рта и вокруг его при помощи пальца логопеда.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58246" cy="6286544"/>
          </a:xfrm>
        </p:spPr>
        <p:txBody>
          <a:bodyPr>
            <a:normAutofit fontScale="85000" lnSpcReduction="10000"/>
          </a:bodyPr>
          <a:lstStyle/>
          <a:p>
            <a:pPr marL="0" indent="355600" algn="just">
              <a:buNone/>
            </a:pPr>
            <a:r>
              <a:rPr lang="ru-RU" dirty="0" smtClean="0"/>
              <a:t>У детей с церебральным параличом оказываются пораженными различные структуры мозга. В связи с этим у них могут наблюдаться любые из известных в логопедии речевых расстройств. Наиболее частым расстройством является 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дизартрия</a:t>
            </a:r>
            <a:r>
              <a:rPr lang="ru-RU" dirty="0" smtClean="0"/>
              <a:t> (нарушение произносительной стороны речи, обусловленное недостаточностью иннервации речевого аппарата). Сложной для диагностики и коррекции является 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алалия</a:t>
            </a:r>
            <a:r>
              <a:rPr lang="ru-RU" dirty="0" smtClean="0"/>
              <a:t> (отсутствие или недоразвитие речи вследствие органического поражения речевых зон коры головного мозга (</a:t>
            </a:r>
            <a:r>
              <a:rPr lang="ru-RU" dirty="0" err="1" smtClean="0"/>
              <a:t>доречевой</a:t>
            </a:r>
            <a:r>
              <a:rPr lang="ru-RU" dirty="0" smtClean="0"/>
              <a:t> период)).</a:t>
            </a:r>
          </a:p>
          <a:p>
            <a:pPr marL="0" indent="355600" algn="just">
              <a:buNone/>
            </a:pPr>
            <a:r>
              <a:rPr lang="ru-RU" dirty="0" smtClean="0"/>
              <a:t> При моторной алалии речь детей с церебральным параличом без специального обучения практически не развивается и остается на уровне звукоподражательных и </a:t>
            </a:r>
            <a:r>
              <a:rPr lang="ru-RU" dirty="0" err="1" smtClean="0"/>
              <a:t>лепетных</a:t>
            </a:r>
            <a:r>
              <a:rPr lang="ru-RU" dirty="0" smtClean="0"/>
              <a:t> слов.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443914" cy="128588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cs typeface="Times New Roman" pitchFamily="18" charset="0"/>
              </a:rPr>
              <a:t>Особое место в клинике детского церебрального паралича занимают расстройства речи. Частота нарушений речи при детском церебральном параличе составляет 70-80%.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2" descr="C:\Users\1\Downloads\1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928802"/>
            <a:ext cx="8858312" cy="474027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168592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Специфику нарушений речи определяет различная локализация поражения мозга при отдельных формах ДЦП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2" name="Picture 4" descr="C:\Users\serge_000\Desktop\dvigatelnye-rasstrojstva-pri-dcp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3286124"/>
            <a:ext cx="6786610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043890" cy="57148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ДЦП по  К.А. Семеновой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42918"/>
            <a:ext cx="4429124" cy="6215082"/>
          </a:xfrm>
        </p:spPr>
        <p:txBody>
          <a:bodyPr>
            <a:noAutofit/>
          </a:bodyPr>
          <a:lstStyle/>
          <a:p>
            <a:pPr marL="0" indent="355600" algn="ctr">
              <a:buNone/>
            </a:pPr>
            <a:r>
              <a:rPr lang="ru-RU" sz="2300" dirty="0" smtClean="0"/>
              <a:t>Самая тяжелая форма ДЦП </a:t>
            </a:r>
            <a:r>
              <a:rPr lang="ru-RU" sz="23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3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двойная гемиплегия </a:t>
            </a:r>
            <a:r>
              <a:rPr lang="ru-RU" sz="2300" dirty="0" smtClean="0"/>
              <a:t>–характеризуется  особой тяжестью поражения как верхних, так и нижних конечностей. Более чем у 90% таких детей наблюдаются - полная невозможность речи из-за паралича </a:t>
            </a:r>
            <a:r>
              <a:rPr lang="ru-RU" sz="2300" dirty="0" err="1" smtClean="0"/>
              <a:t>речедвигательных</a:t>
            </a:r>
            <a:r>
              <a:rPr lang="ru-RU" sz="2300" dirty="0" smtClean="0"/>
              <a:t> мышц, резко расстраивающего систему артикуляции. </a:t>
            </a:r>
          </a:p>
          <a:p>
            <a:pPr marL="0" indent="355600" algn="ctr">
              <a:buNone/>
            </a:pPr>
            <a:r>
              <a:rPr lang="ru-RU" sz="2300" dirty="0" smtClean="0"/>
              <a:t>Эти поражения обусловливают необходимость работать над артикуляцией и одновременно развивать функциональные возможности кистей рук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571480"/>
            <a:ext cx="4572000" cy="6286520"/>
          </a:xfrm>
        </p:spPr>
        <p:txBody>
          <a:bodyPr>
            <a:noAutofit/>
          </a:bodyPr>
          <a:lstStyle/>
          <a:p>
            <a:pPr marL="0" indent="355600" algn="ctr">
              <a:spcBef>
                <a:spcPts val="0"/>
              </a:spcBef>
              <a:buNone/>
            </a:pPr>
            <a:r>
              <a:rPr lang="ru-RU" sz="2300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Гиперкинетическая</a:t>
            </a:r>
            <a:r>
              <a:rPr lang="ru-RU" sz="23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 форма </a:t>
            </a:r>
            <a:r>
              <a:rPr lang="ru-RU" sz="23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300" dirty="0" smtClean="0"/>
              <a:t>характеризуется двигательными расстройствами в виде насильственных непроизвольных движений – гиперкинезов, чаще проявляется в речи в форме </a:t>
            </a:r>
            <a:r>
              <a:rPr lang="ru-RU" sz="2300" dirty="0" err="1" smtClean="0"/>
              <a:t>гиперкинетической</a:t>
            </a:r>
            <a:r>
              <a:rPr lang="ru-RU" sz="2300" dirty="0" smtClean="0"/>
              <a:t> (подкорковой) дизартрии. Характеризуется изменчивым нарушением плавности, внятности, ритмичности и выразительности речи, зависящими от </a:t>
            </a:r>
            <a:r>
              <a:rPr lang="ru-RU" sz="2300" dirty="0" err="1" smtClean="0"/>
              <a:t>психоэмоционального</a:t>
            </a:r>
            <a:r>
              <a:rPr lang="ru-RU" sz="2300" dirty="0" smtClean="0"/>
              <a:t> состояния больного</a:t>
            </a:r>
          </a:p>
          <a:p>
            <a:pPr marL="0" indent="355600" algn="ctr">
              <a:spcBef>
                <a:spcPts val="0"/>
              </a:spcBef>
              <a:buNone/>
            </a:pPr>
            <a:r>
              <a:rPr lang="ru-RU" sz="2100" dirty="0" smtClean="0"/>
              <a:t> Это вполне благоприятная форма в отношении обучения и социальной адаптации. </a:t>
            </a:r>
            <a:endParaRPr lang="ru-RU" sz="21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357302" y="3786178"/>
            <a:ext cx="6143644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403</TotalTime>
  <Words>966</Words>
  <Application>Microsoft Office PowerPoint</Application>
  <PresentationFormat>Экран (4:3)</PresentationFormat>
  <Paragraphs>103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ДЦП по  К.А. Семеновой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логопедической работы при моторной алалии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GordeevAV</cp:lastModifiedBy>
  <cp:revision>41</cp:revision>
  <dcterms:modified xsi:type="dcterms:W3CDTF">2021-08-23T06:54:24Z</dcterms:modified>
</cp:coreProperties>
</file>