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18"/>
  </p:notesMasterIdLst>
  <p:sldIdLst>
    <p:sldId id="256" r:id="rId2"/>
    <p:sldId id="282" r:id="rId3"/>
    <p:sldId id="283" r:id="rId4"/>
    <p:sldId id="277" r:id="rId5"/>
    <p:sldId id="284" r:id="rId6"/>
    <p:sldId id="285" r:id="rId7"/>
    <p:sldId id="286" r:id="rId8"/>
    <p:sldId id="288" r:id="rId9"/>
    <p:sldId id="289" r:id="rId10"/>
    <p:sldId id="278" r:id="rId11"/>
    <p:sldId id="280" r:id="rId12"/>
    <p:sldId id="281" r:id="rId13"/>
    <p:sldId id="257" r:id="rId14"/>
    <p:sldId id="287" r:id="rId15"/>
    <p:sldId id="267" r:id="rId16"/>
    <p:sldId id="29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9" autoAdjust="0"/>
  </p:normalViewPr>
  <p:slideViewPr>
    <p:cSldViewPr>
      <p:cViewPr>
        <p:scale>
          <a:sx n="59" d="100"/>
          <a:sy n="59" d="100"/>
        </p:scale>
        <p:origin x="-1114"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A953D-6E35-429D-A5A1-A173E4822FB5}" type="datetimeFigureOut">
              <a:rPr lang="ru-RU" smtClean="0"/>
              <a:pPr/>
              <a:t>23.08.2021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DA4F1-D622-4E37-AEE3-1C2D3AA9889A}" type="slidenum">
              <a:rPr lang="ru-RU" smtClean="0"/>
              <a:pPr/>
              <a:t>‹#›</a:t>
            </a:fld>
            <a:endParaRPr lang="ru-RU"/>
          </a:p>
        </p:txBody>
      </p:sp>
    </p:spTree>
    <p:extLst>
      <p:ext uri="{BB962C8B-B14F-4D97-AF65-F5344CB8AC3E}">
        <p14:creationId xmlns:p14="http://schemas.microsoft.com/office/powerpoint/2010/main" val="2159644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0ADA4F1-D622-4E37-AEE3-1C2D3AA9889A}"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0783E598-817D-47FD-98D9-D6648F613FC8}" type="datetimeFigureOut">
              <a:rPr lang="ru-RU" smtClean="0"/>
              <a:pPr/>
              <a:t>23.08.2021</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C3E5088-D0E1-49C2-A46C-A91765C5715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83E598-817D-47FD-98D9-D6648F613FC8}"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3E5088-D0E1-49C2-A46C-A91765C571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783E598-817D-47FD-98D9-D6648F613FC8}" type="datetimeFigureOut">
              <a:rPr lang="ru-RU" smtClean="0"/>
              <a:pPr/>
              <a:t>23.08.2021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3E5088-D0E1-49C2-A46C-A91765C571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0783E598-817D-47FD-98D9-D6648F613FC8}" type="datetimeFigureOut">
              <a:rPr lang="ru-RU" smtClean="0"/>
              <a:pPr/>
              <a:t>23.08.2021</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BC3E5088-D0E1-49C2-A46C-A91765C571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0783E598-817D-47FD-98D9-D6648F613FC8}" type="datetimeFigureOut">
              <a:rPr lang="ru-RU" smtClean="0"/>
              <a:pPr/>
              <a:t>23.08.2021</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BC3E5088-D0E1-49C2-A46C-A91765C57157}"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0783E598-817D-47FD-98D9-D6648F613FC8}" type="datetimeFigureOut">
              <a:rPr lang="ru-RU" smtClean="0"/>
              <a:pPr/>
              <a:t>23.08.2021</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BC3E5088-D0E1-49C2-A46C-A91765C571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0783E598-817D-47FD-98D9-D6648F613FC8}" type="datetimeFigureOut">
              <a:rPr lang="ru-RU" smtClean="0"/>
              <a:pPr/>
              <a:t>23.08.2021</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C3E5088-D0E1-49C2-A46C-A91765C5715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783E598-817D-47FD-98D9-D6648F613FC8}" type="datetimeFigureOut">
              <a:rPr lang="ru-RU" smtClean="0"/>
              <a:pPr/>
              <a:t>23.08.2021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3E5088-D0E1-49C2-A46C-A91765C571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0783E598-817D-47FD-98D9-D6648F613FC8}" type="datetimeFigureOut">
              <a:rPr lang="ru-RU" smtClean="0"/>
              <a:pPr/>
              <a:t>23.08.2021</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BC3E5088-D0E1-49C2-A46C-A91765C571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0783E598-817D-47FD-98D9-D6648F613FC8}" type="datetimeFigureOut">
              <a:rPr lang="ru-RU" smtClean="0"/>
              <a:pPr/>
              <a:t>23.08.2021</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C3E5088-D0E1-49C2-A46C-A91765C5715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0783E598-817D-47FD-98D9-D6648F613FC8}" type="datetimeFigureOut">
              <a:rPr lang="ru-RU" smtClean="0"/>
              <a:pPr/>
              <a:t>23.08.2021</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C3E5088-D0E1-49C2-A46C-A91765C5715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783E598-817D-47FD-98D9-D6648F613FC8}" type="datetimeFigureOut">
              <a:rPr lang="ru-RU" smtClean="0"/>
              <a:pPr/>
              <a:t>23.08.2021</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C3E5088-D0E1-49C2-A46C-A91765C5715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42852"/>
            <a:ext cx="7772400" cy="1557956"/>
          </a:xfrm>
        </p:spPr>
        <p:txBody>
          <a:bodyPr>
            <a:normAutofit/>
          </a:bodyPr>
          <a:lstStyle/>
          <a:p>
            <a:pPr algn="ctr"/>
            <a:r>
              <a:rPr lang="ru-RU" sz="2400" dirty="0" smtClean="0"/>
              <a:t>Муниципальное бюджетное дошкольное образовательное учреждение «Центр развития ребенка - детский сад № 35»</a:t>
            </a:r>
            <a:br>
              <a:rPr lang="ru-RU" sz="2400" dirty="0" smtClean="0"/>
            </a:br>
            <a:endParaRPr lang="ru-RU" sz="2400" dirty="0"/>
          </a:p>
        </p:txBody>
      </p:sp>
      <p:sp>
        <p:nvSpPr>
          <p:cNvPr id="3" name="Подзаголовок 2"/>
          <p:cNvSpPr>
            <a:spLocks noGrp="1"/>
          </p:cNvSpPr>
          <p:nvPr>
            <p:ph type="subTitle" idx="1"/>
          </p:nvPr>
        </p:nvSpPr>
        <p:spPr>
          <a:xfrm>
            <a:off x="1403648" y="2060848"/>
            <a:ext cx="6400800" cy="4536504"/>
          </a:xfrm>
        </p:spPr>
        <p:txBody>
          <a:bodyPr>
            <a:noAutofit/>
          </a:bodyPr>
          <a:lstStyle/>
          <a:p>
            <a:r>
              <a:rPr lang="ru-RU" sz="4000" dirty="0" smtClean="0"/>
              <a:t>Футбол в детском саду, как средство всестороннего развития личности ребенка</a:t>
            </a:r>
          </a:p>
          <a:p>
            <a:r>
              <a:rPr lang="ru-RU" sz="2000" b="1" dirty="0" smtClean="0"/>
              <a:t>Подготовила инструктор по физической культуре: </a:t>
            </a:r>
            <a:r>
              <a:rPr lang="ru-RU" sz="2000" b="1" dirty="0" err="1" smtClean="0"/>
              <a:t>Бутько</a:t>
            </a:r>
            <a:r>
              <a:rPr lang="ru-RU" sz="2000" b="1" dirty="0" smtClean="0"/>
              <a:t> Е.А.</a:t>
            </a:r>
            <a:endParaRPr lang="ru-RU" sz="2000" b="1" dirty="0"/>
          </a:p>
        </p:txBody>
      </p:sp>
      <p:pic>
        <p:nvPicPr>
          <p:cNvPr id="5" name="Picture 8" descr="14"/>
          <p:cNvPicPr>
            <a:picLocks noChangeAspect="1" noChangeArrowheads="1" noCrop="1"/>
          </p:cNvPicPr>
          <p:nvPr/>
        </p:nvPicPr>
        <p:blipFill>
          <a:blip r:embed="rId3" cstate="print"/>
          <a:srcRect/>
          <a:stretch>
            <a:fillRect/>
          </a:stretch>
        </p:blipFill>
        <p:spPr bwMode="auto">
          <a:xfrm>
            <a:off x="0" y="4857760"/>
            <a:ext cx="1800225" cy="1512888"/>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rmAutofit fontScale="90000"/>
          </a:bodyPr>
          <a:lstStyle/>
          <a:p>
            <a:endParaRPr lang="ru-RU" dirty="0"/>
          </a:p>
        </p:txBody>
      </p:sp>
      <p:sp>
        <p:nvSpPr>
          <p:cNvPr id="3" name="Содержимое 2"/>
          <p:cNvSpPr>
            <a:spLocks noGrp="1"/>
          </p:cNvSpPr>
          <p:nvPr>
            <p:ph idx="1"/>
          </p:nvPr>
        </p:nvSpPr>
        <p:spPr>
          <a:xfrm>
            <a:off x="457200" y="692696"/>
            <a:ext cx="8229600" cy="5433467"/>
          </a:xfrm>
        </p:spPr>
        <p:txBody>
          <a:bodyPr>
            <a:normAutofit/>
          </a:bodyPr>
          <a:lstStyle/>
          <a:p>
            <a:pPr>
              <a:buNone/>
            </a:pPr>
            <a:r>
              <a:rPr lang="ru-RU" dirty="0" smtClean="0"/>
              <a:t>		Футбол </a:t>
            </a:r>
            <a:r>
              <a:rPr lang="ru-RU" dirty="0"/>
              <a:t>- спортивная игра. Динамичность, эмоциональность, разнообразие действий в различных ситуациях в футболе привлекают детей старшего дошкольного возраста, формируя интерес и увлеченность ею. </a:t>
            </a:r>
          </a:p>
          <a:p>
            <a:pPr>
              <a:buNone/>
            </a:pPr>
            <a:r>
              <a:rPr lang="ru-RU" dirty="0" smtClean="0"/>
              <a:t>		Футбол </a:t>
            </a:r>
            <a:r>
              <a:rPr lang="ru-RU" dirty="0"/>
              <a:t>– игра с мячом. В играх и действиях с мячом дошкольники  совершенствуют навыки большинства основных движений. </a:t>
            </a:r>
          </a:p>
          <a:p>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124744"/>
            <a:ext cx="8229600" cy="5330064"/>
          </a:xfrm>
        </p:spPr>
        <p:txBody>
          <a:bodyPr>
            <a:normAutofit/>
          </a:bodyPr>
          <a:lstStyle/>
          <a:p>
            <a:pPr>
              <a:buNone/>
            </a:pPr>
            <a:r>
              <a:rPr lang="ru-RU" dirty="0" smtClean="0"/>
              <a:t>		</a:t>
            </a:r>
            <a:r>
              <a:rPr lang="ru-RU" sz="3200" dirty="0" smtClean="0"/>
              <a:t>Посещение ребенком спортивного кружка «Мини-футбол»</a:t>
            </a:r>
            <a:r>
              <a:rPr lang="ru-RU" sz="3200" dirty="0"/>
              <a:t>  предусматривает содействие гармоничному развитию детского организма, укреплению здоровья, привитие интереса к систематическим занятиям физическими упражнениями.  </a:t>
            </a:r>
            <a:r>
              <a:rPr lang="ru-RU" dirty="0"/>
              <a:t>       </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980728"/>
            <a:ext cx="8229600" cy="5474080"/>
          </a:xfrm>
        </p:spPr>
        <p:txBody>
          <a:bodyPr/>
          <a:lstStyle/>
          <a:p>
            <a:pPr>
              <a:buNone/>
            </a:pPr>
            <a:r>
              <a:rPr lang="ru-RU" dirty="0" smtClean="0"/>
              <a:t>		В </a:t>
            </a:r>
            <a:r>
              <a:rPr lang="ru-RU" dirty="0"/>
              <a:t>основу методики обучения игре в футбол, равно как и другим спортивным играм, положена игровая форма проведения занятий. В содержании занятий эффективно сочетаются игровые упражнения и эстафеты, подвижные игры и спортивные упражнения.</a:t>
            </a:r>
          </a:p>
          <a:p>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229600" cy="1143000"/>
          </a:xfrm>
        </p:spPr>
        <p:txBody>
          <a:bodyPr>
            <a:normAutofit/>
          </a:bodyPr>
          <a:lstStyle/>
          <a:p>
            <a:r>
              <a:rPr lang="ru-RU" sz="2800" dirty="0" smtClean="0"/>
              <a:t>Задачи работы кружка «Мини-футбол»:</a:t>
            </a:r>
            <a:endParaRPr lang="ru-RU" sz="2800" dirty="0"/>
          </a:p>
        </p:txBody>
      </p:sp>
      <p:sp>
        <p:nvSpPr>
          <p:cNvPr id="3" name="Содержимое 2"/>
          <p:cNvSpPr>
            <a:spLocks noGrp="1"/>
          </p:cNvSpPr>
          <p:nvPr>
            <p:ph idx="1"/>
          </p:nvPr>
        </p:nvSpPr>
        <p:spPr>
          <a:xfrm>
            <a:off x="214282" y="1142984"/>
            <a:ext cx="8472518" cy="4983179"/>
          </a:xfrm>
        </p:spPr>
        <p:txBody>
          <a:bodyPr>
            <a:normAutofit fontScale="25000" lnSpcReduction="20000"/>
          </a:bodyPr>
          <a:lstStyle/>
          <a:p>
            <a:pPr>
              <a:buNone/>
            </a:pPr>
            <a:r>
              <a:rPr lang="ru-RU" b="1" dirty="0"/>
              <a:t>	</a:t>
            </a:r>
            <a:endParaRPr lang="ru-RU" dirty="0"/>
          </a:p>
          <a:p>
            <a:pPr lvl="0"/>
            <a:r>
              <a:rPr lang="ru-RU" sz="7200" dirty="0"/>
              <a:t>Укрепить и сохранить здоровье детей.</a:t>
            </a:r>
          </a:p>
          <a:p>
            <a:pPr lvl="0"/>
            <a:r>
              <a:rPr lang="ru-RU" sz="7200" dirty="0"/>
              <a:t>Развивать физические качества (гибкость, силу, выносливость), двигательные способности (ловкость, быстроту, точность выполнения упражнений).</a:t>
            </a:r>
          </a:p>
          <a:p>
            <a:pPr lvl="0"/>
            <a:r>
              <a:rPr lang="ru-RU" sz="7200" dirty="0"/>
              <a:t>Формировать технику выполнения специальных упражнений.</a:t>
            </a:r>
          </a:p>
          <a:p>
            <a:pPr lvl="0"/>
            <a:r>
              <a:rPr lang="ru-RU" sz="7200" dirty="0"/>
              <a:t>Обеспечить такой уровень физической подготовки, при котором ребёнок в начальной школе будет чувствовать себя комфортно и обладать высоким уровнем работоспособности.</a:t>
            </a:r>
          </a:p>
          <a:p>
            <a:pPr lvl="0"/>
            <a:r>
              <a:rPr lang="ru-RU" sz="7200" dirty="0"/>
              <a:t>Обучать умению анализировать свои действия и действия товарищей.</a:t>
            </a:r>
          </a:p>
          <a:p>
            <a:pPr lvl="0"/>
            <a:r>
              <a:rPr lang="ru-RU" sz="7200" dirty="0"/>
              <a:t>Познакомить детей с терминологией специальных упражнений при занятиях футболом.</a:t>
            </a:r>
          </a:p>
          <a:p>
            <a:pPr lvl="0"/>
            <a:r>
              <a:rPr lang="ru-RU" sz="7200" dirty="0"/>
              <a:t>Воспитывать потребность в ежедневных занятиях физкультурой и футболом.</a:t>
            </a:r>
          </a:p>
          <a:p>
            <a:pPr lvl="0"/>
            <a:r>
              <a:rPr lang="ru-RU" sz="7200" dirty="0"/>
              <a:t>Выявить способности интересы и склонности детей к дальнейшей углубленной специализации в выбранном виде спорта.</a:t>
            </a:r>
          </a:p>
          <a:p>
            <a:pPr lvl="0"/>
            <a:r>
              <a:rPr lang="ru-RU" sz="7200" dirty="0"/>
              <a:t>Приобщать детей к традициям физкультуры и спорта, олимпийского движения.</a:t>
            </a:r>
          </a:p>
          <a:p>
            <a:endParaRPr lang="ru-RU" sz="7200"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399032"/>
          </a:xfrm>
        </p:spPr>
        <p:txBody>
          <a:bodyPr>
            <a:normAutofit/>
          </a:bodyPr>
          <a:lstStyle/>
          <a:p>
            <a:pPr algn="ctr"/>
            <a:r>
              <a:rPr lang="ru-RU" dirty="0" smtClean="0"/>
              <a:t>Подводим итог</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Детство — лучшая пора, чтобы попробовать себя в творчестве. Идеальный вариант для школьника — спортивная секция и какой-нибудь творческий кружок. Не следует делать упор на дополнительные учебные занятия, если ребенок сам не попросит об этом. До поступления в школу ему будет вполне хватать информации, поданной на занятиях в ДОУ.</a:t>
            </a:r>
          </a:p>
          <a:p>
            <a:endParaRPr lang="ru-RU"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8" name="Picture 2" descr="D:\Фото с фотика и камеры\фотик\570.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endParaRPr lang="ru-RU" sz="6000" dirty="0" smtClean="0"/>
          </a:p>
          <a:p>
            <a:pPr algn="ctr">
              <a:buNone/>
            </a:pPr>
            <a:r>
              <a:rPr lang="ru-RU" sz="4400" dirty="0" smtClean="0"/>
              <a:t>Спасибо за внимание!</a:t>
            </a:r>
            <a:endParaRPr lang="ru-RU" sz="4400"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980728"/>
            <a:ext cx="8229600" cy="5474080"/>
          </a:xfrm>
        </p:spPr>
        <p:txBody>
          <a:bodyPr>
            <a:normAutofit fontScale="92500" lnSpcReduction="10000"/>
          </a:bodyPr>
          <a:lstStyle/>
          <a:p>
            <a:pPr>
              <a:buNone/>
            </a:pPr>
            <a:r>
              <a:rPr lang="ru-RU" dirty="0" smtClean="0"/>
              <a:t>  		Когда в семье появляется ребёнок, родители ставят перед собой великую и понятную цель – воспитать его как Человека с большой буквы. Мама с папой очень хотят, чтобы он вырос настоящей, хорошо развитой личностью, яркой индивидуальностью. Они перечитывают множество методических пособий снова и снова, чтобы понять, как из младенца вырастить физически крепкого и интеллектуально развитого человека, который бы к тому же обладал целым набором крепких нравственных установок.</a:t>
            </a:r>
          </a:p>
          <a:p>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cap="all" dirty="0" smtClean="0"/>
              <a:t>ЧТО ТАКОЕ ПРИНЦИП ВСЕСТОРОННЕГО РАЗВИТИЯ?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a:bodyPr>
          <a:lstStyle/>
          <a:p>
            <a:pPr>
              <a:buNone/>
            </a:pPr>
            <a:r>
              <a:rPr lang="ru-RU" dirty="0" smtClean="0"/>
              <a:t>		Всестороннее развитие – это гармоничное развитие всех сторон человека, при котором всем аспектам уделяется равное количество внимания. Грубо говоря, ребёнок дошкольного возраста должен не только хорошо считать или пересказывать сюжеты книг, но ещё быть физически активным и социально адаптированным к различным ситуациям в мире.</a:t>
            </a:r>
          </a:p>
          <a:p>
            <a:endParaRPr lang="ru-RU"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2034"/>
          </a:xfrm>
        </p:spPr>
        <p:txBody>
          <a:bodyPr>
            <a:normAutofit fontScale="90000"/>
          </a:bodyPr>
          <a:lstStyle/>
          <a:p>
            <a:endParaRPr lang="ru-RU" dirty="0"/>
          </a:p>
        </p:txBody>
      </p:sp>
      <p:sp>
        <p:nvSpPr>
          <p:cNvPr id="3" name="Содержимое 2"/>
          <p:cNvSpPr>
            <a:spLocks noGrp="1"/>
          </p:cNvSpPr>
          <p:nvPr>
            <p:ph idx="1"/>
          </p:nvPr>
        </p:nvSpPr>
        <p:spPr>
          <a:xfrm>
            <a:off x="467544" y="476672"/>
            <a:ext cx="8229600" cy="5577483"/>
          </a:xfrm>
        </p:spPr>
        <p:txBody>
          <a:bodyPr>
            <a:normAutofit fontScale="77500" lnSpcReduction="20000"/>
          </a:bodyPr>
          <a:lstStyle/>
          <a:p>
            <a:pPr>
              <a:buNone/>
            </a:pPr>
            <a:r>
              <a:rPr lang="ru-RU" b="1" dirty="0"/>
              <a:t> </a:t>
            </a:r>
            <a:endParaRPr lang="ru-RU" dirty="0"/>
          </a:p>
          <a:p>
            <a:pPr>
              <a:buNone/>
            </a:pPr>
            <a:r>
              <a:rPr lang="ru-RU" dirty="0" smtClean="0"/>
              <a:t>	</a:t>
            </a:r>
            <a:r>
              <a:rPr lang="ru-RU" sz="3100" dirty="0" smtClean="0"/>
              <a:t>      </a:t>
            </a:r>
            <a:r>
              <a:rPr lang="ru-RU" sz="3100" dirty="0"/>
              <a:t>Физическое воспитание играет главную роль во всестороннем развитии современного дошкольника. Дошкольный возраст – это возраст, в котором закладываются основы здоровья, физического развития, формируются двигательные навыки, создается фундамент для воспитания физических качеств, формирования основ здорового образа жизни. В детском организме заложены большие возможности для тренировок, а это дает возможность внедрять доступные детям элементы спорта в систему физического воспитания в ДОУ. Ведь освоение элементов спортивных игр в дошкольном возрасте составляет основу для дальнейших занятий спортом.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4704"/>
            <a:ext cx="8229600" cy="5690104"/>
          </a:xfrm>
        </p:spPr>
        <p:txBody>
          <a:bodyPr>
            <a:normAutofit fontScale="92500" lnSpcReduction="20000"/>
          </a:bodyPr>
          <a:lstStyle/>
          <a:p>
            <a:pPr>
              <a:buNone/>
            </a:pPr>
            <a:r>
              <a:rPr lang="ru-RU" dirty="0" smtClean="0"/>
              <a:t>		Физические упражнения оказывают всестороннее влияние на развитие ребёнка. Движение составляет основу любой детской деятельности, а более всего игровой. Ограничение двигательной активности ребёнка противоречит биологическим потребностям растущего организма, отрицательно сказывается на физическом состоянии (замедляется рост, снижается сопротивляемость к инфекционным заболеваниям) и двигательных функциях, приводит к задержке умственного и сенсорного развития.</a:t>
            </a:r>
          </a:p>
          <a:p>
            <a:pPr>
              <a:buNone/>
            </a:pPr>
            <a:r>
              <a:rPr lang="ru-RU" dirty="0" smtClean="0"/>
              <a:t> </a:t>
            </a:r>
          </a:p>
          <a:p>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48680"/>
            <a:ext cx="8229600" cy="5906128"/>
          </a:xfrm>
        </p:spPr>
        <p:txBody>
          <a:bodyPr>
            <a:normAutofit lnSpcReduction="10000"/>
          </a:bodyPr>
          <a:lstStyle/>
          <a:p>
            <a:pPr>
              <a:buNone/>
            </a:pPr>
            <a:r>
              <a:rPr lang="ru-RU" dirty="0" smtClean="0"/>
              <a:t>		Двигательная активность в детском и особенно в дошкольном возрасте неразрывно связана с общим физическим, интеллектуальным и </a:t>
            </a:r>
            <a:r>
              <a:rPr lang="ru-RU" dirty="0" err="1" smtClean="0"/>
              <a:t>психоэмоциональным</a:t>
            </a:r>
            <a:r>
              <a:rPr lang="ru-RU" dirty="0" smtClean="0"/>
              <a:t> развитием. Спорт гармонизирует его. Дети, посещающие различные секции, сильнее, выносливее и крепче многих сверстников. Они лучше воспринимают, анализируют и проще запоминают информацию. Тренированные дети имеют более высокую самооценку, они уверены в себе, коммуникабельны.</a:t>
            </a:r>
          </a:p>
          <a:p>
            <a:endParaRPr lang="ru-RU"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764704"/>
            <a:ext cx="8229600" cy="5690104"/>
          </a:xfrm>
        </p:spPr>
        <p:txBody>
          <a:bodyPr>
            <a:normAutofit fontScale="92500" lnSpcReduction="10000"/>
          </a:bodyPr>
          <a:lstStyle/>
          <a:p>
            <a:pPr>
              <a:buNone/>
            </a:pPr>
            <a:r>
              <a:rPr lang="ru-RU" dirty="0" smtClean="0"/>
              <a:t>		Неоднократные научные исследования, посвященные тому, как спорт влияет на ребенка, подтверждают его целебное воздействие на все структуры организма. Регулярная физическая активность способствует укреплению иммунитета, </a:t>
            </a:r>
            <a:r>
              <a:rPr lang="ru-RU" dirty="0" err="1" smtClean="0"/>
              <a:t>сердечно-сосудистой</a:t>
            </a:r>
            <a:r>
              <a:rPr lang="ru-RU" dirty="0" smtClean="0"/>
              <a:t> и дыхательной систем, опорно-двигательного аппарата, правильному обмену веществ. При некоторых сбоях в организме врачи даже рекомендуют заниматься теми или иными видами спорта. Главное условие — разумные нагрузки.</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20688"/>
            <a:ext cx="8229600" cy="5834120"/>
          </a:xfrm>
        </p:spPr>
        <p:txBody>
          <a:bodyPr>
            <a:normAutofit/>
          </a:bodyPr>
          <a:lstStyle/>
          <a:p>
            <a:pPr>
              <a:buNone/>
            </a:pPr>
            <a:r>
              <a:rPr lang="ru-RU" dirty="0" smtClean="0"/>
              <a:t>		Во всем мире большой популярностью пользуется игра в футбол, как среди взрослых, так и среди детей. В настоящее время в нашей стране охват детей дошкольного возраста занятиями </a:t>
            </a:r>
            <a:r>
              <a:rPr lang="ru-RU" smtClean="0"/>
              <a:t>футболом стал значителен</a:t>
            </a:r>
            <a:r>
              <a:rPr lang="ru-RU" dirty="0" smtClean="0"/>
              <a:t>. Футбол как специфический вид двигательной деятельности позволяет создать условия для нормального физиологического, психического и физического развития ребенка.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r>
              <a:rPr lang="ru-RU" sz="2700" dirty="0" smtClean="0"/>
              <a:t>Занятия футболом также способствуют формированию социально значимых личностных качеств детей. </a:t>
            </a:r>
            <a:r>
              <a:rPr lang="ru-RU" dirty="0" smtClean="0"/>
              <a:t/>
            </a:r>
            <a:br>
              <a:rPr lang="ru-RU" dirty="0" smtClean="0"/>
            </a:br>
            <a:endParaRPr lang="ru-RU" dirty="0"/>
          </a:p>
        </p:txBody>
      </p:sp>
      <p:sp>
        <p:nvSpPr>
          <p:cNvPr id="3" name="Содержимое 2"/>
          <p:cNvSpPr>
            <a:spLocks noGrp="1"/>
          </p:cNvSpPr>
          <p:nvPr>
            <p:ph idx="1"/>
          </p:nvPr>
        </p:nvSpPr>
        <p:spPr>
          <a:xfrm>
            <a:off x="457200" y="1628800"/>
            <a:ext cx="8229600" cy="4826008"/>
          </a:xfrm>
        </p:spPr>
        <p:txBody>
          <a:bodyPr>
            <a:normAutofit fontScale="77500" lnSpcReduction="20000"/>
          </a:bodyPr>
          <a:lstStyle/>
          <a:p>
            <a:pPr>
              <a:buNone/>
            </a:pPr>
            <a:r>
              <a:rPr lang="ru-RU" dirty="0" smtClean="0"/>
              <a:t> </a:t>
            </a:r>
          </a:p>
          <a:p>
            <a:pPr>
              <a:buNone/>
            </a:pPr>
            <a:r>
              <a:rPr lang="ru-RU" dirty="0" smtClean="0"/>
              <a:t>		В процессе деятельности ребенок общается со сверстниками и преподавателями. Особенно важна социализация для детей дошкольного возраста, которые не посещают детский сад или находятся на домашнем обучении. У них не так много возможностей найти себе друзей. Ребенок не сможет до конца сформироваться как личность, если не научится выстраивать социальные связи. Посещая кружок, он обзаводится новыми знакомыми. Кроме того, это помогает ему обрести самостоятельность, ведь многие вопросы теперь нужно решать без родителей</a:t>
            </a:r>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1259</TotalTime>
  <Words>67</Words>
  <Application>Microsoft Office PowerPoint</Application>
  <PresentationFormat>Экран (4:3)</PresentationFormat>
  <Paragraphs>36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Муниципальное бюджетное дошкольное образовательное учреждение «Центр развития ребенка - детский сад № 35» </vt:lpstr>
      <vt:lpstr>Презентация PowerPoint</vt:lpstr>
      <vt:lpstr>ЧТО ТАКОЕ ПРИНЦИП ВСЕСТОРОННЕГО РАЗВИТИЯ? </vt:lpstr>
      <vt:lpstr>Презентация PowerPoint</vt:lpstr>
      <vt:lpstr>Презентация PowerPoint</vt:lpstr>
      <vt:lpstr>Презентация PowerPoint</vt:lpstr>
      <vt:lpstr>Презентация PowerPoint</vt:lpstr>
      <vt:lpstr>Презентация PowerPoint</vt:lpstr>
      <vt:lpstr>Занятия футболом также способствуют формированию социально значимых личностных качеств детей.  </vt:lpstr>
      <vt:lpstr>Презентация PowerPoint</vt:lpstr>
      <vt:lpstr>Презентация PowerPoint</vt:lpstr>
      <vt:lpstr>Презентация PowerPoint</vt:lpstr>
      <vt:lpstr>Задачи работы кружка «Мини-футбол»:</vt:lpstr>
      <vt:lpstr>Подводим итог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Кружок дополнительного образования</dc:title>
  <dc:creator>Алексей</dc:creator>
  <cp:lastModifiedBy>GordeevAV</cp:lastModifiedBy>
  <cp:revision>105</cp:revision>
  <dcterms:created xsi:type="dcterms:W3CDTF">2005-11-06T15:22:36Z</dcterms:created>
  <dcterms:modified xsi:type="dcterms:W3CDTF">2021-08-23T06:57:52Z</dcterms:modified>
</cp:coreProperties>
</file>