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4"/>
  </p:notesMasterIdLst>
  <p:sldIdLst>
    <p:sldId id="298" r:id="rId2"/>
    <p:sldId id="299" r:id="rId3"/>
    <p:sldId id="296" r:id="rId4"/>
    <p:sldId id="303" r:id="rId5"/>
    <p:sldId id="300" r:id="rId6"/>
    <p:sldId id="301" r:id="rId7"/>
    <p:sldId id="278" r:id="rId8"/>
    <p:sldId id="302" r:id="rId9"/>
    <p:sldId id="304" r:id="rId10"/>
    <p:sldId id="305" r:id="rId11"/>
    <p:sldId id="306" r:id="rId12"/>
    <p:sldId id="307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13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4B0E43-5E74-4DE8-8BDB-6CBF2912DFB8}" type="datetimeFigureOut">
              <a:rPr lang="ru-RU"/>
              <a:pPr>
                <a:defRPr/>
              </a:pPr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F19C4A2-8499-4FA8-98B6-AB9A425620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09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454D258-76DA-4E1C-9069-39D702EC879A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/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/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/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/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/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fld id="{C78209E1-009E-4CC5-9F57-BBC6216EAF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32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57ECA-F53C-4D02-85FA-94B08ED20E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72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C1B25-A14A-4788-B4D7-4F6FFBD5CD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01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241CBF-E0CD-43CD-B339-804B051828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669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01DB1-D210-4158-9937-76AD157037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1316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DE31545-CFF0-4DE7-B799-7FBA1F3500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4772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F3F2EEC0-559E-4ABB-99A8-1EDD5BC87C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740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24779-9882-4562-B8DC-EDA86F7717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152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EBF6-A3F0-4434-B672-82DB54DC36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47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CD2D0-419C-4A01-996D-AF66963B39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75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2157E-47AF-461F-8573-541813F4F4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02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A4DA-A397-4EAA-B8AB-0A56E8FE6C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490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3AD9-833A-40DA-81B3-742C081AEA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105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33244-22F2-494B-8CDE-F21C4D6E5E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82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38E4-1D12-4E6F-9C3C-68B14EA5CC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291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40D0-3764-4D71-A1ED-4E3B2F0750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1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A7330-4CD2-4F5E-8446-2D95954803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90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/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/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/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/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41E1827C-4AA7-4D98-98E8-E6C2CC36F2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5" r:id="rId12"/>
    <p:sldLayoutId id="2147483820" r:id="rId13"/>
    <p:sldLayoutId id="2147483821" r:id="rId14"/>
    <p:sldLayoutId id="2147483826" r:id="rId15"/>
    <p:sldLayoutId id="2147483822" r:id="rId16"/>
    <p:sldLayoutId id="2147483823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663" y="1303338"/>
            <a:ext cx="7429500" cy="1479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медиативных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в работе с педагогами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855663" y="2249488"/>
            <a:ext cx="7429500" cy="4203700"/>
          </a:xfrm>
        </p:spPr>
        <p:txBody>
          <a:bodyPr anchor="b"/>
          <a:lstStyle/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подготовила: Софронова О.В. </a:t>
            </a:r>
          </a:p>
          <a:p>
            <a:pPr marL="0" indent="0" algn="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–зам.зав.МВР</a:t>
            </a: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2782888"/>
            <a:ext cx="4248150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2"/>
          <p:cNvSpPr>
            <a:spLocks noChangeArrowheads="1"/>
          </p:cNvSpPr>
          <p:nvPr/>
        </p:nvSpPr>
        <p:spPr bwMode="auto">
          <a:xfrm>
            <a:off x="1042988" y="80963"/>
            <a:ext cx="7561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«Центр развития ребёнка – детский сад № 79»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060" y="188640"/>
            <a:ext cx="7429499" cy="5760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Петля понимания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450" y="584200"/>
            <a:ext cx="7380288" cy="341630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уточнение правильности понимания того, что сказал собеседник </a:t>
            </a:r>
            <a:r>
              <a:rPr lang="ru-RU" alt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выделение главного, для возвращения собеседника в конструктивное русло,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через использование фраз: «Если я Вас понимаю, то…», «Правильно ли я Вас понимаю, имеется в виду…».</a:t>
            </a: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u="sng">
                <a:latin typeface="Times New Roman" pitchFamily="18" charset="0"/>
                <a:cs typeface="Calibri" pitchFamily="34" charset="0"/>
              </a:rPr>
              <a:t>Например</a:t>
            </a:r>
            <a:r>
              <a:rPr lang="ru-RU" altLang="ru-RU" sz="2400" b="1">
                <a:latin typeface="Times New Roman" pitchFamily="18" charset="0"/>
                <a:cs typeface="Calibri" pitchFamily="34" charset="0"/>
              </a:rPr>
              <a:t>: «Правильно ли я вас поняла, вы хотите …, вас не устраивает …»</a:t>
            </a:r>
          </a:p>
          <a:p>
            <a:pPr eaLnBrk="1" hangingPunct="1">
              <a:buFontTx/>
              <a:buChar char="-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93506" y="3453022"/>
            <a:ext cx="7429499" cy="109611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Перефразирование (отражение)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5350" y="4149725"/>
            <a:ext cx="7737475" cy="143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сказанного собеседником своими словами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 ничего не успеваю!</a:t>
            </a:r>
          </a:p>
          <a:p>
            <a:pPr indent="1158875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Тебе не хватает времени. </a:t>
            </a:r>
          </a:p>
          <a:p>
            <a:pPr algn="just" eaLnBrk="1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616161"/>
                </a:solidFill>
                <a:latin typeface="Arial" panose="020B0604020202020204" pitchFamily="34" charset="0"/>
              </a:rPr>
              <a:t> </a:t>
            </a:r>
            <a:r>
              <a:rPr lang="ru-RU" dirty="0">
                <a:latin typeface="+mn-lt"/>
              </a:rPr>
              <a:t> </a:t>
            </a:r>
          </a:p>
        </p:txBody>
      </p:sp>
      <p:pic>
        <p:nvPicPr>
          <p:cNvPr id="16390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5350" y="5014913"/>
            <a:ext cx="23098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1122363" y="981075"/>
            <a:ext cx="7402512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just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Медиативные технологии в работе детского сада, это не просто дань моде, это инструмент оказывающий действенную помощь в стремлении наладить конструктивный диалог со всеми участниками образовательного процесса</a:t>
            </a:r>
          </a:p>
          <a:p>
            <a:pPr algn="just" eaLnBrk="1" hangingPunct="1">
              <a:lnSpc>
                <a:spcPts val="1800"/>
              </a:lnSpc>
            </a:pPr>
            <a:r>
              <a:rPr lang="ru-RU" altLang="ru-RU">
                <a:solidFill>
                  <a:srgbClr val="616161"/>
                </a:solidFill>
                <a:latin typeface="Arial" charset="0"/>
              </a:rPr>
              <a:t> </a:t>
            </a:r>
            <a:r>
              <a:rPr lang="ru-RU" altLang="ru-RU"/>
              <a:t>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03" r="7480"/>
          <a:stretch>
            <a:fillRect/>
          </a:stretch>
        </p:blipFill>
        <p:spPr bwMode="auto">
          <a:xfrm>
            <a:off x="2843213" y="3500438"/>
            <a:ext cx="4105275" cy="281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429499" cy="14785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187450" y="115888"/>
            <a:ext cx="698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протяжении многих столетий человечество сталкивалось с конфликтными ситуациями. Эти ситуации, как и другие жизненные трудности, не всегда разрешаются конструктивным путём.</a:t>
            </a:r>
          </a:p>
        </p:txBody>
      </p:sp>
      <p:pic>
        <p:nvPicPr>
          <p:cNvPr id="7171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1196975"/>
            <a:ext cx="295275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Объект 1"/>
          <p:cNvSpPr txBox="1">
            <a:spLocks/>
          </p:cNvSpPr>
          <p:nvPr/>
        </p:nvSpPr>
        <p:spPr bwMode="auto">
          <a:xfrm>
            <a:off x="684213" y="3092450"/>
            <a:ext cx="8494712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charset="0"/>
              <a:buChar char="•"/>
              <a:defRPr sz="2400">
                <a:solidFill>
                  <a:schemeClr val="tx1"/>
                </a:solidFill>
                <a:latin typeface="Tw Cen MT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charset="0"/>
              <a:buChar char="•"/>
              <a:defRPr sz="20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charset="0"/>
              <a:buChar char="•"/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charset="0"/>
              <a:buChar char="•"/>
              <a:defRPr sz="16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buFont typeface="Arial" charset="0"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В споре стороны довольно часто не могут понять истинную причину конфликта, услышать мнение другого человека, а также найти правильный выход из сложившейся ситуации. Одним из возможных способов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 конфликтами и их завершения является </a:t>
            </a:r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4508500"/>
            <a:ext cx="34798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1"/>
          <p:cNvSpPr>
            <a:spLocks noGrp="1"/>
          </p:cNvSpPr>
          <p:nvPr>
            <p:ph idx="1"/>
          </p:nvPr>
        </p:nvSpPr>
        <p:spPr>
          <a:xfrm>
            <a:off x="900113" y="188913"/>
            <a:ext cx="7429500" cy="3024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1042988" y="981075"/>
            <a:ext cx="77771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Способ разрешения споров мирным путем на основе выработки сторонами спора взаимоприемлемого решения при содействии нейтрального и независимого лица – медиатора</a:t>
            </a:r>
          </a:p>
        </p:txBody>
      </p:sp>
      <p:pic>
        <p:nvPicPr>
          <p:cNvPr id="819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9725" y="1903413"/>
            <a:ext cx="4105275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1560513" y="4652963"/>
            <a:ext cx="67691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Медиатор - </a:t>
            </a:r>
            <a:r>
              <a:rPr lang="ru-RU" altLang="ru-RU" b="1" u="sng">
                <a:latin typeface="Times New Roman" pitchFamily="18" charset="0"/>
                <a:cs typeface="Times New Roman" pitchFamily="18" charset="0"/>
              </a:rPr>
              <a:t>нейтральная</a:t>
            </a:r>
            <a:r>
              <a:rPr lang="ru-RU" altLang="ru-RU" u="sng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беспристрастная, независимая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третья сторона, способствующая конфликтующим в поиске взаимо удовлетворяющего решения и достижению договоренности о будущих отношениях.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59632" y="188640"/>
            <a:ext cx="7239000" cy="720080"/>
          </a:xfrm>
          <a:prstGeom prst="rect">
            <a:avLst/>
          </a:prstGeom>
        </p:spPr>
        <p:txBody>
          <a:bodyPr lIns="45720" tIns="0" rIns="4572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defTabSz="914400" fontAlgn="auto">
              <a:spcAft>
                <a:spcPts val="0"/>
              </a:spcAft>
              <a:defRPr/>
            </a:pPr>
            <a:r>
              <a:rPr lang="ru-RU" sz="2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медиации в </a:t>
            </a:r>
            <a:r>
              <a:rPr lang="ru-RU" sz="24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2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регламентируют кодексы и законы :</a:t>
            </a:r>
            <a:endParaRPr lang="ru-RU" sz="2400" dirty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116013" y="1052513"/>
            <a:ext cx="7239000" cy="484663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ФЗ РФ «Об альтернативной процедуре урегулирования споров с участием посредника (процедуре медиации)» № 193-ФЗ.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 Гражданский кодекс Российской Федерации (п. 3. ст. 22);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 Семейный кодекс Российской Федерации от 29 декабря 1995 г. № 223-ФЗ (п. 2 ст. 22);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Федеральный закон от 27 июля 2010 г. № 194-ФЗ «О внесении изменений в отдельные законодательные акты Российской Федерации в связи с принятием Федерального закона «Об альтернативной процедуре урегулирования споров с участием посредника (процедуре медиации)»;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25" y="260350"/>
            <a:ext cx="7672388" cy="1479550"/>
          </a:xfrm>
        </p:spPr>
        <p:txBody>
          <a:bodyPr>
            <a:normAutofit fontScale="90000"/>
          </a:bodyPr>
          <a:lstStyle/>
          <a:p>
            <a:pPr algn="just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dirty="0"/>
              <a:t> 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нет необходимости всем становиться профессиональными медиаторами для того, чтобы использовать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медиативный подход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762125"/>
            <a:ext cx="7777163" cy="190023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медиативный подход?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по предупреждению споров и выходу из спора, которым можно научить практически любого человека.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2124075" y="3698875"/>
            <a:ext cx="66246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ru-RU" altLang="ru-RU"/>
              <a:t> </a:t>
            </a:r>
            <a:r>
              <a:rPr lang="ru-RU" altLang="ru-RU">
                <a:solidFill>
                  <a:srgbClr val="FFFF00"/>
                </a:solidFill>
              </a:rPr>
              <a:t> </a:t>
            </a:r>
            <a:r>
              <a:rPr lang="ru-RU" alt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«…Это подход, основанный на менталитете сотрудничества</a:t>
            </a:r>
            <a:r>
              <a:rPr lang="ru-RU" altLang="ru-RU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Такой подход, может использоваться как управленческая стратегия для успешной реализации проектов любой степени сложности, поскольку основывается на  общественном согласии и ориентации на достижение консенсуса.»</a:t>
            </a:r>
          </a:p>
          <a:p>
            <a:pPr algn="r" eaLnBrk="1" hangingPunct="1"/>
            <a:r>
              <a:rPr lang="ru-RU" alt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Ц.А. Шамликашвилли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116013" y="549275"/>
            <a:ext cx="76136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2438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В ДОУ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медиативный подход 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может быть ориентирован на создание безопасной среды в целях,  как предупреждения конфликтных ситуаций, так и  цивилизованного их разрешения.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Использование современных медиативных технологий в управлении дошкольным образовательным учреждением обусловлено необходимостью  модернизации, значительных перемен в системе дошкольного образования в сторону социального партнерства</a:t>
            </a:r>
            <a:r>
              <a:rPr lang="ru-RU" altLang="ru-RU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2988" y="2781300"/>
            <a:ext cx="6985000" cy="2584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определить следующие направления возможности использования медиативных технологий дошкольном образовательном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98525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 с детьми,</a:t>
            </a:r>
          </a:p>
          <a:p>
            <a:pPr marL="898525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взаимодействия с родителями,</a:t>
            </a:r>
          </a:p>
          <a:p>
            <a:pPr marL="898525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управления дошкольным учреждением,</a:t>
            </a:r>
          </a:p>
          <a:p>
            <a:pPr marL="898525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организации методической работы с педагогическими кадрами.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1187450" y="33338"/>
            <a:ext cx="7632700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В процессе организации методической работы с педагогами обучение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медиативным технологиям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помогает повысить профессиональный уровень воспитателей и специалистов ДОУ, педагогическое мастерство при реализации своих трудовых функций.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медиативному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подходу педагогов </a:t>
            </a:r>
            <a:r>
              <a:rPr lang="ru-RU" altLang="ru-RU" u="sng">
                <a:latin typeface="Times New Roman" pitchFamily="18" charset="0"/>
                <a:cs typeface="Times New Roman" pitchFamily="18" charset="0"/>
              </a:rPr>
              <a:t>необходимо для развития их коммуникативной компетенции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: желания и умения вступать в коммуникацию, способности ориентироваться в ситуации общения.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Для этого в план методической работы включаются: мастер- классы, практикумы, семинары. На которых педагоги  приобретают навыки конструктивного общения. Владение коммуникативными техниками повышает эффективность и скорость урегулирования конфликтов, возникающих в сфере деятельности педагогических работников 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Применяя медиативный подход при взаимодействии с родителями  можно быстрее наладить диалог, используя позитивный язык, избегая обвинительных слов и оценочных категорий и просто активно слушая собеседника. Слова могут разрядить или накалить обстановку, в зависимости от того, как их используют. Применяя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медиативные техники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(активное слушание, парафраз, отражение чувств и др.) можно эффективно наладить контакт,  как с родителями, так и с детьми в ситуациях накаленного конфликта, либо использовать их как превентивные средства.</a:t>
            </a:r>
          </a:p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266" y="233569"/>
            <a:ext cx="7429499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медиативные техники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1001713" y="1096963"/>
            <a:ext cx="7747000" cy="499586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100" b="1" dirty="0" smtClean="0"/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слушание – способ обеспечения эффективного слушания, ориентированный на понимание смысла в целом и интерес к человеку;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«Петля понимания» - инструмент уточнения и прояснения смысла сказанного, помогающий обеспечить насколько возможно полное, глубинное понимание собеседника, через которое сказанное становится не только услышанным, но и принятым, понятым.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/>
              <a:t>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Рефрейминг» - изменение точки зрения на ситуацию для придания ей иного значения.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на происходящее с другой стороны.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Перефразирование (отражение)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способ, позволяющий показать, через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своими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 смысла содержания высказывания собеседника,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понятна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на данный момент беседа.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500" b="1" dirty="0" smtClean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500" b="1" dirty="0" smtClean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500" b="1" dirty="0" smtClean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5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954" y="0"/>
            <a:ext cx="7429499" cy="8302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слушание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4075" y="712788"/>
            <a:ext cx="7713663" cy="4953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способ ведения беседы, когда слушающий активно демонстрирует, что он слышит и понимает, в первую очередь, чувства говорящего.</a:t>
            </a:r>
          </a:p>
          <a:p>
            <a:pPr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 слушать собеседника — означает:</a:t>
            </a:r>
          </a:p>
          <a:p>
            <a:pPr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Дать понять собеседнику о том, что вы услышали из того, что он вам рассказал;</a:t>
            </a:r>
          </a:p>
          <a:p>
            <a:pPr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Сообщать партнеру о его чувствах и переживаниях, связанных с рассказом.</a:t>
            </a:r>
          </a:p>
          <a:p>
            <a:pPr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Спокойно реагировать на все, что говорит собеседник. Никаких личных оценок и замечаний к сказанному.</a:t>
            </a:r>
          </a:p>
          <a:p>
            <a:pPr marL="1077913" indent="-1077913" algn="just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собеседник жестикулирует, смотрит в глаза, кивает головой, поддакивает.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1285</TotalTime>
  <Words>619</Words>
  <Application>Microsoft Office PowerPoint</Application>
  <PresentationFormat>Экран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Контур</vt:lpstr>
      <vt:lpstr>Использование медиативных технологий в работе с педагогами ДОУ</vt:lpstr>
      <vt:lpstr>Презентация PowerPoint</vt:lpstr>
      <vt:lpstr>Презентация PowerPoint</vt:lpstr>
      <vt:lpstr>Презентация PowerPoint</vt:lpstr>
      <vt:lpstr>  Однако нет необходимости всем становиться профессиональными медиаторами для того, чтобы использовать медиативный подход в своей  деятельности.</vt:lpstr>
      <vt:lpstr>Презентация PowerPoint</vt:lpstr>
      <vt:lpstr>Презентация PowerPoint</vt:lpstr>
      <vt:lpstr>медиативные техники</vt:lpstr>
      <vt:lpstr>активное слушание</vt:lpstr>
      <vt:lpstr>Петля понимания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Рустем</dc:creator>
  <cp:lastModifiedBy>GordeevAV</cp:lastModifiedBy>
  <cp:revision>77</cp:revision>
  <dcterms:created xsi:type="dcterms:W3CDTF">2012-11-08T11:48:10Z</dcterms:created>
  <dcterms:modified xsi:type="dcterms:W3CDTF">2021-08-23T07:02:51Z</dcterms:modified>
</cp:coreProperties>
</file>