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16" r:id="rId3"/>
    <p:sldId id="289" r:id="rId4"/>
    <p:sldId id="258" r:id="rId5"/>
    <p:sldId id="291" r:id="rId6"/>
    <p:sldId id="334" r:id="rId7"/>
    <p:sldId id="335" r:id="rId8"/>
    <p:sldId id="330" r:id="rId9"/>
    <p:sldId id="328" r:id="rId10"/>
    <p:sldId id="333" r:id="rId11"/>
    <p:sldId id="336" r:id="rId12"/>
    <p:sldId id="337" r:id="rId13"/>
    <p:sldId id="338" r:id="rId14"/>
    <p:sldId id="332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9" autoAdjust="0"/>
  </p:normalViewPr>
  <p:slideViewPr>
    <p:cSldViewPr>
      <p:cViewPr>
        <p:scale>
          <a:sx n="50" d="100"/>
          <a:sy n="50" d="100"/>
        </p:scale>
        <p:origin x="-13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C309-14A0-4104-A7F3-7F50C624976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2538-5C7A-46BB-BCA9-E361E67A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1029"/>
            <a:ext cx="9753599" cy="727902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717032"/>
            <a:ext cx="6021423" cy="1413617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Музыкальный руководитель высшей категории </a:t>
            </a:r>
            <a:r>
              <a:rPr lang="ru-RU" dirty="0" err="1" smtClean="0">
                <a:solidFill>
                  <a:srgbClr val="00B0F0"/>
                </a:solidFill>
              </a:rPr>
              <a:t>Зевякина</a:t>
            </a:r>
            <a:r>
              <a:rPr lang="ru-RU" dirty="0" smtClean="0">
                <a:solidFill>
                  <a:srgbClr val="00B0F0"/>
                </a:solidFill>
              </a:rPr>
              <a:t> Т. А., МБДОУ «Детский сад №10»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91680" y="0"/>
            <a:ext cx="6786610" cy="35718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Развитие профессиональной компетентности педагога ДОУ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в сфере общения с родителями воспитанников.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839/00027938-aa96ec36/4/im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2488" flipV="1">
            <a:off x="1716618" y="-6615"/>
            <a:ext cx="6951144" cy="5440925"/>
          </a:xfrm>
          <a:prstGeom prst="rect">
            <a:avLst/>
          </a:prstGeom>
          <a:noFill/>
        </p:spPr>
      </p:pic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 rot="21404604">
            <a:off x="1786936" y="821595"/>
            <a:ext cx="6407504" cy="411225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i="1" dirty="0">
                <a:solidFill>
                  <a:srgbClr val="006600"/>
                </a:solidFill>
              </a:rPr>
              <a:t>Самым лучшим комплиментом для родителей служат добрые слова об их ребенке. 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i="1" dirty="0">
                <a:solidFill>
                  <a:srgbClr val="006600"/>
                </a:solidFill>
              </a:rPr>
              <a:t>Кроме того, умение педагога вычленить хорошее качество в каждом ребенке свидетельствует о его компетентности в глазах родителей.</a:t>
            </a:r>
          </a:p>
        </p:txBody>
      </p:sp>
      <p:pic>
        <p:nvPicPr>
          <p:cNvPr id="6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411628">
            <a:off x="1763688" y="0"/>
            <a:ext cx="6102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Информационно-аналитические формы взаимодействия с родителями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 rot="21112033">
            <a:off x="2150753" y="1279381"/>
            <a:ext cx="3320502" cy="163614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Социологические срезы, опросы, анкетирование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1125353">
            <a:off x="5317345" y="1993246"/>
            <a:ext cx="3316800" cy="16428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Индивидуальные блокноты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21094531">
            <a:off x="2153872" y="3680790"/>
            <a:ext cx="3559296" cy="16566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Почта для родителей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424275">
            <a:off x="1643022" y="162425"/>
            <a:ext cx="63854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Наглядно-информационные формы взаимодействия с родителями</a:t>
            </a:r>
            <a:endParaRPr lang="ru-RU" sz="32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21362713">
            <a:off x="2304130" y="2012304"/>
            <a:ext cx="2808312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Видеофрагменты, фотографии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21362713">
            <a:off x="5616500" y="1724271"/>
            <a:ext cx="2808312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стенды,</a:t>
            </a:r>
          </a:p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папки-передвижки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1362713">
            <a:off x="4248346" y="3812503"/>
            <a:ext cx="2808312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Информационный уголок в группе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416358">
            <a:off x="1979837" y="0"/>
            <a:ext cx="5505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Досуговые формы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взаимодействия с родителями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95057">
            <a:off x="2195736" y="1844824"/>
            <a:ext cx="259228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Традиционные совместные праздники и досуги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95057">
            <a:off x="5478843" y="1597484"/>
            <a:ext cx="259228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Выставки работ родителей и детей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95057">
            <a:off x="2526515" y="3469692"/>
            <a:ext cx="259228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Совместные экскурсии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95057">
            <a:off x="5694868" y="3181659"/>
            <a:ext cx="259228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Театральные группы дети-родители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39/00027938-aa96ec36/4/im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9269" flipV="1">
            <a:off x="1615423" y="417259"/>
            <a:ext cx="7114284" cy="523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415312">
            <a:off x="2182014" y="1518197"/>
            <a:ext cx="5411512" cy="28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Таким образом, педагог с высоким уровнем  профессиональной компетентности в сфере общения с родителями воспитанников – это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 который, понимает, зачем нужно общение и каким оно должно быть, знает, что необходимо, чтобы общение было интересным и содержательным, и, главное, активно действует.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5058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839/00027938-aa96ec36/4/im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2957" flipV="1">
            <a:off x="1562345" y="285991"/>
            <a:ext cx="6589391" cy="5312767"/>
          </a:xfrm>
          <a:prstGeom prst="rect">
            <a:avLst/>
          </a:prstGeom>
          <a:noFill/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 rot="21412553">
            <a:off x="1647234" y="454100"/>
            <a:ext cx="5931961" cy="10742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Японская мудрость гласит: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 rot="21389289">
            <a:off x="1355217" y="1500238"/>
            <a:ext cx="7329510" cy="400427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solidFill>
                  <a:srgbClr val="00B050"/>
                </a:solidFill>
              </a:rPr>
              <a:t>«Плохой хозяин растит сорняк,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solidFill>
                  <a:srgbClr val="00B050"/>
                </a:solidFill>
              </a:rPr>
              <a:t>хороший выращивает рис.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solidFill>
                  <a:srgbClr val="00B050"/>
                </a:solidFill>
              </a:rPr>
              <a:t>Умный культивирует почву, дальновидный воспитывает работника»</a:t>
            </a:r>
          </a:p>
          <a:p>
            <a:pPr algn="ctr">
              <a:lnSpc>
                <a:spcPct val="90000"/>
              </a:lnSpc>
            </a:pPr>
            <a:endParaRPr lang="ru-RU" b="1" i="1" dirty="0"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Давайте же воспитывать достойное поколение.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Удачи Нам!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0c31/000501b8-bdc9b57f/img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0933">
            <a:off x="2071466" y="-27560"/>
            <a:ext cx="6907954" cy="5829299"/>
          </a:xfrm>
          <a:prstGeom prst="rect">
            <a:avLst/>
          </a:prstGeom>
          <a:noFill/>
        </p:spPr>
      </p:pic>
      <p:pic>
        <p:nvPicPr>
          <p:cNvPr id="3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9060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a6b/0013f412-b05650cc/img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8150">
            <a:off x="1510478" y="-9792"/>
            <a:ext cx="7310312" cy="5665660"/>
          </a:xfrm>
          <a:prstGeom prst="rect">
            <a:avLst/>
          </a:prstGeom>
          <a:noFill/>
        </p:spPr>
      </p:pic>
      <p:sp>
        <p:nvSpPr>
          <p:cNvPr id="2050" name="AutoShape 2" descr="https://yandex-images.clstorage.net/xJLm49204/23cff63x/tpYTyJ39q8Y6RvyVpKb8lnDyo_LXK90_VD2wcmWBajcpz5LNmZUgP4OkNz-ou9Vqg3dFvZtqw-wMBgWSvK2NglVEYL7IfMiXChdM8cCHeTLBNnNBNDmPfPMvowGzA4iH_Q_iXdhhkCoAZ-OuXo9CruTBIDgPCmOsvXBA15x-T2CnJnAvuYgZZjoVHZTVIQxmcSSQEador04wH8JwIhM79k0Mcr_rNYHrowQnPA9MM25l8HEbj3hCnC_iQmVdTbzzZMWzrbuLqpZJFQ71tVLcttP00vGHaX_uoqzBgXMz-cTuLXD9u1RT6QClRKwen6KPR2FiSq3qQw6dwvH137994hWEc75buUjHKycOdifDHSWR99Ezl4nOXjAPgYNxoDg03H6DDBl0EUhi1pcP_q6jjwXiM3sN2fMeLWHyVL9tPdDHR0NvSTnrNTqULhZWExykkwViIJX7XP3ij4GAQUELRX4-kX2Z9FHqc3cH_Y6tg5y20mDaD-qSvixRkhZfLwxRtfci7Wt7uJUYt_4UVvL-9CGn0TIGqbw8wq1C8DBAiOROD0O_CTTyebC2104uDfBftpJxqDyasvy_8FIGHF3ccVeVwnw7asvlmzavpYYzPBaQtoABx-uMHVINc1BgATqHTXxynxnVMJng9Uctzz6hDeZyMbr8muMNXcJhx95ND7CnhZOPWJkat6oH_HTXUsy0sXdAQrZZDUxiHPLwQNOIhP4OIt1ZZTMrQQQ2v_yeI183oCOqfXmBTn5zU4f9vZ3TtXexbCm7qIcrxj5FlhKtN0LmwQIXKS9OMc9xQiLQKTX9nhF_yTQzWkDGpw-cjoActZJgWIyag2zcUKM3rD2cIFenYd3rimnliccu9uYRn2TS53CwtIlvvkHucmGSQ7hXL75RDdlFA7jRJOdObUzRblaRcFvdKgGvf8NyhmxMz8LVRUIP6Ut7R0jXXjS1cU_WAETC82VInuxiXfKxkkNYk"/>
          <p:cNvSpPr>
            <a:spLocks noChangeAspect="1" noChangeArrowheads="1"/>
          </p:cNvSpPr>
          <p:nvPr/>
        </p:nvSpPr>
        <p:spPr bwMode="auto">
          <a:xfrm>
            <a:off x="155575" y="-3290888"/>
            <a:ext cx="9144000" cy="685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9060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75/001459c4-e2ced24e/img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5954">
            <a:off x="1571604" y="0"/>
            <a:ext cx="7572396" cy="5143512"/>
          </a:xfrm>
          <a:prstGeom prst="rect">
            <a:avLst/>
          </a:prstGeom>
          <a:noFill/>
        </p:spPr>
      </p:pic>
      <p:pic>
        <p:nvPicPr>
          <p:cNvPr id="4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0c31/000501b8-bdc9b57f/img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4241">
            <a:off x="1714831" y="-145957"/>
            <a:ext cx="6962589" cy="5525854"/>
          </a:xfrm>
          <a:prstGeom prst="rect">
            <a:avLst/>
          </a:prstGeom>
          <a:noFill/>
        </p:spPr>
      </p:pic>
      <p:pic>
        <p:nvPicPr>
          <p:cNvPr id="4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457200"/>
            <a:ext cx="10150152" cy="76126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377311">
            <a:off x="1403648" y="0"/>
            <a:ext cx="72728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пути развития профессиональной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компетентности педагога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Самообразование педагогов;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 в работе методических объединений, педсоветов, семинаров, конференций, мастер – классов;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Владение современными образовательными технологиями;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информационно – коммуникативными технологиями;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конкурсах, исследовательских работах;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собственного педагогического опыта.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382026">
            <a:off x="1560373" y="479023"/>
            <a:ext cx="7056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Обладает устойчивой потребностью в самосовершенствовании в сфере общения с родителями;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Признает роль родителей в воспитании детей как ведущую и роль педагога как их «помощника»;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Стремится к активному и содержательному общению с родителями с целью оказания им помощи в воспитании детей;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общении с родителями проявляет внимание, выдержку, тактичность, другие профессионально значимые качества;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Владеет знаниями о семье, специфике семейного воспитания, методах изучения семьи и образовательных потребностей родителей;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Умеет планировать предстоящее общение.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423494">
            <a:off x="619663" y="-67225"/>
            <a:ext cx="8078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Портрет педагога в общении с родителями</a:t>
            </a:r>
            <a:endParaRPr lang="ru-RU" sz="32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839/00027938-aa96ec36/4/im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2669" flipV="1">
            <a:off x="1454518" y="321415"/>
            <a:ext cx="6880148" cy="52823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370332">
            <a:off x="1785918" y="714356"/>
            <a:ext cx="62151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ПРИМЕРНЫЙ КОДЕКС </a:t>
            </a:r>
          </a:p>
          <a:p>
            <a:pPr indent="-179705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ОБЩЕНИЯ:</a:t>
            </a:r>
          </a:p>
          <a:p>
            <a:pPr indent="-179705" algn="ctr">
              <a:spcAft>
                <a:spcPts val="0"/>
              </a:spcAft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Всегда стремиться быть в хорошем настроении и быть приятным в общении.</a:t>
            </a:r>
            <a:endParaRPr lang="ru-RU" b="1" dirty="0" smtClean="0">
              <a:solidFill>
                <a:srgbClr val="0066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Стараться почувствовать эмоциональное состояние родителей.</a:t>
            </a:r>
            <a:endParaRPr lang="ru-RU" b="1" dirty="0" smtClean="0">
              <a:solidFill>
                <a:srgbClr val="0066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Находить возможность каждый раз говорить родителям что-нибудь положительное о ребенке — это лучший способ расположить родителей к себе.</a:t>
            </a:r>
            <a:endParaRPr lang="ru-RU" b="1" dirty="0" smtClean="0">
              <a:solidFill>
                <a:srgbClr val="0066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Давать родителям возможность высказаться, не перебивая их.</a:t>
            </a:r>
            <a:endParaRPr lang="ru-RU" b="1" dirty="0" smtClean="0">
              <a:solidFill>
                <a:srgbClr val="0066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Быть эмоционально уравновешенным при общении с родителями, подавать пример воспитанности и такта.</a:t>
            </a:r>
            <a:endParaRPr lang="ru-RU" b="1" dirty="0" smtClean="0">
              <a:solidFill>
                <a:srgbClr val="0066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В сложной ситуации стараться подавать пример уступчивости — этим своего достоинства уронить нельзя, но укрепить его можно.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45058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5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9/942822/slides/slide_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8541">
            <a:off x="1654063" y="177145"/>
            <a:ext cx="7068896" cy="5685772"/>
          </a:xfrm>
          <a:prstGeom prst="rect">
            <a:avLst/>
          </a:prstGeom>
          <a:noFill/>
        </p:spPr>
      </p:pic>
      <p:pic>
        <p:nvPicPr>
          <p:cNvPr id="3" name="Picture 2" descr="https://i.pinimg.com/originals/b1/86/31/b1863171b08b128aca4443a08d63a0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4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427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Развитие профессиональной компетентности педагога ДОУ в сфере общения с родителями воспитанников.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Японская мудрость гласит: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GordeevAV</cp:lastModifiedBy>
  <cp:revision>97</cp:revision>
  <dcterms:created xsi:type="dcterms:W3CDTF">2021-08-19T12:56:59Z</dcterms:created>
  <dcterms:modified xsi:type="dcterms:W3CDTF">2021-08-23T07:01:39Z</dcterms:modified>
</cp:coreProperties>
</file>