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5"/>
  </p:notesMasterIdLst>
  <p:sldIdLst>
    <p:sldId id="256" r:id="rId2"/>
    <p:sldId id="360" r:id="rId3"/>
    <p:sldId id="356" r:id="rId4"/>
    <p:sldId id="369" r:id="rId5"/>
    <p:sldId id="396" r:id="rId6"/>
    <p:sldId id="414" r:id="rId7"/>
    <p:sldId id="320" r:id="rId8"/>
    <p:sldId id="376" r:id="rId9"/>
    <p:sldId id="388" r:id="rId10"/>
    <p:sldId id="379" r:id="rId11"/>
    <p:sldId id="377" r:id="rId12"/>
    <p:sldId id="381" r:id="rId13"/>
    <p:sldId id="382" r:id="rId14"/>
    <p:sldId id="378" r:id="rId15"/>
    <p:sldId id="383" r:id="rId16"/>
    <p:sldId id="384" r:id="rId17"/>
    <p:sldId id="387" r:id="rId18"/>
    <p:sldId id="386" r:id="rId19"/>
    <p:sldId id="385" r:id="rId20"/>
    <p:sldId id="374" r:id="rId21"/>
    <p:sldId id="408" r:id="rId22"/>
    <p:sldId id="318" r:id="rId23"/>
    <p:sldId id="406" r:id="rId24"/>
    <p:sldId id="315" r:id="rId25"/>
    <p:sldId id="314" r:id="rId26"/>
    <p:sldId id="398" r:id="rId27"/>
    <p:sldId id="399" r:id="rId28"/>
    <p:sldId id="331" r:id="rId29"/>
    <p:sldId id="401" r:id="rId30"/>
    <p:sldId id="400" r:id="rId31"/>
    <p:sldId id="402" r:id="rId32"/>
    <p:sldId id="311" r:id="rId33"/>
    <p:sldId id="332" r:id="rId34"/>
    <p:sldId id="404" r:id="rId35"/>
    <p:sldId id="403" r:id="rId36"/>
    <p:sldId id="405" r:id="rId37"/>
    <p:sldId id="317" r:id="rId38"/>
    <p:sldId id="415" r:id="rId39"/>
    <p:sldId id="410" r:id="rId40"/>
    <p:sldId id="411" r:id="rId41"/>
    <p:sldId id="412" r:id="rId42"/>
    <p:sldId id="413" r:id="rId43"/>
    <p:sldId id="277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92117" autoAdjust="0"/>
  </p:normalViewPr>
  <p:slideViewPr>
    <p:cSldViewPr>
      <p:cViewPr>
        <p:scale>
          <a:sx n="76" d="100"/>
          <a:sy n="76" d="100"/>
        </p:scale>
        <p:origin x="-104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ПДН</c:v>
                </c:pt>
                <c:pt idx="1">
                  <c:v>ВШУ</c:v>
                </c:pt>
                <c:pt idx="2">
                  <c:v>условно осужденные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1"/>
          </c:dPt>
          <c:dLbls>
            <c:dLbl>
              <c:idx val="0"/>
              <c:layout>
                <c:manualLayout>
                  <c:x val="-0.1605023313737397"/>
                  <c:y val="-0.19262957190984972"/>
                </c:manualLayout>
              </c:layout>
              <c:tx>
                <c:rich>
                  <a:bodyPr/>
                  <a:lstStyle/>
                  <a:p>
                    <a:pPr>
                      <a:defRPr sz="2860" baseline="0">
                        <a:solidFill>
                          <a:schemeClr val="bg1"/>
                        </a:solidFill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всего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в ОУ 463 чел.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17570834333191626"/>
                  <c:y val="0.20068580288894539"/>
                </c:manualLayout>
              </c:layout>
              <c:tx>
                <c:rich>
                  <a:bodyPr/>
                  <a:lstStyle/>
                  <a:p>
                    <a:r>
                      <a:rPr lang="ru-RU" sz="2860" baseline="0" dirty="0" smtClean="0">
                        <a:solidFill>
                          <a:schemeClr val="tx1"/>
                        </a:solidFill>
                      </a:rPr>
                      <a:t>вовлечено 186 чел.</a:t>
                    </a:r>
                    <a:endParaRPr lang="ru-RU" sz="229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286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 обучающихся</c:v>
                </c:pt>
                <c:pt idx="1">
                  <c:v>привлечено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463</c:v>
                </c:pt>
                <c:pt idx="1">
                  <c:v>186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ДО в образовательном учреждении       77 чел.</c:v>
                </c:pt>
                <c:pt idx="1">
                  <c:v>кружки, секции, клубы  в других организациях      109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в образовательном учреждении       77 чел.</c:v>
                </c:pt>
                <c:pt idx="1">
                  <c:v>кружки, секции, клубы  в других организациях      109 чел.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в образовательном учреждении       77 чел.</c:v>
                </c:pt>
                <c:pt idx="1">
                  <c:v>кружки, секции, клубы  в других организациях      109 чел.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в образовательном учреждении       77 чел.</c:v>
                </c:pt>
                <c:pt idx="1">
                  <c:v>кружки, секции, клубы  в других организациях      109 чел.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68E8BC-2C4E-496F-8D50-6E61DC9955F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70A853-4F18-4346-8F8F-1257EB29E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93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2CB33-4D39-47C9-BB7F-BE9697201996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5D987-731E-49B6-9909-1458BA083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0609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5F5A3-57B3-4C3C-8F48-6F407E21BD8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957A6-FF4D-435A-9A39-E126E6E43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2805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A576-082A-43A6-A6F7-F2A978D5639C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A3BA4-78DC-4CEE-965A-ABBD8E513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344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A0C7A-62C0-4381-9035-0B918DB86DD5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5949-24D0-4D00-93C3-5FA30356C2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0479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BB332-2B2E-495E-B53C-9FF142672D47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77265-D98B-44AC-9E5F-89661D4D14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1572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749E0-31E3-4967-A5D7-907391DF39C1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4B825-8F61-4BA0-9E98-99A1D0DEF6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1227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C2C77-922C-49A4-BDA9-F03580ECC112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8D341-1E92-454B-B56B-ED67DBF55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8742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10367-87C1-461B-BB6A-9F41EDC22568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BEEAF-C8DC-4EE5-8760-EC394F2AC5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3222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DAA441-17E4-4664-A140-E6093872ED77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CEAC6-1113-4283-B30B-051D6FC286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0707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DD778C-3BBC-47CD-92CE-0F6FF984B210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F5E0B-D97E-43B9-B5FF-12CA26802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6251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5D347-E78C-4427-B00C-F0DF649894F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03911-AAE5-4AD4-A8D4-6D54C5F6D9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5195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034805-5721-433C-BDA7-6DC43C487E3E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177F97-58E6-4F6E-9F1B-A0A65D6F51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97-2003_Worksheet1.xls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now-bars\Desktop\Новая папка\104616745_large_a__2_.pn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037" y="68970"/>
            <a:ext cx="9108504" cy="6789030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650" y="68263"/>
            <a:ext cx="8137525" cy="407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бюджетное общеобразовательное учреждение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«Городской центр образования»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79613" y="1700213"/>
            <a:ext cx="5113337" cy="2881312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работы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  по профилактике                      и предупреждению правонарушений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обучающихся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638" y="6370638"/>
            <a:ext cx="24479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Чита, 2017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II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184964"/>
              </p:ext>
            </p:extLst>
          </p:nvPr>
        </p:nvGraphicFramePr>
        <p:xfrm>
          <a:off x="251520" y="1340768"/>
          <a:ext cx="8676456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191"/>
                <a:gridCol w="2441282"/>
                <a:gridCol w="1713675"/>
                <a:gridCol w="1352612"/>
                <a:gridCol w="1348696"/>
              </a:tblGrid>
              <a:tr h="6624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Профилактические беседы с обучающимися, стоящими на учете, и их родителями,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Профилактические беседы с обучающимися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6-11классов на тему: «Ответственность за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уголовные и административные правонарушения».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 педагог,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руководитель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ПДН и КДН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Дневник наблюдений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454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312368" cy="525658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 в ОУ  ведутся  дневники  наблюдений за обучающимся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92162" name="Picture 2" descr="C:\Users\Школа\Desktop\дневи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08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III. Социально – педагогическая </a:t>
            </a:r>
            <a:b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профилактика негативных явлений.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156767"/>
              </p:ext>
            </p:extLst>
          </p:nvPr>
        </p:nvGraphicFramePr>
        <p:xfrm>
          <a:off x="179513" y="1412776"/>
          <a:ext cx="8640959" cy="5079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5"/>
                <a:gridCol w="2468582"/>
                <a:gridCol w="1800802"/>
                <a:gridCol w="1751392"/>
                <a:gridCol w="139604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912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социального паспорта каждого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класса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 плана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воспитательно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-профилактической 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на год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 акции «Диалог культур»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 педагог,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ОУ, заместитель директора по УВР.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паспорт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план.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009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Социальный паспорт </a:t>
            </a:r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2017-2018 </a:t>
            </a:r>
            <a:r>
              <a:rPr lang="ru-RU" sz="24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</a:t>
            </a:r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(</a:t>
            </a:r>
            <a:r>
              <a:rPr lang="ru-RU" sz="24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сентябрь)</a:t>
            </a:r>
            <a:r>
              <a:rPr lang="ru-RU" sz="2400" b="1" u="sng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b="1" u="sng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400" b="1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169286"/>
              </p:ext>
            </p:extLst>
          </p:nvPr>
        </p:nvGraphicFramePr>
        <p:xfrm>
          <a:off x="323528" y="864108"/>
          <a:ext cx="8424936" cy="5993892"/>
        </p:xfrm>
        <a:graphic>
          <a:graphicData uri="http://schemas.openxmlformats.org/drawingml/2006/table">
            <a:tbl>
              <a:tblPr firstRow="1" firstCol="1" bandRow="1"/>
              <a:tblGrid>
                <a:gridCol w="5222067"/>
                <a:gridCol w="3202869"/>
              </a:tblGrid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учащихся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Полные семьи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Неполные семьи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из детских домов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Опекаемые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Дети-сироты (из них из детского дома)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13(10)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Дети, проживающие не с родителями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Дети-инвалиды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из многодетных семей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из малообеспеченных семей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из неблагополучных семей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Родители-инвалиды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Родители-пенсионеры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Родители-беженцы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Дети, стоящие на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внутришкольном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учете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Дети, стоящие в ПДН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Условно осужденные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на дому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Бесплатное питание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6936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I. Социально – педагогическое исследование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43381"/>
              </p:ext>
            </p:extLst>
          </p:nvPr>
        </p:nvGraphicFramePr>
        <p:xfrm>
          <a:off x="467544" y="1340768"/>
          <a:ext cx="8352928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817"/>
                <a:gridCol w="2516728"/>
                <a:gridCol w="1642050"/>
                <a:gridCol w="1422029"/>
                <a:gridCol w="1177304"/>
              </a:tblGrid>
              <a:tr h="11121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83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1.Методика на определение уровня социального благополучия 6-11 классы.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Организация  каникулярного времени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директора по ВР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316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II. Социально – педагогическое консультирование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687307"/>
              </p:ext>
            </p:extLst>
          </p:nvPr>
        </p:nvGraphicFramePr>
        <p:xfrm>
          <a:off x="251520" y="1052736"/>
          <a:ext cx="8568952" cy="568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060"/>
                <a:gridCol w="2589628"/>
                <a:gridCol w="1817808"/>
                <a:gridCol w="1434805"/>
                <a:gridCol w="1430651"/>
              </a:tblGrid>
              <a:tr h="52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1. Взаимодействие с учителями по решению конфликтных ситуаций, возникающих в процессе работы с обучающимися,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требующими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особого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педагогического внимания.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Консультирование классных руководителей по оформлению социального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паспорта,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ведению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документации на  детей, родителей, состоящих на профилактическом учете.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руководитель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директора по ВР, соц. педагог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Дневник наблюдений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оциального 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паспорта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39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792088"/>
          </a:xfrm>
        </p:spPr>
        <p:txBody>
          <a:bodyPr>
            <a:noAutofit/>
          </a:bodyPr>
          <a:lstStyle/>
          <a:p>
            <a:r>
              <a:rPr lang="ru-RU" sz="2400" b="1" dirty="0"/>
              <a:t>III. Социально – педагогическая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профилактика </a:t>
            </a:r>
            <a:r>
              <a:rPr lang="ru-RU" sz="2400" b="1" dirty="0"/>
              <a:t>негативных явлений.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580512"/>
              </p:ext>
            </p:extLst>
          </p:nvPr>
        </p:nvGraphicFramePr>
        <p:xfrm>
          <a:off x="107504" y="1052736"/>
          <a:ext cx="8928991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068"/>
                <a:gridCol w="2756862"/>
                <a:gridCol w="1804706"/>
                <a:gridCol w="1809771"/>
                <a:gridCol w="1442584"/>
              </a:tblGrid>
              <a:tr h="828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Классный 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«Жизненные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ценности современной молодежи»(7-11 классы).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2.Общешкольное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одительское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собрание   «Встреча с сотрудниками КДН» для родителей 6-11 классов.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директора по ВР, соц. педагог,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Протокол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родительского собрания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577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I. Социально – педагогическое исследование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850192"/>
              </p:ext>
            </p:extLst>
          </p:nvPr>
        </p:nvGraphicFramePr>
        <p:xfrm>
          <a:off x="251519" y="1124744"/>
          <a:ext cx="8568954" cy="489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061"/>
                <a:gridCol w="2589628"/>
                <a:gridCol w="1817808"/>
                <a:gridCol w="1434806"/>
                <a:gridCol w="1430651"/>
              </a:tblGrid>
              <a:tr h="97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Анкетирование  обучающихся, состоящих на ВШУ с целью выяснения их отношения к школе,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обучению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сверстниками.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педагог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1241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5628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II. Социально – педагогическое консультирование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30" y="1340768"/>
          <a:ext cx="856895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9285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содействие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98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 классных руководителей «Предупреждение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вредных привычек у обучающихся»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МО классных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руководителей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ВР,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Социальный педагог, психолог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Протокол заседания МО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84482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860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III. Социально – педагогическая </a:t>
            </a:r>
            <a:br>
              <a:rPr lang="ru-RU" sz="3100" b="1" dirty="0" smtClean="0"/>
            </a:br>
            <a:r>
              <a:rPr lang="ru-RU" sz="3100" b="1" dirty="0" smtClean="0"/>
              <a:t>профилактика негативных явлений.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594167"/>
              </p:ext>
            </p:extLst>
          </p:nvPr>
        </p:nvGraphicFramePr>
        <p:xfrm>
          <a:off x="251521" y="1268760"/>
          <a:ext cx="8640959" cy="531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098"/>
                <a:gridCol w="2667931"/>
                <a:gridCol w="1746490"/>
                <a:gridCol w="1751392"/>
                <a:gridCol w="1396048"/>
              </a:tblGrid>
              <a:tr h="398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Правовой месячник: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Игра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«Знаешь ли ты свои права?»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класс.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Турнир «Знатоки права» (7-8 классы).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Оформление  уголка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правовых  знаний для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обучающихся.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16 ноября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толерантности.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Правовые беседы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«Дороги, которые  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выбираем».6-11 классы.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Встреча с сотрудниками прокуратуры. 8-11 классы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Встреча с сотрудниками ГИБДД 6-8 классы.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8.Представление народности в рамках проекта «Диалог культур» 6, 10а, 11б,10б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директора по ВР, соц. педагог,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руководители, инспектор ПДН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Сотрудники  по профилактической работе с подростками.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Администрация, жюри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 оценки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9714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544513" y="2367463"/>
            <a:ext cx="828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</a:endParaRPr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323850" y="333375"/>
            <a:ext cx="8501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u="sng" dirty="0" smtClean="0">
                <a:latin typeface="Impact" pitchFamily="34" charset="0"/>
              </a:rPr>
              <a:t>Цель профилактической работы в ОУ</a:t>
            </a:r>
            <a:endParaRPr lang="ru-RU" sz="3200" u="sng" dirty="0">
              <a:latin typeface="I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980728"/>
            <a:ext cx="360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 образовательной среды, обеспечивающей условия для личностного развития обучающихся и их ориентацию на позитивный и здоровый образ жизни,  укрепление физического здоровья, предупреждение  случаев безнадзорности и правонарушений среди  несовершеннолетних.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C:\Documents and Settings\Максим\Рабочий стол\FaAOZPg9rj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88843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20080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/>
              <a:t>Вовлечение  обучающихся в кружки  и объединения</a:t>
            </a:r>
            <a:endParaRPr lang="ru-RU" sz="2800" b="1" u="sng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98464158"/>
              </p:ext>
            </p:extLst>
          </p:nvPr>
        </p:nvGraphicFramePr>
        <p:xfrm>
          <a:off x="-468560" y="980728"/>
          <a:ext cx="1036813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0949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Вовлечение обучающихся в кружки  и объединения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39552" y="1052736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Туристско-краеведческое объединение 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(руководитель Кузнецова Е.А.)</a:t>
            </a:r>
            <a:endParaRPr lang="ru-RU" sz="2400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24744"/>
            <a:ext cx="4071284" cy="2617992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052736"/>
            <a:ext cx="393207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861048"/>
            <a:ext cx="3888432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88024" y="4221088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Соревнования </a:t>
            </a:r>
          </a:p>
          <a:p>
            <a:pPr algn="ctr"/>
            <a:r>
              <a:rPr lang="ru-RU" sz="2400" b="1" dirty="0" smtClean="0"/>
              <a:t> по умению пользоваться  туристским снаряжением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52528" cy="1143000"/>
          </a:xfrm>
        </p:spPr>
        <p:txBody>
          <a:bodyPr/>
          <a:lstStyle/>
          <a:p>
            <a:r>
              <a:rPr lang="ru-RU" b="1" dirty="0" smtClean="0"/>
              <a:t>ориентирование</a:t>
            </a:r>
            <a:endParaRPr lang="ru-RU" b="1" dirty="0"/>
          </a:p>
        </p:txBody>
      </p:sp>
      <p:pic>
        <p:nvPicPr>
          <p:cNvPr id="6" name="Picture 6" descr="E:\фото для презентации\меридиан\1490139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21713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E:\фото для презентации\меридиан\1490139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3022600" cy="501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E:\фото для презентации\меридиан\1490139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84784"/>
            <a:ext cx="3175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E:\фото для презентации\меридиан\14901394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583262" cy="3467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E:\фото для презентации\меридиан\14901394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2195736" cy="320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E:\фото для презентации\меридиан\14901394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880320" cy="384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476672"/>
            <a:ext cx="3106688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8305" name="Picture 1" descr="C:\Documents and Settings\Максим\Рабочий стол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32656"/>
            <a:ext cx="266429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4210" name="Rectangle 3"/>
          <p:cNvSpPr>
            <a:spLocks noGrp="1"/>
          </p:cNvSpPr>
          <p:nvPr>
            <p:ph idx="1"/>
          </p:nvPr>
        </p:nvSpPr>
        <p:spPr>
          <a:xfrm>
            <a:off x="539552" y="404664"/>
            <a:ext cx="3312368" cy="1184994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b="1" dirty="0" smtClean="0"/>
              <a:t>грамоты</a:t>
            </a:r>
          </a:p>
        </p:txBody>
      </p:sp>
      <p:pic>
        <p:nvPicPr>
          <p:cNvPr id="9218" name="Picture 2" descr="E:\фото для презентации\меридиа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916393" cy="5522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E:\фото для презентации\меридиан\1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534" y="260648"/>
            <a:ext cx="4437432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6" descr="C:\Documents and Settings\Максим\Рабочий стол\пост 1\20171101_120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35993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ПОСТ №1</a:t>
            </a:r>
            <a:br>
              <a:rPr lang="ru-RU" b="1" u="sng" dirty="0" smtClean="0"/>
            </a:br>
            <a:r>
              <a:rPr lang="ru-RU" b="1" u="sng" dirty="0" smtClean="0"/>
              <a:t>(руководитель Ван-Си-Ли Н.Н.</a:t>
            </a:r>
            <a:endParaRPr lang="ru-RU" b="1" u="sng" dirty="0"/>
          </a:p>
        </p:txBody>
      </p:sp>
      <p:pic>
        <p:nvPicPr>
          <p:cNvPr id="128003" name="Picture 3" descr="C:\Documents and Settings\Максим\Рабочий стол\пост 1\20171101_122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307" y="1412776"/>
            <a:ext cx="453418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8004" name="Picture 4" descr="C:\Documents and Settings\Максим\Рабочий стол\пост 1\20171101_1257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97523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8005" name="Picture 5" descr="C:\Documents and Settings\Максим\Рабочий стол\пост 1\20171101_1206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46449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8007" name="Picture 7" descr="C:\Documents and Settings\Максим\Рабочий стол\пост 1\20171101_12225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01666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Кружок </a:t>
            </a:r>
            <a:br>
              <a:rPr lang="ru-RU" b="1" u="sng" dirty="0" smtClean="0"/>
            </a:br>
            <a:r>
              <a:rPr lang="ru-RU" b="1" u="sng" dirty="0" smtClean="0"/>
              <a:t>слесарь-механик автомобилей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132856"/>
            <a:ext cx="4114800" cy="35569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Обучаются с 15 лет, занятия проходят 2 раза в неделю, весной – проходят практику и получают диплом.</a:t>
            </a:r>
          </a:p>
          <a:p>
            <a:pPr algn="ctr">
              <a:buNone/>
            </a:pPr>
            <a:r>
              <a:rPr lang="ru-RU" b="1" dirty="0" smtClean="0"/>
              <a:t>В этом учебном году занимается одна девочка.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6981" name="Picture 5" descr="C:\Documents and Settings\Максим\Рабочий стол\au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88032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u="sng" dirty="0" smtClean="0"/>
              <a:t>Привлечение обучающихся к массовым мероприятиям</a:t>
            </a:r>
          </a:p>
        </p:txBody>
      </p:sp>
      <p:pic>
        <p:nvPicPr>
          <p:cNvPr id="1026" name="Picture 2" descr="E:\Новая папка посмотреть\P5183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2060848"/>
            <a:ext cx="4752528" cy="3816424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940152" y="2636912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Подготовка к концерту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:\Новая папка посмотреть\P51836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684819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2434282"/>
          </a:xfrm>
        </p:spPr>
        <p:txBody>
          <a:bodyPr/>
          <a:lstStyle/>
          <a:p>
            <a:r>
              <a:rPr lang="ru-RU" b="1" dirty="0" smtClean="0"/>
              <a:t>Лекции и инструктажи</a:t>
            </a:r>
            <a:endParaRPr lang="ru-RU" b="1" dirty="0"/>
          </a:p>
        </p:txBody>
      </p:sp>
      <p:pic>
        <p:nvPicPr>
          <p:cNvPr id="4" name="Picture 4" descr="E:\Новая папка посмотреть\P50335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ChangeArrowheads="1"/>
          </p:cNvSpPr>
          <p:nvPr/>
        </p:nvSpPr>
        <p:spPr bwMode="auto">
          <a:xfrm>
            <a:off x="17462" y="14720"/>
            <a:ext cx="8893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>
                <a:latin typeface="Times New Roman" pitchFamily="18" charset="0"/>
                <a:cs typeface="Times New Roman" pitchFamily="18" charset="0"/>
              </a:rPr>
            </a:b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79388" y="614884"/>
            <a:ext cx="8731249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1.Оказывать социально-педагогическую поддержку детям, имеющим проблемы в обучении, трудности в общении, адаптации</a:t>
            </a:r>
            <a:r>
              <a:rPr lang="ru-RU" sz="2000" dirty="0" smtClean="0">
                <a:latin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</a:rPr>
              <a:t>2.Выявлять  </a:t>
            </a:r>
            <a:r>
              <a:rPr lang="ru-RU" sz="2000" dirty="0">
                <a:latin typeface="Times New Roman" pitchFamily="18" charset="0"/>
              </a:rPr>
              <a:t>проблемы и ценностные </a:t>
            </a:r>
            <a:r>
              <a:rPr lang="ru-RU" sz="2000" dirty="0" smtClean="0">
                <a:latin typeface="Times New Roman" pitchFamily="18" charset="0"/>
              </a:rPr>
              <a:t>ориентиры </a:t>
            </a:r>
            <a:r>
              <a:rPr lang="ru-RU" sz="2000" dirty="0">
                <a:latin typeface="Times New Roman" pitchFamily="18" charset="0"/>
              </a:rPr>
              <a:t>детей</a:t>
            </a:r>
            <a:r>
              <a:rPr lang="ru-RU" sz="2000" dirty="0" smtClean="0">
                <a:latin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3.Способствовать </a:t>
            </a:r>
            <a:r>
              <a:rPr lang="ru-RU" sz="2000" dirty="0">
                <a:latin typeface="Times New Roman" pitchFamily="18" charset="0"/>
              </a:rPr>
              <a:t>успешной социализации детей «группы риска</a:t>
            </a:r>
            <a:r>
              <a:rPr lang="ru-RU" sz="2000" dirty="0" smtClean="0">
                <a:latin typeface="Times New Roman" pitchFamily="18" charset="0"/>
              </a:rPr>
              <a:t>».</a:t>
            </a:r>
          </a:p>
          <a:p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4.Развивать </a:t>
            </a:r>
            <a:r>
              <a:rPr lang="ru-RU" sz="2000" dirty="0">
                <a:latin typeface="Times New Roman" pitchFamily="18" charset="0"/>
              </a:rPr>
              <a:t>интерес у ребенка к самообразованию, самовоспитанию, самореализации, развитию личностных и интеллектуальных ресурсов</a:t>
            </a:r>
            <a:r>
              <a:rPr lang="ru-RU" sz="2000" dirty="0" smtClean="0">
                <a:latin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5.Повышать </a:t>
            </a:r>
            <a:r>
              <a:rPr lang="ru-RU" sz="2000" dirty="0">
                <a:latin typeface="Times New Roman" pitchFamily="18" charset="0"/>
              </a:rPr>
              <a:t>правовую грамотность обучающихся; учить решать жизненно важные задачи, включать обучающихся в социально-значимую </a:t>
            </a:r>
            <a:r>
              <a:rPr lang="ru-RU" sz="2000" dirty="0" smtClean="0">
                <a:latin typeface="Times New Roman" pitchFamily="18" charset="0"/>
              </a:rPr>
              <a:t>деятельность.</a:t>
            </a:r>
          </a:p>
          <a:p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</a:rPr>
              <a:t>. Способствовать формированию потребности в ведении здорового образа жизни</a:t>
            </a:r>
            <a:r>
              <a:rPr lang="ru-RU" sz="2000" dirty="0" smtClean="0">
                <a:latin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7.Оказывать </a:t>
            </a:r>
            <a:r>
              <a:rPr lang="ru-RU" sz="2000" dirty="0">
                <a:latin typeface="Times New Roman" pitchFamily="18" charset="0"/>
              </a:rPr>
              <a:t>консультативную помощь родителям и повышать их педагогическую компетентность в вопросах воспитания и решении социально-педагогических проблем ребенка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2506290"/>
          </a:xfrm>
        </p:spPr>
        <p:txBody>
          <a:bodyPr/>
          <a:lstStyle/>
          <a:p>
            <a:r>
              <a:rPr lang="ru-RU" b="1" dirty="0" smtClean="0"/>
              <a:t>Встречи с интересными людьми</a:t>
            </a:r>
            <a:endParaRPr lang="ru-RU" b="1" dirty="0"/>
          </a:p>
        </p:txBody>
      </p:sp>
      <p:pic>
        <p:nvPicPr>
          <p:cNvPr id="4" name="Picture 5" descr="E:\Новая папка посмотреть\P5033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169436" cy="3127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E:\Новая папка посмотреть\P50335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39248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3154362"/>
          </a:xfrm>
        </p:spPr>
        <p:txBody>
          <a:bodyPr/>
          <a:lstStyle/>
          <a:p>
            <a:r>
              <a:rPr lang="ru-RU" b="1" dirty="0" smtClean="0"/>
              <a:t>Конкурс рисунков</a:t>
            </a:r>
            <a:endParaRPr lang="ru-RU" b="1" dirty="0"/>
          </a:p>
        </p:txBody>
      </p:sp>
      <p:pic>
        <p:nvPicPr>
          <p:cNvPr id="4" name="Picture 4" descr="E:\Новая папка\DSCN3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332656"/>
            <a:ext cx="4752528" cy="4176464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E:\Новая папка\DSCN34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39248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8" name="Picture 6" descr="E:\Новая папка\S50054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60440" cy="304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H:\111\дрянь\все папки\Новая папка (4)\S80055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17646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 descr="E:\Новая папка посмотреть\P42235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91998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44008" y="1052736"/>
            <a:ext cx="4186808" cy="20162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/>
              <a:t>И экологические акции</a:t>
            </a:r>
            <a:endParaRPr lang="ru-RU" sz="4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2506290"/>
          </a:xfrm>
        </p:spPr>
        <p:txBody>
          <a:bodyPr/>
          <a:lstStyle/>
          <a:p>
            <a:pPr eaLnBrk="1" hangingPunct="1"/>
            <a:r>
              <a:rPr lang="ru-RU" b="1" dirty="0" smtClean="0"/>
              <a:t>посещение музеев</a:t>
            </a:r>
          </a:p>
        </p:txBody>
      </p:sp>
      <p:pic>
        <p:nvPicPr>
          <p:cNvPr id="2050" name="Picture 2" descr="E:\Новая папка\патриот\DSCN3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3212976"/>
            <a:ext cx="3953413" cy="3312368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Новая папка\патриот\DSCN38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46449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 патриотические марафоны</a:t>
            </a:r>
            <a:endParaRPr lang="ru-RU" b="1" dirty="0"/>
          </a:p>
        </p:txBody>
      </p:sp>
      <p:pic>
        <p:nvPicPr>
          <p:cNvPr id="4" name="Picture 5" descr="E:\Новая папка\фоты для выступления\IMG_20170214_125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70817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E:\Новая папка\фоты для выступления\IMG_20170214_1217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31236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4810546"/>
          </a:xfrm>
        </p:spPr>
        <p:txBody>
          <a:bodyPr/>
          <a:lstStyle/>
          <a:p>
            <a:r>
              <a:rPr lang="ru-RU" b="1" dirty="0" smtClean="0"/>
              <a:t>Весёлые старты</a:t>
            </a:r>
            <a:endParaRPr lang="ru-RU" b="1" dirty="0"/>
          </a:p>
        </p:txBody>
      </p:sp>
      <p:pic>
        <p:nvPicPr>
          <p:cNvPr id="4" name="Picture 5" descr="E:\фото2\SAM_1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724128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 конечно же……</a:t>
            </a:r>
            <a:endParaRPr lang="ru-RU" b="1" dirty="0"/>
          </a:p>
        </p:txBody>
      </p:sp>
      <p:pic>
        <p:nvPicPr>
          <p:cNvPr id="4" name="Picture 4" descr="E:\фото2\20160924_112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079865" cy="3952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:\фото2\20160924_105036_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480350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Documents and Settings\Максим\Рабочий стол\Новая папка (6)\днь здоровья\DSCN35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968552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спортивные мероприятия.</a:t>
            </a:r>
          </a:p>
        </p:txBody>
      </p:sp>
      <p:pic>
        <p:nvPicPr>
          <p:cNvPr id="40962" name="Picture 2" descr="C:\Documents and Settings\Максим\Рабочий стол\Новая папка (6)\днь здоровья\DSCN3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836712"/>
            <a:ext cx="4392488" cy="2898973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3" name="Picture 3" descr="C:\Documents and Settings\Максим\Рабочий стол\Новая папка (6)\днь здоровья\DSCN35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509860" cy="264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5" name="Picture 5" descr="C:\Documents and Settings\Максим\Рабочий стол\Новая папка (6)\днь здоровья\DSCN35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717032"/>
            <a:ext cx="4572000" cy="291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E:\фото2\20160924_1108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744416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7" descr="E:\Новая папка посмотреть\P407349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6048672" cy="427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Совет       профилактики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Создание Совета профилактики правонарушений, утверждение списка.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Выявление и постановка на учет школьников, имеющих отклонения в поведении,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корректировка списков семей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социально опасного положения.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Обследование условий жизни опекаемых детей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Заседание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Совета</a:t>
            </a:r>
          </a:p>
          <a:p>
            <a:pPr marL="0" indent="0"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Индивидуальные беседы с обучающимися, состоящими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внутришкольном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учёте и учёте в КДН и ЗП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Встреча и беседа сотрудников ГИБДД с обучающимися ОУ.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Выявление обучающихся регулярно пропускающих занятия без уважительной причины.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Обсуждение поведения и успеваемости обучающихся (по заявлениям классных руководителей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Заседание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Совета</a:t>
            </a:r>
          </a:p>
          <a:p>
            <a:pPr marL="0" indent="0"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Успеваемость и посещение уроков обучающимися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встречи с инспектором по делам несовершеннолетних «Административная и уголовная ответственность».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Анкетирование учащихся 7 – 10 классов с целью выяснения их занятости во внеурочное время.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Уроки здоровья по вопросам профилактики наркомании, алкоголизма, ВИЧ-инфекции.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Заседание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Совет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608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Наши социальные партнёры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u="sng" dirty="0" smtClean="0">
                <a:latin typeface="Calibri" pitchFamily="34" charset="0"/>
              </a:rPr>
              <a:t>Учреждения</a:t>
            </a:r>
          </a:p>
          <a:p>
            <a:pPr lvl="0" algn="ctr">
              <a:buNone/>
            </a:pPr>
            <a:r>
              <a:rPr lang="ru-RU" b="1" u="sng" dirty="0" smtClean="0">
                <a:latin typeface="Calibri" pitchFamily="34" charset="0"/>
              </a:rPr>
              <a:t>Здравоохранения: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 smtClean="0">
                <a:latin typeface="Calibri" pitchFamily="34" charset="0"/>
              </a:rPr>
              <a:t>Городская детская поликлиника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 smtClean="0">
                <a:latin typeface="Calibri" pitchFamily="34" charset="0"/>
              </a:rPr>
              <a:t>Центр СПИД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 smtClean="0">
                <a:latin typeface="Calibri" pitchFamily="34" charset="0"/>
              </a:rPr>
              <a:t>«Феникс»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204864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проводятся лекции, беседы с обучающимися  на тему  здорового образа жизни,  о профилактике различных заболеваний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563888" y="2996952"/>
            <a:ext cx="1296144" cy="64807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15888"/>
            <a:ext cx="8748464" cy="86484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u="sng" dirty="0" smtClean="0"/>
              <a:t>ВОЗРАСТНОЙ  СОСТАВ    ОБУЧАЮЩИХСЯ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b="1" dirty="0"/>
          </a:p>
        </p:txBody>
      </p:sp>
      <p:graphicFrame>
        <p:nvGraphicFramePr>
          <p:cNvPr id="73731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73075" y="930275"/>
          <a:ext cx="8670925" cy="564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r:id="rId4" imgW="8669263" imgH="5645385" progId="Excel.Sheet.8">
                  <p:embed/>
                </p:oleObj>
              </mc:Choice>
              <mc:Fallback>
                <p:oleObj r:id="rId4" imgW="8669263" imgH="5645385" progId="Excel.Sheet.8">
                  <p:embed/>
                  <p:pic>
                    <p:nvPicPr>
                      <p:cNvPr id="0" name="Picture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930275"/>
                        <a:ext cx="8670925" cy="564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Наши социальные партнёры</a:t>
            </a:r>
            <a:endParaRPr lang="ru-RU" u="sng" dirty="0" smtClean="0"/>
          </a:p>
        </p:txBody>
      </p:sp>
      <p:sp>
        <p:nvSpPr>
          <p:cNvPr id="9523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/>
          </a:bodyPr>
          <a:lstStyle/>
          <a:p>
            <a:pPr lvl="0" algn="ctr"/>
            <a:endParaRPr lang="ru-RU" b="1" dirty="0" smtClean="0"/>
          </a:p>
          <a:p>
            <a:pPr lvl="0" algn="ctr"/>
            <a:endParaRPr lang="ru-RU" b="1" dirty="0" smtClean="0"/>
          </a:p>
          <a:p>
            <a:pPr lvl="0" algn="ctr">
              <a:buNone/>
            </a:pPr>
            <a:r>
              <a:rPr lang="ru-RU" sz="5400" b="1" dirty="0" smtClean="0"/>
              <a:t>ПМПК</a:t>
            </a: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63888" y="2780928"/>
            <a:ext cx="1368152" cy="93610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48064" y="1196752"/>
            <a:ext cx="33123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 зрения специалистов ПМПК попадают самые разные проблемы школьной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общесоциальной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детском возрасте.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ПМПК работает с детьми и подростками  до 18 лет,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которых характерна разбалансировка «социальной ситуации развития»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u="sng" dirty="0" smtClean="0"/>
              <a:t>Наши социальные партнёры</a:t>
            </a:r>
            <a:r>
              <a:rPr lang="ru-RU" b="1" u="sng" dirty="0" smtClean="0">
                <a:latin typeface="Calibri" pitchFamily="34" charset="0"/>
              </a:rPr>
              <a:t/>
            </a:r>
            <a:br>
              <a:rPr lang="ru-RU" b="1" u="sng" dirty="0" smtClean="0">
                <a:latin typeface="Calibri" pitchFamily="34" charset="0"/>
              </a:rPr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Центр занятости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484784"/>
            <a:ext cx="3347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организация временного трудоустройства несовершеннолетних граждан в возрасте от 14 до 18 лет</a:t>
            </a:r>
            <a:endParaRPr lang="ru-RU" sz="3200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3923928" y="2708920"/>
            <a:ext cx="864096" cy="36004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57301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u="sng" dirty="0" smtClean="0"/>
              <a:t>Наши социальные партнёры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787208" cy="158417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Орган опеки и попечительства управления образования, «Надежда», КДН и ЗП  (27 обучающихся состоит на учёте) , библиотеки города Читы,   с которыми  сотрудничаем и по вопросам профилактики</a:t>
            </a:r>
            <a:br>
              <a:rPr lang="ru-RU" sz="7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5" name="Picture 2" descr="C:\Documents and Settings\Максим\Рабочий стол\976.86406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0"/>
            <a:ext cx="349034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20888"/>
            <a:ext cx="151216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348880"/>
            <a:ext cx="189021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snow-bars\Desktop\Новая папка\шапка-сайта1нов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9792" y="2636912"/>
            <a:ext cx="3106737" cy="1633537"/>
          </a:xfrm>
          <a:prstGeom prst="rect">
            <a:avLst/>
          </a:prstGeom>
        </p:spPr>
      </p:pic>
      <p:pic>
        <p:nvPicPr>
          <p:cNvPr id="9" name="Picture 2" descr="C:\Users\snow-bars\Desktop\Новая папка\X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797151"/>
            <a:ext cx="2699338" cy="181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Спасибо за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внимание!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бюджетное общеобразовательное учреждение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«Городской центр образования»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Чита 2017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1125538"/>
            <a:ext cx="42513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1139825"/>
            <a:ext cx="43338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Основные проблемы контингента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Возрастной состав обучающихся  в ОУ - 15-17 лет.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Слабая мотивация обучающихся (и их родителей)не только  к обучению, но и к дополнительному  образованию;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Негативный жизненный опыт, с которым обучающиеся приходят в ОУ </a:t>
            </a:r>
            <a:r>
              <a:rPr lang="ru-RU" dirty="0" smtClean="0">
                <a:solidFill>
                  <a:srgbClr val="FF0000"/>
                </a:solidFill>
              </a:rPr>
              <a:t>и ожидание  того же на подсознательном уровне</a:t>
            </a:r>
            <a:r>
              <a:rPr lang="ru-RU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Ребенок постоянно чувствует собственную неадекватность, неполноценность, не уверен в правильности своего поведения;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Проблемы с адаптацией обучающихся в ОУ из-за смены кол-ва;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Малолетние мамы;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Обучающиеся, поступившие  в ОУ из мест лишения свободы, вносят в подростковую среду уголовную романтику;</a:t>
            </a:r>
          </a:p>
          <a:p>
            <a:pPr marL="514350" indent="-514350">
              <a:buAutoNum type="arabicPeriod"/>
            </a:pPr>
            <a:r>
              <a:rPr lang="ru-RU" dirty="0" smtClean="0"/>
              <a:t>Есть  и так называемые промежуточные группы, которые меняются в зависимости от конкретного места лишения свободы.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Неумение учиться.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965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Группа риска</a:t>
            </a:r>
            <a:endParaRPr lang="ru-RU" b="1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16729"/>
              </p:ext>
            </p:extLst>
          </p:nvPr>
        </p:nvGraphicFramePr>
        <p:xfrm>
          <a:off x="1721768" y="1556792"/>
          <a:ext cx="6096000" cy="362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34146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Количество обучающихся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463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Мальчики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264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Девочки 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199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5888"/>
            <a:ext cx="8748464" cy="864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u="sng" dirty="0" smtClean="0"/>
              <a:t>СОСТАВ    ОБУЧАЮЩИХСЯ:</a:t>
            </a:r>
            <a:br>
              <a:rPr lang="ru-RU" sz="3600" b="1" u="sng" dirty="0" smtClean="0"/>
            </a:br>
            <a:endParaRPr lang="ru-RU" sz="3600" b="1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417638"/>
          </a:xfrm>
        </p:spPr>
        <p:txBody>
          <a:bodyPr>
            <a:no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I. Социально – педагогическое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выявление социальных и личностных проблем  обучающихся</a:t>
            </a:r>
            <a:r>
              <a:rPr lang="ru-RU" sz="2400" u="sng" dirty="0"/>
              <a:t/>
            </a:r>
            <a:br>
              <a:rPr lang="ru-RU" sz="2400" u="sng" dirty="0"/>
            </a:br>
            <a:endParaRPr lang="ru-RU" sz="2400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016945"/>
              </p:ext>
            </p:extLst>
          </p:nvPr>
        </p:nvGraphicFramePr>
        <p:xfrm>
          <a:off x="179512" y="1196752"/>
          <a:ext cx="8712968" cy="4910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2592288"/>
                <a:gridCol w="1656184"/>
                <a:gridCol w="1584176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0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индивидуальных особенностей детей;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-изучение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социально-бытовых условий,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отношений в семье;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-изучение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социума по месту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жительства;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-создание   банка данных о детях «группы риска».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 педагог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 данных.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 обследования семей.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0131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980728"/>
            <a:ext cx="3347864" cy="40324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 обследования жилищно-бытовых условий</a:t>
            </a:r>
            <a:endParaRPr lang="ru-RU" b="1" dirty="0"/>
          </a:p>
        </p:txBody>
      </p:sp>
      <p:pic>
        <p:nvPicPr>
          <p:cNvPr id="91138" name="Picture 2" descr="C:\Users\Школа\Desktop\акт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447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1012</Words>
  <Application>Microsoft Office PowerPoint</Application>
  <PresentationFormat>Экран (4:3)</PresentationFormat>
  <Paragraphs>380</Paragraphs>
  <Slides>43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Лист Microsoft Excel 97-2003</vt:lpstr>
      <vt:lpstr>     муниципальное бюджетное общеобразовательное учреждение «Городской центр образования»    </vt:lpstr>
      <vt:lpstr>Презентация PowerPoint</vt:lpstr>
      <vt:lpstr>Презентация PowerPoint</vt:lpstr>
      <vt:lpstr>ВОЗРАСТНОЙ  СОСТАВ    ОБУЧАЮЩИХСЯ </vt:lpstr>
      <vt:lpstr>Основные проблемы контингента</vt:lpstr>
      <vt:lpstr>Группа риска</vt:lpstr>
      <vt:lpstr> </vt:lpstr>
      <vt:lpstr>I. Социально – педагогическое исследование Цель: выявление социальных и личностных проблем  обучающихся </vt:lpstr>
      <vt:lpstr>Акт обследования жилищно-бытовых условий</vt:lpstr>
      <vt:lpstr>II  </vt:lpstr>
      <vt:lpstr>  в ОУ  ведутся  дневники  наблюдений за обучающимся </vt:lpstr>
      <vt:lpstr>III. Социально – педагогическая  профилактика негативных явлений. </vt:lpstr>
      <vt:lpstr>Социальный паспорт  2017-2018 учебный год (сентябрь) </vt:lpstr>
      <vt:lpstr>I. Социально – педагогическое исследование </vt:lpstr>
      <vt:lpstr>II. Социально – педагогическое консультирование </vt:lpstr>
      <vt:lpstr>III. Социально – педагогическая  профилактика негативных явлений. </vt:lpstr>
      <vt:lpstr>I. Социально – педагогическое исследование </vt:lpstr>
      <vt:lpstr>II. Социально – педагогическое консультирование </vt:lpstr>
      <vt:lpstr>III. Социально – педагогическая  профилактика негативных явлений. </vt:lpstr>
      <vt:lpstr>Вовлечение  обучающихся в кружки  и объединения</vt:lpstr>
      <vt:lpstr>Вовлечение обучающихся в кружки  и объединения</vt:lpstr>
      <vt:lpstr>Туристско-краеведческое объединение  (руководитель Кузнецова Е.А.)</vt:lpstr>
      <vt:lpstr>ориентирование</vt:lpstr>
      <vt:lpstr>Презентация PowerPoint</vt:lpstr>
      <vt:lpstr>Презентация PowerPoint</vt:lpstr>
      <vt:lpstr>ПОСТ №1 (руководитель Ван-Си-Ли Н.Н.</vt:lpstr>
      <vt:lpstr>Кружок  слесарь-механик автомобилей</vt:lpstr>
      <vt:lpstr>Привлечение обучающихся к массовым мероприятиям</vt:lpstr>
      <vt:lpstr>Лекции и инструктажи</vt:lpstr>
      <vt:lpstr>Встречи с интересными людьми</vt:lpstr>
      <vt:lpstr>Конкурс рисунков</vt:lpstr>
      <vt:lpstr>Презентация PowerPoint</vt:lpstr>
      <vt:lpstr>посещение музеев</vt:lpstr>
      <vt:lpstr>И патриотические марафоны</vt:lpstr>
      <vt:lpstr>Весёлые старты</vt:lpstr>
      <vt:lpstr>И конечно же……</vt:lpstr>
      <vt:lpstr>спортивные мероприятия.</vt:lpstr>
      <vt:lpstr>Совет       профилактики </vt:lpstr>
      <vt:lpstr>Наши социальные партнёры</vt:lpstr>
      <vt:lpstr>Наши социальные партнёры</vt:lpstr>
      <vt:lpstr>Наши социальные партнёры </vt:lpstr>
      <vt:lpstr>Наши социальные партнёры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Публичная презентация</dc:title>
  <dc:creator>snow-bars</dc:creator>
  <cp:lastModifiedBy>GordeevAV</cp:lastModifiedBy>
  <cp:revision>175</cp:revision>
  <dcterms:created xsi:type="dcterms:W3CDTF">2017-09-08T05:09:28Z</dcterms:created>
  <dcterms:modified xsi:type="dcterms:W3CDTF">2017-11-30T05:13:00Z</dcterms:modified>
</cp:coreProperties>
</file>