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8" r:id="rId2"/>
    <p:sldId id="303" r:id="rId3"/>
    <p:sldId id="290" r:id="rId4"/>
    <p:sldId id="304" r:id="rId5"/>
    <p:sldId id="299" r:id="rId6"/>
    <p:sldId id="305" r:id="rId7"/>
    <p:sldId id="302" r:id="rId8"/>
    <p:sldId id="300" r:id="rId9"/>
    <p:sldId id="301" r:id="rId10"/>
    <p:sldId id="294" r:id="rId11"/>
    <p:sldId id="295" r:id="rId12"/>
    <p:sldId id="25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40250-AAD2-4FBC-8C54-FF7A6A5539CB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F5B78-D67E-401B-8919-0D53B5E5B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4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B78-D67E-401B-8919-0D53B5E5B94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4439416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accent3"/>
                </a:solidFill>
              </a:rPr>
              <a:t>Организация питания как составная часть работы школы по обеспечению здоровьясбережения обучающихся</a:t>
            </a:r>
            <a:endParaRPr lang="ru-RU" sz="54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5301208"/>
            <a:ext cx="3460374" cy="134649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Никонов Р. В.,</a:t>
            </a:r>
          </a:p>
          <a:p>
            <a:r>
              <a:rPr lang="ru-RU" sz="20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иректор МБОУ СОШ № 49</a:t>
            </a:r>
            <a:endParaRPr lang="ru-RU" sz="20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АУТСОРСИНГ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sz="half" idx="2"/>
          </p:nvPr>
        </p:nvSpPr>
        <p:spPr>
          <a:xfrm>
            <a:off x="457200" y="1196752"/>
            <a:ext cx="7931224" cy="5472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1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стремление к повышению качества и снижению издержек;</a:t>
            </a:r>
            <a:b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поиск работников;</a:t>
            </a:r>
            <a:b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 опыт работы и знания;</a:t>
            </a:r>
            <a:b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персонал;</a:t>
            </a:r>
            <a:b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снижение затрат на вспомогательные службы;</a:t>
            </a:r>
            <a:b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увеличение ассортимента;</a:t>
            </a:r>
            <a:b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экономия площадей, оборудования и персонала;</a:t>
            </a:r>
            <a:b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передача ответственности;</a:t>
            </a:r>
            <a:b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долгосрочность сотрудничества.</a:t>
            </a:r>
            <a:br>
              <a:rPr kumimoji="0" lang="ru-RU" sz="31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75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886" y="4581128"/>
            <a:ext cx="2883948" cy="2162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4834" y="1844824"/>
            <a:ext cx="3029166" cy="227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lh3.googleusercontent.com/pw/ACtC-3eWtAoUgYMBkGUxWUXkXq19V9Au1O4XBdIsUG86nHApbpQJuL5Eb9uI_5gPU9fEgCBWqvlQmiJ0KxANJ0KwVV5o3RHIW_5ILlhk5CjmY6HDCMX0B8stwuKkVBxrFDUJqN-59JxLRgB1xh66JHxp4HY=w681-h908-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145413"/>
            <a:ext cx="2520280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44832"/>
            <a:ext cx="2721767" cy="204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s://lh3.googleusercontent.com/pw/ACtC-3f2EUQLI31rU4ju3YxXsDl5slduFe4dWxMk3N9aH8F3RxWLDVuSx3ERjEpoTDFMhwqazEkTmzrYYN4m2ScH3IYI-YKUXWVCtOBfN5adyAUQNlJBHrWnXAH17qluuQCcI7UWpKPS2C_ZwQAjqTVJY58=w1363-h908-n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3483" y="4581128"/>
            <a:ext cx="2911867" cy="193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lh3.googleusercontent.com/pw/ACtC-3fgYZSeWDZrVAEu7zR7rBjMDNfxpvJfC31vheB3K2padRicg-QBK7ZcV-xo99cvhNZDKJueuiVKbNDwYZoxDnUpryEgi6uwJGrEqSnu42t69QbvankdkFmrfHUVFPl0LYxescah6Ovhu2k8vRg1CaU=w1363-h908-n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63239"/>
            <a:ext cx="3141485" cy="20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578647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3"/>
                </a:solidFill>
              </a:rPr>
              <a:t>О</a:t>
            </a:r>
            <a:r>
              <a:rPr lang="x-none" sz="4000" b="1" smtClean="0">
                <a:solidFill>
                  <a:schemeClr val="accent3"/>
                </a:solidFill>
              </a:rPr>
              <a:t>рганизация обслуживания учащихся  горячим питанием</a:t>
            </a:r>
            <a:r>
              <a:rPr lang="ru-RU" sz="4000" b="1" dirty="0" smtClean="0">
                <a:solidFill>
                  <a:schemeClr val="accent3"/>
                </a:solidFill>
              </a:rPr>
              <a:t>:</a:t>
            </a:r>
            <a:br>
              <a:rPr lang="ru-RU" sz="4000" b="1" dirty="0" smtClean="0">
                <a:solidFill>
                  <a:schemeClr val="accent3"/>
                </a:solidFill>
              </a:rPr>
            </a:br>
            <a:r>
              <a:rPr lang="ru-RU" sz="3100" b="1" dirty="0" smtClean="0">
                <a:solidFill>
                  <a:schemeClr val="accent3"/>
                </a:solidFill>
              </a:rPr>
              <a:t/>
            </a:r>
            <a:br>
              <a:rPr lang="ru-RU" sz="3100" b="1" dirty="0" smtClean="0">
                <a:solidFill>
                  <a:schemeClr val="accent3"/>
                </a:solidFill>
              </a:rPr>
            </a:br>
            <a:r>
              <a:rPr lang="x-none" sz="3100" smtClean="0">
                <a:solidFill>
                  <a:schemeClr val="accent3"/>
                </a:solidFill>
              </a:rPr>
              <a:t>- </a:t>
            </a:r>
            <a:r>
              <a:rPr lang="x-none" sz="3600" smtClean="0">
                <a:solidFill>
                  <a:schemeClr val="accent3"/>
                </a:solidFill>
              </a:rPr>
              <a:t>реализаци</a:t>
            </a:r>
            <a:r>
              <a:rPr lang="ru-RU" sz="3600" dirty="0" smtClean="0">
                <a:solidFill>
                  <a:schemeClr val="accent3"/>
                </a:solidFill>
              </a:rPr>
              <a:t>я</a:t>
            </a:r>
            <a:r>
              <a:rPr lang="x-none" sz="3600" smtClean="0">
                <a:solidFill>
                  <a:schemeClr val="accent3"/>
                </a:solidFill>
              </a:rPr>
              <a:t> скомплектованных рационов</a:t>
            </a:r>
            <a:r>
              <a:rPr lang="ru-RU" sz="3600" dirty="0" smtClean="0">
                <a:solidFill>
                  <a:schemeClr val="accent3"/>
                </a:solidFill>
              </a:rPr>
              <a:t>;</a:t>
            </a:r>
            <a:br>
              <a:rPr lang="ru-RU" sz="3600" dirty="0" smtClean="0">
                <a:solidFill>
                  <a:schemeClr val="accent3"/>
                </a:solidFill>
              </a:rPr>
            </a:br>
            <a:r>
              <a:rPr lang="x-none" sz="3600" smtClean="0">
                <a:solidFill>
                  <a:schemeClr val="accent3"/>
                </a:solidFill>
              </a:rPr>
              <a:t>- отпуск блюд по свободному выбору;</a:t>
            </a:r>
            <a:r>
              <a:rPr lang="ru-RU" sz="3600" dirty="0" smtClean="0">
                <a:solidFill>
                  <a:schemeClr val="accent3"/>
                </a:solidFill>
              </a:rPr>
              <a:t/>
            </a:r>
            <a:br>
              <a:rPr lang="ru-RU" sz="3600" dirty="0" smtClean="0">
                <a:solidFill>
                  <a:schemeClr val="accent3"/>
                </a:solidFill>
              </a:rPr>
            </a:br>
            <a:r>
              <a:rPr lang="x-none" sz="3600" smtClean="0">
                <a:solidFill>
                  <a:schemeClr val="accent3"/>
                </a:solidFill>
              </a:rPr>
              <a:t>- дополнительны</a:t>
            </a:r>
            <a:r>
              <a:rPr lang="ru-RU" sz="3600" dirty="0" err="1" smtClean="0">
                <a:solidFill>
                  <a:schemeClr val="accent3"/>
                </a:solidFill>
              </a:rPr>
              <a:t>й</a:t>
            </a:r>
            <a:r>
              <a:rPr lang="x-none" sz="3600" smtClean="0">
                <a:solidFill>
                  <a:schemeClr val="accent3"/>
                </a:solidFill>
              </a:rPr>
              <a:t> ассортимент изделий;</a:t>
            </a:r>
            <a:r>
              <a:rPr lang="ru-RU" sz="3600" dirty="0" smtClean="0">
                <a:solidFill>
                  <a:schemeClr val="accent3"/>
                </a:solidFill>
              </a:rPr>
              <a:t/>
            </a:r>
            <a:br>
              <a:rPr lang="ru-RU" sz="3600" dirty="0" smtClean="0">
                <a:solidFill>
                  <a:schemeClr val="accent3"/>
                </a:solidFill>
              </a:rPr>
            </a:br>
            <a:r>
              <a:rPr lang="x-none" sz="3600" smtClean="0">
                <a:solidFill>
                  <a:schemeClr val="accent3"/>
                </a:solidFill>
              </a:rPr>
              <a:t>- витаминизаци</a:t>
            </a:r>
            <a:r>
              <a:rPr lang="ru-RU" sz="3600" dirty="0" smtClean="0">
                <a:solidFill>
                  <a:schemeClr val="accent3"/>
                </a:solidFill>
              </a:rPr>
              <a:t>я</a:t>
            </a:r>
            <a:r>
              <a:rPr lang="x-none" sz="3600" smtClean="0">
                <a:solidFill>
                  <a:schemeClr val="accent3"/>
                </a:solidFill>
              </a:rPr>
              <a:t> готовых блюд. </a:t>
            </a:r>
            <a:r>
              <a:rPr lang="ru-RU" dirty="0" smtClean="0">
                <a:solidFill>
                  <a:schemeClr val="accent3"/>
                </a:solidFill>
              </a:rPr>
              <a:t/>
            </a:r>
            <a:br>
              <a:rPr lang="ru-RU" dirty="0" smtClean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контроль за качеством продукции</a:t>
            </a:r>
            <a:r>
              <a:rPr lang="ru-RU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chemeClr val="accent3"/>
                </a:solidFill>
              </a:rPr>
              <a:t> 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36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бракеражн</a:t>
            </a: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x-none" sz="36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комисси</a:t>
            </a: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ей</a:t>
            </a:r>
            <a:r>
              <a:rPr lang="x-none" sz="36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6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специалистами комитета образования,</a:t>
            </a:r>
          </a:p>
          <a:p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родительской общественностью;</a:t>
            </a:r>
          </a:p>
          <a:p>
            <a:r>
              <a:rPr lang="x-none" sz="36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Роспотребнадзор</a:t>
            </a: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ом;</a:t>
            </a:r>
          </a:p>
          <a:p>
            <a:r>
              <a:rPr lang="x-none" sz="36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Государственн</a:t>
            </a: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x-none" sz="36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Ветеринарн</a:t>
            </a: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x-none" sz="360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служб</a:t>
            </a:r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ой;</a:t>
            </a:r>
          </a:p>
          <a:p>
            <a:r>
              <a:rPr lang="ru-RU" sz="36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лабораторией города.</a:t>
            </a:r>
          </a:p>
          <a:p>
            <a:pPr marL="0" indent="0">
              <a:buNone/>
            </a:pPr>
            <a:endParaRPr lang="ru-RU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питания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в</a:t>
            </a:r>
            <a:r>
              <a:rPr lang="ru-RU" sz="3600" dirty="0" smtClean="0"/>
              <a:t>ажнейшая составная часть общей культуры здорового питания и безопасного образа жизни учащихся, что нашло отражение в федеральных государственных стандартах нового поколения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3879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76" y="0"/>
            <a:ext cx="4081496" cy="343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9191" y="22800"/>
            <a:ext cx="4425101" cy="331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717032"/>
            <a:ext cx="4187957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school49chita.my1.ru/_si/1/117312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729" y="3717032"/>
            <a:ext cx="418795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AppData\Local\Temp\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719349"/>
            <a:ext cx="2196060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Здоровое питание -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8166680" cy="4526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77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Направления работы по организации питания:</a:t>
            </a:r>
            <a:endParaRPr lang="ru-RU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600200"/>
            <a:ext cx="8784976" cy="45259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р</a:t>
            </a:r>
            <a:r>
              <a:rPr lang="ru-RU" sz="36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ациональная организация питания в ОО;</a:t>
            </a:r>
          </a:p>
          <a:p>
            <a:r>
              <a:rPr lang="ru-RU" sz="36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36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ключение в учебный процесс Программы формирования культуры здорового питания</a:t>
            </a:r>
          </a:p>
          <a:p>
            <a:r>
              <a:rPr lang="ru-RU" sz="36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Просветительская работа </a:t>
            </a:r>
            <a:endParaRPr lang="ru-RU" sz="36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0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Инструментарий (дорожная карта) управления организацией питания в школе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46568416"/>
              </p:ext>
            </p:extLst>
          </p:nvPr>
        </p:nvGraphicFramePr>
        <p:xfrm>
          <a:off x="827584" y="2132855"/>
          <a:ext cx="7797651" cy="4216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9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1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Организационное обеспечение 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2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Нормативное обеспечение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3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 Организационное  обучение           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4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Мотивационное обеспечение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5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Инновационное обеспечение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6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Научно-методическое обеспечение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8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effectLst/>
                          <a:latin typeface="+mn-lt"/>
                        </a:rPr>
                        <a:t>7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Мониторинговое обеспечение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Обеспечение контроля и корректировки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94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AppData\Local\Temp\IMG_29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3292" y="0"/>
            <a:ext cx="5290707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AppData\Local\Temp\Документ Scannable создан 29 мая 2020 г., 12_37_0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9189"/>
            <a:ext cx="3131839" cy="305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AppData\Local\Temp\IMG_30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935" y="3377952"/>
            <a:ext cx="4640064" cy="34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AppData\Local\Temp\IMG_30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70160" y="3512955"/>
            <a:ext cx="3472160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116534" y="1539075"/>
            <a:ext cx="1008112" cy="665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3349236" y="4221088"/>
            <a:ext cx="1008112" cy="665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084168" y="2677006"/>
            <a:ext cx="1008112" cy="665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IMG_3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2952328" cy="36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AppData\Local\Temp\IMG_31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6868" y="4216645"/>
            <a:ext cx="4417132" cy="264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AppData\Local\Temp\IMG_308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16632"/>
            <a:ext cx="2490192" cy="36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AppData\Local\Temp\IMG_33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11706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AppData\Local\Temp\IMG_32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20738"/>
            <a:ext cx="2844824" cy="36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 rot="10800000">
            <a:off x="3801676" y="5013176"/>
            <a:ext cx="1008112" cy="665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925116" y="3744178"/>
            <a:ext cx="1008112" cy="665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406008" y="1539074"/>
            <a:ext cx="1008112" cy="665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116534" y="1539075"/>
            <a:ext cx="1008112" cy="665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C:\Users\user\AppData\Local\Temp\IMG_31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25" y="0"/>
            <a:ext cx="2099316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AppData\Local\Temp\6ec3abce-73b4-4ec8-a5ba-0b7639f1f42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380" y="2819431"/>
            <a:ext cx="2861620" cy="40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Temp\IMG_33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24" y="3933056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AppData\Local\Temp\IMG_3250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6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889</TotalTime>
  <Words>157</Words>
  <Application>Microsoft Office PowerPoint</Application>
  <PresentationFormat>Экран (4:3)</PresentationFormat>
  <Paragraphs>40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Palatino Linotype</vt:lpstr>
      <vt:lpstr>Times New Roman</vt:lpstr>
      <vt:lpstr>Исполнительная</vt:lpstr>
      <vt:lpstr>Организация питания как составная часть работы школы по обеспечению здоровьясбережения обучающихся</vt:lpstr>
      <vt:lpstr>Культура питания -</vt:lpstr>
      <vt:lpstr>Презентация PowerPoint</vt:lpstr>
      <vt:lpstr>Здоровое питание -</vt:lpstr>
      <vt:lpstr>Направления работы по организации питания:</vt:lpstr>
      <vt:lpstr>Инструментарий (дорожная карта) управления организацией питания в школе</vt:lpstr>
      <vt:lpstr>Презентация PowerPoint</vt:lpstr>
      <vt:lpstr>Презентация PowerPoint</vt:lpstr>
      <vt:lpstr>Презентация PowerPoint</vt:lpstr>
      <vt:lpstr>АУТСОРСИНГ</vt:lpstr>
      <vt:lpstr>Презентация PowerPoint</vt:lpstr>
      <vt:lpstr>Организация обслуживания учащихся  горячим питанием:  - реализация скомплектованных рационов; - отпуск блюд по свободному выбору; - дополнительный ассортимент изделий; - витаминизация готовых блюд.  </vt:lpstr>
      <vt:lpstr>контроль за качеством продукции: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необходимых условий для организации горячего питания обучающихся</dc:title>
  <dc:creator>Комитет</dc:creator>
  <cp:lastModifiedBy>Мы</cp:lastModifiedBy>
  <cp:revision>64</cp:revision>
  <dcterms:modified xsi:type="dcterms:W3CDTF">2020-10-26T13:31:13Z</dcterms:modified>
</cp:coreProperties>
</file>