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72" r:id="rId3"/>
    <p:sldId id="258" r:id="rId4"/>
    <p:sldId id="286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85" r:id="rId18"/>
    <p:sldId id="289" r:id="rId19"/>
    <p:sldId id="290" r:id="rId20"/>
    <p:sldId id="291" r:id="rId21"/>
    <p:sldId id="259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634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45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0684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6174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454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602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44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93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174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301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111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894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501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588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887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5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7%D0%BD%D0%B5%D1%81-%D0%BF%D1%80%D0%BE%D1%86%D0%B5%D1%81%D1%81" TargetMode="External"/><Relationship Id="rId2" Type="http://schemas.openxmlformats.org/officeDocument/2006/relationships/hyperlink" Target="http://ru.wikipedia.org/wiki/%D0%94%D0%BE%D0%B3%D0%BE%D0%B2%D0%BE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89" y="502159"/>
            <a:ext cx="10289627" cy="1555446"/>
          </a:xfrm>
        </p:spPr>
        <p:txBody>
          <a:bodyPr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питания в школе. 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как одно из условий организации качественного питания обучающихся.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745" y="2312276"/>
            <a:ext cx="4624552" cy="346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2" y="3121572"/>
            <a:ext cx="4589516" cy="34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756745"/>
            <a:ext cx="9364718" cy="13208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организация обслуживания учащихся горячим питанием в школах города включает: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34" y="1930400"/>
            <a:ext cx="10562898" cy="3880773"/>
          </a:xfrm>
        </p:spPr>
        <p:txBody>
          <a:bodyPr/>
          <a:lstStyle/>
          <a:p>
            <a:pPr lvl="0"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скомплектованных рационов: завтрак, обед, питание в ГПД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полдники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блюд по свободному выбору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буфетной продукции (огромный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выпекаемых изделий, соков, горячих и холодных напитков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витаминизацию готовых блюд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615" y="4375411"/>
            <a:ext cx="3721385" cy="24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слайды питание\IMG_4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06" y="196083"/>
            <a:ext cx="4779183" cy="3186122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слайды питание\IMG_43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38" y="3627857"/>
            <a:ext cx="4607751" cy="3071834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слайды питание\IMG_44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82612" y="860906"/>
            <a:ext cx="4490262" cy="299350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слайды питание\IMG_44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476758" y="2618586"/>
            <a:ext cx="4976648" cy="331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25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7" y="128751"/>
            <a:ext cx="4035972" cy="302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447" y="128751"/>
            <a:ext cx="4148302" cy="3026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7" y="3268717"/>
            <a:ext cx="4035972" cy="2992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017" y="128751"/>
            <a:ext cx="3114347" cy="3685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018" y="3268717"/>
            <a:ext cx="3102198" cy="3494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447" y="3232807"/>
            <a:ext cx="4148302" cy="30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8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621" y="1445632"/>
            <a:ext cx="929114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- питание,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рацион которого основывается на принципах,  установленных Федеральным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01.03.2020 года № 47-ФЗ «О внесении изменений в Федеральный закон «О качестве и безопасности пищевых продуктов» и ст. 37 Федерального закона «Об образовании в Российской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Федерации», отвечает требованиям безопасности и создает условия для физического и интеллектуального развития, жизнедеятельности человека и будущих поколений.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лайды по питанию\IMG_4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2079" y="233015"/>
            <a:ext cx="5513562" cy="3676833"/>
          </a:xfrm>
          <a:prstGeom prst="rect">
            <a:avLst/>
          </a:prstGeom>
          <a:noFill/>
        </p:spPr>
      </p:pic>
      <p:pic>
        <p:nvPicPr>
          <p:cNvPr id="5" name="Picture 2" descr="F:\слайды по питанию\IMG_4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1200" y="2563364"/>
            <a:ext cx="6239280" cy="416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80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организации питания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59" y="2277241"/>
            <a:ext cx="9795641" cy="3880773"/>
          </a:xfrm>
        </p:spPr>
        <p:txBody>
          <a:bodyPr>
            <a:normAutofit/>
          </a:bodyPr>
          <a:lstStyle/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бюджета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краевого и муниципального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348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97" y="94593"/>
            <a:ext cx="9063795" cy="83031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Объем, выделяемых финансовых средств на обеспечение питания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908651"/>
              </p:ext>
            </p:extLst>
          </p:nvPr>
        </p:nvGraphicFramePr>
        <p:xfrm>
          <a:off x="73567" y="1130574"/>
          <a:ext cx="10005852" cy="131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63">
                  <a:extLst>
                    <a:ext uri="{9D8B030D-6E8A-4147-A177-3AD203B41FA5}">
                      <a16:colId xmlns:a16="http://schemas.microsoft.com/office/drawing/2014/main" val="162776089"/>
                    </a:ext>
                  </a:extLst>
                </a:gridCol>
                <a:gridCol w="2501463">
                  <a:extLst>
                    <a:ext uri="{9D8B030D-6E8A-4147-A177-3AD203B41FA5}">
                      <a16:colId xmlns:a16="http://schemas.microsoft.com/office/drawing/2014/main" val="756788189"/>
                    </a:ext>
                  </a:extLst>
                </a:gridCol>
                <a:gridCol w="2501463">
                  <a:extLst>
                    <a:ext uri="{9D8B030D-6E8A-4147-A177-3AD203B41FA5}">
                      <a16:colId xmlns:a16="http://schemas.microsoft.com/office/drawing/2014/main" val="1451203085"/>
                    </a:ext>
                  </a:extLst>
                </a:gridCol>
                <a:gridCol w="2501463">
                  <a:extLst>
                    <a:ext uri="{9D8B030D-6E8A-4147-A177-3AD203B41FA5}">
                      <a16:colId xmlns:a16="http://schemas.microsoft.com/office/drawing/2014/main" val="4023457687"/>
                    </a:ext>
                  </a:extLst>
                </a:gridCol>
              </a:tblGrid>
              <a:tr h="5027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получающих начальное общее образование в муниципальных образовательных организациях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выделенных на бесплатное горячее питание для обучающихся,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 начальное общее образование получающих начальное общее образование  (сентябрь, октябрь 2020 года)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14787"/>
                  </a:ext>
                </a:extLst>
              </a:tr>
              <a:tr h="4077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(руб.)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(руб.)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(руб.)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28852"/>
                  </a:ext>
                </a:extLst>
              </a:tr>
              <a:tr h="4077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53 139 854,73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3 391 912,21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028,17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8776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7079"/>
              </p:ext>
            </p:extLst>
          </p:nvPr>
        </p:nvGraphicFramePr>
        <p:xfrm>
          <a:off x="73571" y="2535117"/>
          <a:ext cx="10005849" cy="25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761">
                  <a:extLst>
                    <a:ext uri="{9D8B030D-6E8A-4147-A177-3AD203B41FA5}">
                      <a16:colId xmlns:a16="http://schemas.microsoft.com/office/drawing/2014/main" val="3908390430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130284338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3978831581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2215631575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1136562822"/>
                    </a:ext>
                  </a:extLst>
                </a:gridCol>
                <a:gridCol w="1054689">
                  <a:extLst>
                    <a:ext uri="{9D8B030D-6E8A-4147-A177-3AD203B41FA5}">
                      <a16:colId xmlns:a16="http://schemas.microsoft.com/office/drawing/2014/main" val="3412005262"/>
                    </a:ext>
                  </a:extLst>
                </a:gridCol>
                <a:gridCol w="1168833">
                  <a:extLst>
                    <a:ext uri="{9D8B030D-6E8A-4147-A177-3AD203B41FA5}">
                      <a16:colId xmlns:a16="http://schemas.microsoft.com/office/drawing/2014/main" val="2390130670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108176445"/>
                    </a:ext>
                  </a:extLst>
                </a:gridCol>
                <a:gridCol w="1111761">
                  <a:extLst>
                    <a:ext uri="{9D8B030D-6E8A-4147-A177-3AD203B41FA5}">
                      <a16:colId xmlns:a16="http://schemas.microsoft.com/office/drawing/2014/main" val="956087487"/>
                    </a:ext>
                  </a:extLst>
                </a:gridCol>
              </a:tblGrid>
              <a:tr h="4129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59175"/>
                  </a:ext>
                </a:extLst>
              </a:tr>
              <a:tr h="6618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обеспечение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льготным питанием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обеспечение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льготным питанием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обеспечение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льготным питанием детей из малоимущих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75081"/>
                  </a:ext>
                </a:extLst>
              </a:tr>
              <a:tr h="66181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бюджет 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28922"/>
                  </a:ext>
                </a:extLst>
              </a:tr>
              <a:tr h="4129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4 669 000,00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292 000,00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135 800,00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275 000,0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830 400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1 348 200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783348"/>
                  </a:ext>
                </a:extLst>
              </a:tr>
              <a:tr h="412925"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3959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99509"/>
              </p:ext>
            </p:extLst>
          </p:nvPr>
        </p:nvGraphicFramePr>
        <p:xfrm>
          <a:off x="833820" y="5293418"/>
          <a:ext cx="8127999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664672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17945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8989087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Родительская доплата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питания (руб.)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563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71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8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609600"/>
            <a:ext cx="9669518" cy="1320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качеством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продукции осуществляется: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251" y="1930400"/>
            <a:ext cx="8596668" cy="3880773"/>
          </a:xfrm>
        </p:spPr>
        <p:txBody>
          <a:bodyPr/>
          <a:lstStyle/>
          <a:p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бракеражн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комисси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ей;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специалистами комитета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родительской общественностью;</a:t>
            </a:r>
          </a:p>
          <a:p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ом;</a:t>
            </a:r>
          </a:p>
          <a:p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Государственн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Ветеринарн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служб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ой;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лабораторией города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8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6" y="210207"/>
            <a:ext cx="8596668" cy="8408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12" y="1166649"/>
            <a:ext cx="3669080" cy="4892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399" y="1166649"/>
            <a:ext cx="3595007" cy="4793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445" y="1166648"/>
            <a:ext cx="3595008" cy="47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ospotrebnadzor.ru/files/news/A4-Maski_1980x1400px%20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655" y="2648921"/>
            <a:ext cx="5811627" cy="41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ospotrebnadzor.ru/files/news/A4-10-shagov_1980x1400px%20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62" y="126124"/>
            <a:ext cx="5941459" cy="42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9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68" y="378371"/>
            <a:ext cx="8596668" cy="10510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питания в образовательных учреждениях городского округа «Город Чита»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331" y="6166404"/>
            <a:ext cx="11435255" cy="6915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общего образования комитета образования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Виттих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Викторовна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3" y="1587062"/>
            <a:ext cx="5101021" cy="382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923652"/>
            <a:ext cx="5055677" cy="37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3" y="115614"/>
            <a:ext cx="9270125" cy="5150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по организации питания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67741"/>
              </p:ext>
            </p:extLst>
          </p:nvPr>
        </p:nvGraphicFramePr>
        <p:xfrm>
          <a:off x="388882" y="725213"/>
          <a:ext cx="9144000" cy="576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016">
                  <a:extLst>
                    <a:ext uri="{9D8B030D-6E8A-4147-A177-3AD203B41FA5}">
                      <a16:colId xmlns:a16="http://schemas.microsoft.com/office/drawing/2014/main" val="3813002441"/>
                    </a:ext>
                  </a:extLst>
                </a:gridCol>
                <a:gridCol w="1411296">
                  <a:extLst>
                    <a:ext uri="{9D8B030D-6E8A-4147-A177-3AD203B41FA5}">
                      <a16:colId xmlns:a16="http://schemas.microsoft.com/office/drawing/2014/main" val="1384627240"/>
                    </a:ext>
                  </a:extLst>
                </a:gridCol>
                <a:gridCol w="1411296">
                  <a:extLst>
                    <a:ext uri="{9D8B030D-6E8A-4147-A177-3AD203B41FA5}">
                      <a16:colId xmlns:a16="http://schemas.microsoft.com/office/drawing/2014/main" val="1509634892"/>
                    </a:ext>
                  </a:extLst>
                </a:gridCol>
                <a:gridCol w="1411296">
                  <a:extLst>
                    <a:ext uri="{9D8B030D-6E8A-4147-A177-3AD203B41FA5}">
                      <a16:colId xmlns:a16="http://schemas.microsoft.com/office/drawing/2014/main" val="143999935"/>
                    </a:ext>
                  </a:extLst>
                </a:gridCol>
                <a:gridCol w="1418048">
                  <a:extLst>
                    <a:ext uri="{9D8B030D-6E8A-4147-A177-3AD203B41FA5}">
                      <a16:colId xmlns:a16="http://schemas.microsoft.com/office/drawing/2014/main" val="1504673461"/>
                    </a:ext>
                  </a:extLst>
                </a:gridCol>
                <a:gridCol w="1418048">
                  <a:extLst>
                    <a:ext uri="{9D8B030D-6E8A-4147-A177-3AD203B41FA5}">
                      <a16:colId xmlns:a16="http://schemas.microsoft.com/office/drawing/2014/main" val="2168479017"/>
                    </a:ext>
                  </a:extLst>
                </a:gridCol>
              </a:tblGrid>
              <a:tr h="35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опрошенных*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 чел.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637301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участников*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924936"/>
                  </a:ext>
                </a:extLst>
              </a:tr>
              <a:tr h="17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1482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18518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организации питания 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4076575372"/>
                  </a:ext>
                </a:extLst>
              </a:tr>
              <a:tr h="35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1873659877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питания*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3301967227"/>
                  </a:ext>
                </a:extLst>
              </a:tr>
              <a:tr h="17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174388590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обеденного зала*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326504067"/>
                  </a:ext>
                </a:extLst>
              </a:tr>
              <a:tr h="315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чел.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1158707569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об организации горячего питания*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725156411"/>
                  </a:ext>
                </a:extLst>
              </a:tr>
              <a:tr h="711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extLst>
                  <a:ext uri="{0D108BD9-81ED-4DB2-BD59-A6C34878D82A}">
                    <a16:rowId xmlns:a16="http://schemas.microsoft.com/office/drawing/2014/main" val="2346237916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 ли родительский контроль*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59182"/>
                  </a:ext>
                </a:extLst>
              </a:tr>
              <a:tr h="35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22642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Участвуете ли вы в родительском контроле 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52889"/>
                  </a:ext>
                </a:extLst>
              </a:tr>
              <a:tr h="35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1726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46692"/>
                  </a:ext>
                </a:extLst>
              </a:tr>
              <a:tr h="177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Имеете ли вы возможность влиять на организацию горячего питания*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8147"/>
                  </a:ext>
                </a:extLst>
              </a:tr>
              <a:tr h="730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6" marR="4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7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2043" y="1851288"/>
            <a:ext cx="8596668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питания обучающихся в образовательном учреждении на условиях аутсорсинга»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487" y="5560541"/>
            <a:ext cx="1110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предприниматель, организующий питание в МБОУ «СОШ №14»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Владимировна Антипова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" y="1832919"/>
            <a:ext cx="10639168" cy="1320800"/>
          </a:xfrm>
        </p:spPr>
        <p:txBody>
          <a:bodyPr>
            <a:noAutofit/>
          </a:bodyPr>
          <a:lstStyle/>
          <a:p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как одно из условий организации качественного питания обучающихся</a:t>
            </a:r>
            <a:r>
              <a:rPr lang="ru-RU" dirty="0"/>
              <a:t>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702" y="5016843"/>
            <a:ext cx="11308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управляющего совета МБОУ «СОШ №30»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Гришкова Ольга Вячеславовна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редставитель комиссии родительского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по организации питания в МБОУ «СОШ №11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Верхотина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1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лайды по питанию\IMG_4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449" y="158219"/>
            <a:ext cx="4918006" cy="3279674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слайды питание\IMG_4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094" y="3437893"/>
            <a:ext cx="5130160" cy="3420107"/>
          </a:xfrm>
          <a:prstGeom prst="rect">
            <a:avLst/>
          </a:prstGeom>
          <a:noFill/>
        </p:spPr>
      </p:pic>
      <p:pic>
        <p:nvPicPr>
          <p:cNvPr id="6" name="Picture 2" descr="E:\ПИТАНИЕ\фото питание конкурс 2013\IMG_42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254" y="297929"/>
            <a:ext cx="4911244" cy="327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9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54" y="-10510"/>
            <a:ext cx="8596668" cy="50449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55" y="493987"/>
            <a:ext cx="11787937" cy="6274675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  «Об образовании в  Российской  Федерации» -ФЗ (статья 37).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 санитарно-эпидемиологическом благополучии населения" -ФЗ. 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 качестве и безопасности пищевых продуктов" -ФЗ.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 техническом регулировании" -ФЗ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"О 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потребителей»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01.03.2020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"О внесении изменений в Федеральный закон "О качестве и безопасности пищевых продуктов" и ст. 37 Федерального закона "Об образовании в Российской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2300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нормы и правила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23.07.2008 № 45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СанПиН 2.4.5.2409-08»  «Санитарно-эпидемиологические требования к организации питания обучающихся в общеобразовательных учреждениях, учреждениях начального и среднего профессионального образования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общеобразовательных  и профессионально-технических учебных заведений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25.03.2019 № 6 «О внесении изменений в постановление Главного государственного санитарного врача Российской Федерации от 23.07.2008 № 45 «Об утверждении СанПиН 2.4.5.2409-08»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30 июня 2020 г. N 16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санитарно-эпидемиологических правил СП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2300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 Забайкальского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N 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-ЗЗК (ред. от 16.07.2020) "Об обеспечении льготным питанием отдельных категорий обучающихся и о наделении органов местного самоуправления муниципальных районов и городских округов Забайкальского 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отдельным государственным полномочием по обеспечению льготным питанием детей из малоимущих семей, обучающихся в муниципальных общеобразовательных организациях Забайкальского края" (принят Законодательным Собранием Забайкальского края 24.12.2008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Забайкальского края от 10.07.2020 г. № 201-р  «Об утверждении перечня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(«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карты»)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горячего питания обучающихся, получающих начальное общее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государственных и 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на территории Забайкальского края ,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охват 100% от числа таких обучающихся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указанных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науки и молодежной политики Забайкальского края от 28.09.2020 года №936 «Об утверждении рекомендаций по организации бесплатного горячего питания обучающихся, получающих начальное общее образование  в государственных и муниципальных образовательных организациях Забайкальского края»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«Город Чита» от 24.08.2020 года № 322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Перечня 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(«дорожная карта») по организации горячего питания обучающихся, получающих начальное общее образование в муниципальных бюджетных образовательных организациях городского округа «Город Чита», обеспечивающих охват 100% от числа таких обучающихся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указанных образовательных организациях»;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образования администрации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Чита»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31.08.2020 года № 555 «Об организации питания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образования администрации городского округа «Город Чита»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31.08.2020 года №554 «О предоставлении питания за счет средств бюджета»;</a:t>
            </a:r>
          </a:p>
          <a:p>
            <a:pPr marL="0" indent="0" fontAlgn="base">
              <a:buNone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456" y="388883"/>
            <a:ext cx="8912772" cy="111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МОДЕЛЬ ОРГАНИЗАЦИИ ПИТАНИЯ ОБУЧАЮЩИХСЯ В ОБРАЗОВАТЕЛЬНЫХ УЧРЕЖДЕНИЯХ Г.ЧИТЫ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44420" y="1502978"/>
            <a:ext cx="1534510" cy="122971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8070" y="2885088"/>
            <a:ext cx="3983420" cy="19233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Питание организует  и обеспечивает непосредственно образовательная организация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689835" y="1502978"/>
            <a:ext cx="1245475" cy="122971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17174" y="2885087"/>
            <a:ext cx="3983420" cy="19233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Питание осуществляется индивидуальными предпринимателями на условиях аутсорсинга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>
            <a:off x="2569780" y="4808481"/>
            <a:ext cx="0" cy="56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1338" y="5444359"/>
            <a:ext cx="3563007" cy="106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«НОШИ № 4»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008883" y="4808480"/>
            <a:ext cx="0" cy="56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227379" y="5444358"/>
            <a:ext cx="3563007" cy="106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остальных 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1696" y="737094"/>
            <a:ext cx="8229600" cy="479134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Аутсорсинг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передача организацией на основании </a:t>
            </a:r>
            <a:r>
              <a:rPr lang="ru-RU" u="sng" dirty="0" smtClean="0">
                <a:hlinkClick r:id="rId2" tooltip="Договор"/>
              </a:rPr>
              <a:t>договора</a:t>
            </a: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определённых </a:t>
            </a:r>
            <a:r>
              <a:rPr lang="ru-RU" dirty="0" smtClean="0">
                <a:hlinkClick r:id="rId3" tooltip="Бизнес-процесс"/>
              </a:rPr>
              <a:t>бизнес-процессов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или производственных функций на обслуживание другой компании, которая специализируется в соответствующей области.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57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64369"/>
              </p:ext>
            </p:extLst>
          </p:nvPr>
        </p:nvGraphicFramePr>
        <p:xfrm>
          <a:off x="432248" y="204384"/>
          <a:ext cx="8724452" cy="628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742">
                  <a:extLst>
                    <a:ext uri="{9D8B030D-6E8A-4147-A177-3AD203B41FA5}">
                      <a16:colId xmlns:a16="http://schemas.microsoft.com/office/drawing/2014/main" val="2528415142"/>
                    </a:ext>
                  </a:extLst>
                </a:gridCol>
                <a:gridCol w="4404102">
                  <a:extLst>
                    <a:ext uri="{9D8B030D-6E8A-4147-A177-3AD203B41FA5}">
                      <a16:colId xmlns:a16="http://schemas.microsoft.com/office/drawing/2014/main" val="1809077184"/>
                    </a:ext>
                  </a:extLst>
                </a:gridCol>
                <a:gridCol w="3292608">
                  <a:extLst>
                    <a:ext uri="{9D8B030D-6E8A-4147-A177-3AD203B41FA5}">
                      <a16:colId xmlns:a16="http://schemas.microsoft.com/office/drawing/2014/main" val="2122473582"/>
                    </a:ext>
                  </a:extLst>
                </a:gridCol>
              </a:tblGrid>
              <a:tr h="607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индивидуального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предпринимателя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609045385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Александровна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896053440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Корнакова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Михайловна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236486716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Кутырева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Львовна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171530759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«Сити-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Лайн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Подойницын Александр Владимирович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4,11,12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764436922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Мисюра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Борисовна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052768785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Мяссарова Елена Сергеевна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679024662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Кузьмина Татьяна Ивановна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666277458"/>
                  </a:ext>
                </a:extLst>
              </a:tr>
              <a:tr h="30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«Строй-Стандарт»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Рычков Вадим Владимирович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8,13,19,22,27,29,32,50,ГЦО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131198179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Степанова Людмила Александровна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9,21,25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541895354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Трушкина Оксана Борисовна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145374561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Антипова Галина Владимировна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563738266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Степанова Юлия Юрьевна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15, 42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121214013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Игнатьева Екатерина Николаевна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603354417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Ермолина Татьяна Валерьевна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558999382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Котельникова Ирина Алексеевна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375634967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Рюмкина Ирина Владимировна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087039231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Гуськова Наталья Юрьевна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4285816012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Полянских Ольга Владимировна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772668713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Колобкова Татьяна Анатольевна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718556074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Торохова Надежда Анатольевна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42447344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Черкасова Ирина Юрьевна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661346218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Раменская Ольга Сергеевна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33,34,36,37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838338619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Макарова Наталья Александровна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854262927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Ермолаев Сергей Михайлович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173059858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Зубарева Елена Александровна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294089846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Горковенко Светлана Ивановна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2803116497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Викулова Валентина Генриховна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4236937966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Страмилова Римма Маниповна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4280194119"/>
                  </a:ext>
                </a:extLst>
              </a:tr>
              <a:tr h="15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Кожевникова Ольга Борисовна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1034497334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Голубенко Наталья Викторовна (повар в штате школы)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НОШИ №4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8" marR="35158" marT="0" marB="0" anchor="ctr"/>
                </a:tc>
                <a:extLst>
                  <a:ext uri="{0D108BD9-81ED-4DB2-BD59-A6C34878D82A}">
                    <a16:rowId xmlns:a16="http://schemas.microsoft.com/office/drawing/2014/main" val="342872693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60700" y="2160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0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85339"/>
            <a:ext cx="11908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по реализации Послания Президента Федеральному Собранию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Президентом РФ24.01.2020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Пр-113):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РФ совместно с органами исполнительной власти субъектов Российской Федерации при участии органов местного самоуправления обеспечить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а)поэтапный переход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2020г. до 1 сентября 2023г.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здорового горячего питания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обучающихся, осваивающих образовательные программы начального общего образования, предусмотрев предоставление государственной поддержки за счет средств федерального бюджета на эти цели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б)создание в общеобразовательных организациях инфраструктуры, необходимой для организации бесплатного здорового горячего питания,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вт.ч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снащение их соответствующим оборудованием, а также снабжение качественными продуктами.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01.03.2020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"О внесении изменений в Федеральный закон "О качестве и безопасности пищевых продуктов" и ст. 37 Федерального закона "Об образовании в Российской Федерации"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!!!обеспечение условий для организации бесплатного горячего питания будет осуществляться поэтапно с 01.09.2020 по 01.09.2023 г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71" y="238943"/>
            <a:ext cx="4102899" cy="3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60664"/>
              </p:ext>
            </p:extLst>
          </p:nvPr>
        </p:nvGraphicFramePr>
        <p:xfrm>
          <a:off x="386555" y="672663"/>
          <a:ext cx="9135816" cy="529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3954">
                  <a:extLst>
                    <a:ext uri="{9D8B030D-6E8A-4147-A177-3AD203B41FA5}">
                      <a16:colId xmlns:a16="http://schemas.microsoft.com/office/drawing/2014/main" val="4163611508"/>
                    </a:ext>
                  </a:extLst>
                </a:gridCol>
              </a:tblGrid>
              <a:tr h="93192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Учебный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2019-2020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2020-2021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8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из них 1-4 класс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24576"/>
                  </a:ext>
                </a:extLst>
              </a:tr>
              <a:tr h="21871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Кол-во обучающихся,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получающих горячее питание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43518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44932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19323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% охвата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питанием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86%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92%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034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1418</TotalTime>
  <Words>1028</Words>
  <Application>Microsoft Office PowerPoint</Application>
  <PresentationFormat>Широкоэкранный</PresentationFormat>
  <Paragraphs>302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Система организации питания в школе.  Родительский контроль как одно из условий организации качественного питания обучающихся. </vt:lpstr>
      <vt:lpstr>Система организации питания в образовательных учреждениях городского округа «Город Чита»</vt:lpstr>
      <vt:lpstr>Презентация PowerPoint</vt:lpstr>
      <vt:lpstr>Нормативно-правовая база:</vt:lpstr>
      <vt:lpstr>Презентация PowerPoint</vt:lpstr>
      <vt:lpstr>Аутсорсинг –  передача организацией на основании договора   определённых бизнес-процессов  или производственных функций на обслуживание другой компании, которая специализируется в соответствующей области. </vt:lpstr>
      <vt:lpstr>Презентация PowerPoint</vt:lpstr>
      <vt:lpstr>Презентация PowerPoint</vt:lpstr>
      <vt:lpstr>Презентация PowerPoint</vt:lpstr>
      <vt:lpstr>Система питания и организация обслуживания учащихся горячим питанием в школах города включает: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организации питания :   </vt:lpstr>
      <vt:lpstr>Объем, выделяемых финансовых средств на обеспечение питания</vt:lpstr>
      <vt:lpstr>Контроль за качеством продукции осуществляется:</vt:lpstr>
      <vt:lpstr>Родительский контроль</vt:lpstr>
      <vt:lpstr>Презентация PowerPoint</vt:lpstr>
      <vt:lpstr>Результаты опроса по организации питания</vt:lpstr>
      <vt:lpstr>«Модель организации питания обучающихся в образовательном учреждении на условиях аутсорсинга»</vt:lpstr>
      <vt:lpstr>«Родительский контроль как одно из условий организации качественного питания обучающихся»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Мы</cp:lastModifiedBy>
  <cp:revision>63</cp:revision>
  <dcterms:created xsi:type="dcterms:W3CDTF">2020-04-15T16:28:09Z</dcterms:created>
  <dcterms:modified xsi:type="dcterms:W3CDTF">2020-10-26T13:30:41Z</dcterms:modified>
</cp:coreProperties>
</file>