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5" r:id="rId5"/>
    <p:sldId id="262" r:id="rId6"/>
    <p:sldId id="270" r:id="rId7"/>
    <p:sldId id="266" r:id="rId8"/>
    <p:sldId id="263" r:id="rId9"/>
    <p:sldId id="264" r:id="rId10"/>
    <p:sldId id="272" r:id="rId11"/>
    <p:sldId id="269" r:id="rId12"/>
    <p:sldId id="274" r:id="rId1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6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4660"/>
  </p:normalViewPr>
  <p:slideViewPr>
    <p:cSldViewPr>
      <p:cViewPr>
        <p:scale>
          <a:sx n="90" d="100"/>
          <a:sy n="90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288" y="4013200"/>
            <a:ext cx="2511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5"/>
          <p:cNvGrpSpPr>
            <a:grpSpLocks/>
          </p:cNvGrpSpPr>
          <p:nvPr userDrawn="1"/>
        </p:nvGrpSpPr>
        <p:grpSpPr bwMode="auto">
          <a:xfrm>
            <a:off x="827088" y="103188"/>
            <a:ext cx="7416800" cy="900112"/>
            <a:chOff x="827584" y="103099"/>
            <a:chExt cx="7416824" cy="900761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03099"/>
              <a:ext cx="3915761" cy="900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62485"/>
              <a:ext cx="3744416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Рисунок 18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09925"/>
            <a:ext cx="26289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179512" y="116632"/>
            <a:ext cx="8784976" cy="6552728"/>
          </a:xfrm>
          <a:prstGeom prst="frame">
            <a:avLst>
              <a:gd name="adj1" fmla="val 3602"/>
            </a:avLst>
          </a:prstGeom>
          <a:blipFill>
            <a:blip r:embed="rId6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00" y="5445125"/>
            <a:ext cx="15541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596" flipH="1">
            <a:off x="7697788" y="5373688"/>
            <a:ext cx="155416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8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00169">
            <a:off x="74613" y="31749"/>
            <a:ext cx="11953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10"/>
            <a:stretch>
              <a:fillRect/>
            </a:stretch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25357">
            <a:off x="7783512" y="-228600"/>
            <a:ext cx="1558926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23"/>
          <p:cNvSpPr txBox="1">
            <a:spLocks noChangeArrowheads="1"/>
          </p:cNvSpPr>
          <p:nvPr userDrawn="1"/>
        </p:nvSpPr>
        <p:spPr bwMode="auto">
          <a:xfrm>
            <a:off x="6996113" y="6405563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solidFill>
                  <a:srgbClr val="7030A0"/>
                </a:solidFill>
                <a:latin typeface="Book Antiqua" pitchFamily="18" charset="0"/>
              </a:rPr>
              <a:t>vedvalya</a:t>
            </a:r>
            <a:endParaRPr lang="ru-RU" sz="1400" smtClean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861" y="148478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4228-EA6B-40EE-87B2-4AA93BFE855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2E5B-850F-4B38-BBDD-988538265B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4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AFBC-6E8A-4494-A640-2E88BD08DB0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65F3-E798-4E26-A7FA-0654CC810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92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2FB8-C05F-435C-92A9-2EA2FC7B02E0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D940-64A8-478A-81C2-2216DC8A8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64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766F-D33B-4EBB-8D07-B87F92A40A65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81A88-32C7-4921-A18C-2F89660013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03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5673-9848-47C6-8CDD-B169961C592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A510-0D54-4E93-B34F-8C33ED654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C887-ED01-439F-B33D-AF4AE57F632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43FFA-0B45-4418-9157-F3C37366A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35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A40F-64F1-435D-91C9-1563B4DA65D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F98B9-343F-4859-ACE7-5E9EB46D19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7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3BDC-EBA6-42D6-8884-830CCC4FAFE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29204-B387-4110-AC39-87BF61FAC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23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C238-6027-483B-A7B1-69497D689F9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C5F5-B710-4035-B15B-FA51FC84F1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0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4BD9-10D8-458E-B686-C529627F4D4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43C0C-5A08-44CC-BC05-BAA31997F5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D73E-8167-4325-B0A2-5589561D9D7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2C439-150B-465D-B3B2-BFDA5D808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36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7"/>
          <p:cNvGrpSpPr>
            <a:grpSpLocks/>
          </p:cNvGrpSpPr>
          <p:nvPr userDrawn="1"/>
        </p:nvGrpSpPr>
        <p:grpSpPr bwMode="auto">
          <a:xfrm>
            <a:off x="827088" y="-100013"/>
            <a:ext cx="7632700" cy="925513"/>
            <a:chOff x="827584" y="-28957"/>
            <a:chExt cx="7632848" cy="924998"/>
          </a:xfrm>
        </p:grpSpPr>
        <p:pic>
          <p:nvPicPr>
            <p:cNvPr id="1039" name="Рисунок 2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-28957"/>
              <a:ext cx="4147969" cy="924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7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758" y="25400"/>
              <a:ext cx="3892674" cy="870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blipFill>
            <a:blip r:embed="rId16"/>
            <a:stretch>
              <a:fillRect/>
            </a:stretch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Рисунок 12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666700">
            <a:off x="-211138" y="5859463"/>
            <a:ext cx="13668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09685">
            <a:off x="7863682" y="5564981"/>
            <a:ext cx="1687512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9F3513-D11E-4BA0-9490-46E2EA30D27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F08EE3-E508-416A-981A-C6F7E65AC94B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7" name="Picture 14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600779">
            <a:off x="-485775" y="-430213"/>
            <a:ext cx="1957388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5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29977">
            <a:off x="7727950" y="-411163"/>
            <a:ext cx="1957388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55650" y="692150"/>
            <a:ext cx="7772400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Batang" pitchFamily="18" charset="-127"/>
              </a:rPr>
              <a:t>Муниципальное бюджетное общеобразовательное  учреждение «Средняя общеобразовательная школа №51»</a:t>
            </a:r>
            <a:endParaRPr lang="ru-RU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Batang" pitchFamily="18" charset="-127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8388" y="2133600"/>
            <a:ext cx="4897437" cy="38163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C00000"/>
                </a:solidFill>
                <a:latin typeface="Book Antiqua" pitchFamily="18" charset="0"/>
              </a:rPr>
              <a:t>Кто владеет информацией, тот владеет миром</a:t>
            </a:r>
            <a:r>
              <a:rPr lang="ru-RU" altLang="ru-RU" sz="1600" b="1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r>
              <a:rPr lang="ru-RU" altLang="ru-RU" sz="1600" b="1" smtClean="0">
                <a:solidFill>
                  <a:srgbClr val="C00000"/>
                </a:solidFill>
                <a:latin typeface="Book Antiqua" pitchFamily="18" charset="0"/>
              </a:rPr>
              <a:t>Город Чита</a:t>
            </a: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  <a:p>
            <a:pPr eaLnBrk="1" hangingPunct="1"/>
            <a:endParaRPr lang="ru-RU" altLang="ru-RU" sz="1600" b="1" smtClean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Дополнительное образование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Волонтерский отряд</a:t>
            </a:r>
          </a:p>
        </p:txBody>
      </p:sp>
      <p:sp>
        <p:nvSpPr>
          <p:cNvPr id="1229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altLang="ru-RU" smtClean="0"/>
              <a:t>Дружина юных пожарных</a:t>
            </a:r>
          </a:p>
        </p:txBody>
      </p:sp>
      <p:pic>
        <p:nvPicPr>
          <p:cNvPr id="12293" name="Рисунок 1" descr="C:\Users\DNS\Desktop\выступление по РДШ\картинки для доклада\P92903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349500"/>
            <a:ext cx="3744913" cy="3382963"/>
          </a:xfrm>
          <a:noFill/>
        </p:spPr>
      </p:pic>
      <p:pic>
        <p:nvPicPr>
          <p:cNvPr id="12294" name="Picture 4" descr="20191121_1034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76475"/>
            <a:ext cx="4040188" cy="352901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План комплектования на 2021-2022 уч.год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11188" y="1196975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Количество классов-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Количество учащихся-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Программа: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2020- 2021 учебном году обучение в 1-х классах продолжается по развивающей программе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«Перспектива»-1а, « Школа России»-1б.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рамках сетевого взаимодействия  с детской школой искусств №6 в 1а классе организуется эстетическое направление реализации внеурочной деятельности.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Педагоги, организующие набор в 1 классы: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1а- Лазарева Людмила Юрьевна;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1б- Ворошилова Елена Сергеевна.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92150"/>
            <a:ext cx="7993063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будущих первоклассников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«МБОУ СОШ №51» города Читы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ждет вас и ваших детей .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1 класс с 1.04.2021года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8.00 до 17.00</a:t>
            </a:r>
          </a:p>
          <a:p>
            <a:pPr algn="ctr" eaLnBrk="1" hangingPunct="1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 состоится 10.04.2021года в 10.00</a:t>
            </a:r>
          </a:p>
          <a:p>
            <a:pPr algn="ctr" eaLnBrk="1" hangingPunct="1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Администрация школы 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Директор школы- Гаврилова Анастасия Анатольевна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Заместитель директора по учебно-воспитательной работе- Ладью Лариса Ивановна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работе- Ивасенко Ольга Владимировна</a:t>
            </a:r>
          </a:p>
          <a:p>
            <a:pPr eaLnBrk="1" hangingPunct="1"/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>
                <a:latin typeface="Times New Roman" pitchFamily="18" charset="0"/>
                <a:cs typeface="Times New Roman" pitchFamily="18" charset="0"/>
              </a:rPr>
              <a:t>Информационная справка о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имеет лицензию на право оказывать образовательные услуги по реализации образовательных программ по : 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 образованию;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Начальному общему образованию;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Основному общему образованию;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Среднему общему образованию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4186237" cy="1008062"/>
          </a:xfrm>
        </p:spPr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Методическое объединение учителей начальной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463" y="273050"/>
            <a:ext cx="4248150" cy="58531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Высшую категорию имеют-8.5 % педагогов,16%-первую, соответствуют занимаемой должности-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75.5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работает 4 методических объединения, которые включают всех педагогов школы: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1.М.О. учителей начальной школы;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М.О. учителей естественных наук;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3.М.О. учителей естественного цикла;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М.О. классных руководителей.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педагогов- 47  лет ,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средний стаж-  23 года .</a:t>
            </a:r>
          </a:p>
          <a:p>
            <a:pPr marL="0" indent="0">
              <a:buFont typeface="Arial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9500"/>
            <a:ext cx="3008313" cy="37766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6149" name="Picture 5" descr="C:\Users\Admin\Desktop\презентация о школе\IMG-374f9967f38225cd66ba415f48e6f5e5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2481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b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качества обученности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18-19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Успеваемость,%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Качество,%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Медалистов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 в ВУЗ на базе СОО,%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Поступили в СУЗ на базе СОО,%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Школьное научное общество «Знатоки»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838" y="981075"/>
            <a:ext cx="5040312" cy="57800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состав школьного научного общества входит 66 учащихся. Под руководством администрации и руководителя ШНОУ проводятся школьные олимпиады, научно –практические-конференции, городские, региональные и международные конкурсы. Учащиеся школы принимают активное участие и занимают призовые места.</a:t>
            </a:r>
            <a:endParaRPr lang="ru-RU" altLang="ru-RU" sz="1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79838" y="981075"/>
          <a:ext cx="4968876" cy="505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219"/>
                <a:gridCol w="1242219"/>
                <a:gridCol w="1242219"/>
                <a:gridCol w="1242219"/>
              </a:tblGrid>
              <a:tr h="6480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17-18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18-19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19-20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</a:tr>
              <a:tr h="10800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Шаг в науку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язык-1м.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МХК-2м.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Физика-3м.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Литература-2м.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Литература-3м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Технология-сертификат участника 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</a:tr>
              <a:tr h="10712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Шаг в будущее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 -3м.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Литература-3м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Краеведение-2м.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Физика-2м.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Англ.яз-2м.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</a:tr>
              <a:tr h="10712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 тур олимпиад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Биология-4м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-3м.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География-4м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Биология-2м.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Физика-3м.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</a:tr>
              <a:tr h="11887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Точка кипения-интерактивная игра</a:t>
                      </a:r>
                      <a:endParaRPr lang="ru-RU" sz="1800" dirty="0"/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Лесной биоценоз-1м.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Заповедные территории-1м.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6" marB="45716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867275"/>
          </a:xfrm>
        </p:spPr>
        <p:txBody>
          <a:bodyPr/>
          <a:lstStyle/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педагог-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Поддубная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психолог- Петина Валентина Александровна</a:t>
            </a:r>
          </a:p>
          <a:p>
            <a:pPr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логопед-  Ковалева Татьяна Андреевна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служба содействует личностному и интеллектуальному развитию учащихся, занимается профилактикой  и преодолением отклонений в социальном и психологическом здоровье, содействует формированию у учащихся способности к самоопределению в выборе профессиональной деятельности. В школе нет учащихся стоящих  на учете в  КДН,ПНД.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82600" y="188913"/>
            <a:ext cx="8229600" cy="1143000"/>
          </a:xfrm>
        </p:spPr>
        <p:txBody>
          <a:bodyPr/>
          <a:lstStyle/>
          <a:p>
            <a:r>
              <a:rPr lang="ru-RU" altLang="ru-RU" sz="3800" b="1" smtClean="0">
                <a:latin typeface="Times New Roman" pitchFamily="18" charset="0"/>
                <a:cs typeface="Times New Roman" pitchFamily="18" charset="0"/>
              </a:rPr>
              <a:t>Социально -психологическая служба</a:t>
            </a:r>
          </a:p>
        </p:txBody>
      </p:sp>
      <p:pic>
        <p:nvPicPr>
          <p:cNvPr id="9220" name="Picture 5" descr="C:\Users\Юля\Desktop\воспитательная работа\20201013_10053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379913"/>
            <a:ext cx="381158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Юля\Desktop\Валентина\фотки разные\фото с моих занятий\20191125_1108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379913"/>
            <a:ext cx="36353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249738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Рисунок 6" descr="C:\Users\Компьютер\Desktop\МБОУ СОШ №51\20200922_114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213100"/>
            <a:ext cx="3816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Объект 13" descr="C:\Users\Компьютер\AppData\Local\Microsoft\Windows\Temporary Internet Files\Content.Word\IMG-8faf1077b5c0c433737a8009d2aab894-V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5370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Объект 1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795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Реализацию информационного обеспечения образовательного процесса в школе, содействие осуществлению непрерывного образования учащихся  и учителей, развитие творческих способностей школьников, формирование духовно богатой, нравственно здоровой личности- осуществляет библиотека школы.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93713" y="333375"/>
            <a:ext cx="3008312" cy="935038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Школьная       столовая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273050"/>
            <a:ext cx="4619625" cy="5853113"/>
          </a:xfrm>
        </p:spPr>
        <p:txBody>
          <a:bodyPr/>
          <a:lstStyle/>
          <a:p>
            <a:pPr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столовая рассчитана на 100 посадочных мест. Питание оказывает И.П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Страмилова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Р.М, которое осуществляется в соответствии с меню, согласованным с Роспотребнадзором. В рацион питания обучающихся включаются продукты, обогащенные микронутриентами и витаминами.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удовлетворены качеством предоставляемой услуги.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Picture 2" descr="C:\Users\1\Desktop\презентация\20210121_093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600450" cy="5400675"/>
          </a:xfrm>
          <a:prstGeom prst="rect">
            <a:avLst/>
          </a:prstGeom>
          <a:solidFill>
            <a:srgbClr val="10CF9B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0000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552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Book Antiqua</vt:lpstr>
      <vt:lpstr>Batang</vt:lpstr>
      <vt:lpstr>Times New Roman</vt:lpstr>
      <vt:lpstr>Тема Office</vt:lpstr>
      <vt:lpstr>Муниципальное бюджетное общеобразовательное  учреждение «Средняя общеобразовательная школа №51»</vt:lpstr>
      <vt:lpstr>Администрация школы :</vt:lpstr>
      <vt:lpstr>Информационная справка о школе</vt:lpstr>
      <vt:lpstr>Методическое объединение учителей начальной школы</vt:lpstr>
      <vt:lpstr>Мониторинг качества обученности</vt:lpstr>
      <vt:lpstr>Школьное научное общество «Знатоки»</vt:lpstr>
      <vt:lpstr>Социально -психологическая служба</vt:lpstr>
      <vt:lpstr>Презентация PowerPoint</vt:lpstr>
      <vt:lpstr>    Школьная       столовая</vt:lpstr>
      <vt:lpstr>Дополнительное образование</vt:lpstr>
      <vt:lpstr>План комплектования на 2021-2022 уч.год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GordeevAV</cp:lastModifiedBy>
  <cp:revision>56</cp:revision>
  <cp:lastPrinted>2021-01-23T05:41:31Z</cp:lastPrinted>
  <dcterms:created xsi:type="dcterms:W3CDTF">2015-07-31T21:33:03Z</dcterms:created>
  <dcterms:modified xsi:type="dcterms:W3CDTF">2021-02-16T02:52:09Z</dcterms:modified>
</cp:coreProperties>
</file>