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notesMasterIdLst>
    <p:notesMasterId r:id="rId20"/>
  </p:notesMasterIdLst>
  <p:sldIdLst>
    <p:sldId id="281" r:id="rId2"/>
    <p:sldId id="272" r:id="rId3"/>
    <p:sldId id="260" r:id="rId4"/>
    <p:sldId id="274" r:id="rId5"/>
    <p:sldId id="277" r:id="rId6"/>
    <p:sldId id="276" r:id="rId7"/>
    <p:sldId id="279" r:id="rId8"/>
    <p:sldId id="280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5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8E"/>
    <a:srgbClr val="40A0B9"/>
    <a:srgbClr val="39A7F0"/>
    <a:srgbClr val="ED5097"/>
    <a:srgbClr val="268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4659"/>
  </p:normalViewPr>
  <p:slideViewPr>
    <p:cSldViewPr snapToGrid="0" snapToObjects="1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DF8E-DD29-9444-B80E-18B902CE6785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4990-11B0-744E-B2EA-586C927D6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9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4990-11B0-744E-B2EA-586C927D67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0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школа 1 ли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100" y="850900"/>
            <a:ext cx="10807700" cy="19203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Воспитательная работа</a:t>
            </a:r>
            <a:endParaRPr lang="ru-RU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50" y="1981200"/>
            <a:ext cx="1067685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810" y="0"/>
            <a:ext cx="12357100" cy="625475"/>
          </a:xfrm>
        </p:spPr>
        <p:txBody>
          <a:bodyPr>
            <a:noAutofit/>
          </a:bodyPr>
          <a:lstStyle/>
          <a:p>
            <a:pPr algn="ctr"/>
            <a:r>
              <a:rPr lang="ru-RU" sz="4800" b="1" i="1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Детские и добровольческие объединения 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590" y="749300"/>
            <a:ext cx="5956300" cy="5867400"/>
          </a:xfrm>
          <a:gradFill flip="none" rotWithShape="1">
            <a:gsLst>
              <a:gs pos="0">
                <a:srgbClr val="ED5097">
                  <a:tint val="66000"/>
                  <a:satMod val="160000"/>
                </a:srgbClr>
              </a:gs>
              <a:gs pos="50000">
                <a:srgbClr val="ED5097">
                  <a:tint val="44500"/>
                  <a:satMod val="160000"/>
                </a:srgbClr>
              </a:gs>
              <a:gs pos="100000">
                <a:srgbClr val="ED509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РДШ (Российское движение школьников) для детей 8-18 лет;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Юнармия</a:t>
            </a: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(8-18 лет);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Детское объединение «Почемучки» (8-10 лет);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Детское объединение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СМиД</a:t>
            </a: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» (11-14 лет);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ЮИД (Юные инспектора движения) 8-14 лет;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Дружина юных пожарных (8-14 лет);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Волонтерский отряд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Доброград</a:t>
            </a: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» (11-18 лет).</a:t>
            </a: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17" y="811891"/>
            <a:ext cx="2138177" cy="285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166" y="4247278"/>
            <a:ext cx="2524107" cy="1893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20768" y="1211609"/>
            <a:ext cx="2850903" cy="2051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75" y="4247278"/>
            <a:ext cx="2469739" cy="1852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5575" y="3797300"/>
            <a:ext cx="246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ДО «</a:t>
            </a:r>
            <a:r>
              <a:rPr lang="ru-R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СМиД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529" y="6216590"/>
            <a:ext cx="226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ДО «Почемучки»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8232" y="3683000"/>
            <a:ext cx="2395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Юнармия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0039" y="6196385"/>
            <a:ext cx="196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РДШ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6100"/>
          </a:xfrm>
        </p:spPr>
        <p:txBody>
          <a:bodyPr>
            <a:noAutofit/>
          </a:bodyPr>
          <a:lstStyle/>
          <a:p>
            <a:pPr algn="ctr"/>
            <a:r>
              <a:rPr lang="ru-RU" b="1" i="1" spc="0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Кружки и секции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9974" y="711200"/>
            <a:ext cx="4673600" cy="6057900"/>
          </a:xfrm>
          <a:gradFill flip="none" rotWithShape="1">
            <a:gsLst>
              <a:gs pos="0">
                <a:srgbClr val="ED5097">
                  <a:tint val="66000"/>
                  <a:satMod val="160000"/>
                </a:srgbClr>
              </a:gs>
              <a:gs pos="50000">
                <a:srgbClr val="ED5097">
                  <a:tint val="44500"/>
                  <a:satMod val="160000"/>
                </a:srgbClr>
              </a:gs>
              <a:gs pos="100000">
                <a:srgbClr val="ED509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 мире фантазий и эмоций;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Хореография;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Семицветная страна;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Юный читатель;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Фольклорный ансамбль «Ягода»;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Основы военного дела;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Театральная студия «В гостях у Дионисия»;</a:t>
            </a:r>
          </a:p>
          <a:p>
            <a:pPr algn="ctr"/>
            <a:r>
              <a:rPr lang="ru-RU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Медиажурналистика</a:t>
            </a:r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Музейное дело;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Народное творчество;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Клуб «Патриот»;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Спортивные игры;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ОФП (Общая физическая подготовка);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ЮИД;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Юные друзья пожарных.</a:t>
            </a:r>
          </a:p>
          <a:p>
            <a:pPr algn="ctr"/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149" y="147052"/>
            <a:ext cx="2243001" cy="3178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14" y="147052"/>
            <a:ext cx="2051185" cy="3178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400" y="4005466"/>
            <a:ext cx="2984501" cy="237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62" y="4005466"/>
            <a:ext cx="3019487" cy="226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334004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Ансамбль «Ягода»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781" y="6270082"/>
            <a:ext cx="292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«В гостях у Дионисия»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7423" y="3340040"/>
            <a:ext cx="355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«В мире фантазий и эмоций»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8100" y="6368990"/>
            <a:ext cx="326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Хореография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2775"/>
          </a:xfrm>
        </p:spPr>
        <p:txBody>
          <a:bodyPr>
            <a:noAutofit/>
          </a:bodyPr>
          <a:lstStyle/>
          <a:p>
            <a:pPr algn="ctr"/>
            <a:r>
              <a:rPr lang="ru-RU" sz="4000" b="1" i="1" spc="0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Лагерь дневного пребывания «Маленькая страна»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131" y="767846"/>
            <a:ext cx="3465160" cy="5199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12" y="767846"/>
            <a:ext cx="3075660" cy="2306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66" y="3651943"/>
            <a:ext cx="3087567" cy="231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057" y="3610323"/>
            <a:ext cx="3125231" cy="2343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5057" y="743829"/>
            <a:ext cx="3125231" cy="2331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60861" y="6072472"/>
            <a:ext cx="445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latin typeface="Times New Roman" charset="0"/>
                <a:ea typeface="Times New Roman" charset="0"/>
                <a:cs typeface="Times New Roman" charset="0"/>
              </a:rPr>
              <a:t>Юкина</a:t>
            </a:r>
            <a:r>
              <a:rPr lang="ru-RU" sz="2400" b="1" i="1" dirty="0">
                <a:latin typeface="Times New Roman" charset="0"/>
                <a:ea typeface="Times New Roman" charset="0"/>
                <a:cs typeface="Times New Roman" charset="0"/>
              </a:rPr>
              <a:t> Наталья Сергеевна </a:t>
            </a:r>
            <a:r>
              <a:rPr lang="mr-IN" sz="2400" b="1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400" b="1" i="1" dirty="0">
                <a:latin typeface="Times New Roman" charset="0"/>
                <a:ea typeface="Times New Roman" charset="0"/>
                <a:cs typeface="Times New Roman" charset="0"/>
              </a:rPr>
              <a:t> начальник лагеря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1300" y="3200400"/>
            <a:ext cx="361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Творчество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8878" y="3078777"/>
            <a:ext cx="283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Здоровый образ жизни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825625"/>
            <a:ext cx="11353800" cy="132556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Социально-психологическая</a:t>
            </a:r>
            <a:b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служба</a:t>
            </a:r>
            <a:endParaRPr lang="ru-RU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091" y="1295400"/>
            <a:ext cx="8155817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952" r="13548"/>
          <a:stretch/>
        </p:blipFill>
        <p:spPr>
          <a:xfrm>
            <a:off x="292099" y="242177"/>
            <a:ext cx="3182025" cy="3758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43562" y="252745"/>
            <a:ext cx="58801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Анастасия Владимировна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10 лет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93100" y="406400"/>
            <a:ext cx="351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Формы работы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3100" y="1704334"/>
            <a:ext cx="3517900" cy="707886"/>
          </a:xfrm>
          <a:prstGeom prst="rect">
            <a:avLst/>
          </a:prstGeom>
          <a:gradFill flip="none" rotWithShape="1">
            <a:gsLst>
              <a:gs pos="42000">
                <a:schemeClr val="accent1">
                  <a:lumMod val="50000"/>
                  <a:tint val="66000"/>
                  <a:satMod val="160000"/>
                </a:schemeClr>
              </a:gs>
              <a:gs pos="75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3900" y="1054287"/>
            <a:ext cx="34163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2600" y="3630720"/>
            <a:ext cx="38989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звука (дифференциация, </a:t>
            </a:r>
            <a:r>
              <a:rPr 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2667527"/>
            <a:ext cx="36449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словаря, грамматического строя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3900" y="4901690"/>
            <a:ext cx="35306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процессов письма и чтения</a:t>
            </a:r>
            <a:endParaRPr lang="ru-RU" sz="20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42" y="4445512"/>
            <a:ext cx="2945338" cy="210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084" y="2412220"/>
            <a:ext cx="2628900" cy="204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82" y="4971668"/>
            <a:ext cx="1994308" cy="1275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596" y="4971668"/>
            <a:ext cx="2041188" cy="1275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54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1900" y="466010"/>
            <a:ext cx="441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Еманакова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Мария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Александровна</a:t>
            </a:r>
          </a:p>
          <a:p>
            <a:pPr algn="ctr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Педагог-психолог</a:t>
            </a:r>
          </a:p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Молодой специалист 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3600" y="274022"/>
            <a:ext cx="288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Направления работы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900" y="1243517"/>
            <a:ext cx="3416300" cy="461665"/>
          </a:xfrm>
          <a:prstGeom prst="rect">
            <a:avLst/>
          </a:prstGeom>
          <a:gradFill flip="none" rotWithShape="1">
            <a:gsLst>
              <a:gs pos="0">
                <a:srgbClr val="39A7F0">
                  <a:tint val="66000"/>
                  <a:satMod val="160000"/>
                </a:srgbClr>
              </a:gs>
              <a:gs pos="50000">
                <a:srgbClr val="39A7F0">
                  <a:tint val="44500"/>
                  <a:satMod val="160000"/>
                </a:srgbClr>
              </a:gs>
              <a:gs pos="100000">
                <a:srgbClr val="39A7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Диагностика</a:t>
            </a:r>
            <a:endParaRPr lang="ru-RU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2300" y="1928693"/>
            <a:ext cx="3365500" cy="461665"/>
          </a:xfrm>
          <a:prstGeom prst="rect">
            <a:avLst/>
          </a:prstGeom>
          <a:gradFill flip="none" rotWithShape="1">
            <a:gsLst>
              <a:gs pos="0">
                <a:srgbClr val="39A7F0">
                  <a:tint val="66000"/>
                  <a:satMod val="160000"/>
                </a:srgbClr>
              </a:gs>
              <a:gs pos="50000">
                <a:srgbClr val="39A7F0">
                  <a:tint val="44500"/>
                  <a:satMod val="160000"/>
                </a:srgbClr>
              </a:gs>
              <a:gs pos="100000">
                <a:srgbClr val="39A7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Консультирование</a:t>
            </a:r>
            <a:endParaRPr lang="ru-RU" sz="2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2613869"/>
            <a:ext cx="3403600" cy="830997"/>
          </a:xfrm>
          <a:prstGeom prst="rect">
            <a:avLst/>
          </a:prstGeom>
          <a:gradFill flip="none" rotWithShape="1">
            <a:gsLst>
              <a:gs pos="0">
                <a:srgbClr val="39A7F0">
                  <a:tint val="66000"/>
                  <a:satMod val="160000"/>
                </a:srgbClr>
              </a:gs>
              <a:gs pos="50000">
                <a:srgbClr val="39A7F0">
                  <a:tint val="44500"/>
                  <a:satMod val="160000"/>
                </a:srgbClr>
              </a:gs>
              <a:gs pos="100000">
                <a:srgbClr val="39A7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charset="0"/>
                <a:ea typeface="Times New Roman" charset="0"/>
                <a:cs typeface="Times New Roman" charset="0"/>
              </a:rPr>
              <a:t>Коррекционно-развивающая </a:t>
            </a:r>
            <a:r>
              <a:rPr lang="ru-RU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работа</a:t>
            </a:r>
            <a:endParaRPr lang="ru-RU" sz="2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6900" y="3668377"/>
            <a:ext cx="3340100" cy="830997"/>
          </a:xfrm>
          <a:prstGeom prst="rect">
            <a:avLst/>
          </a:prstGeom>
          <a:gradFill flip="none" rotWithShape="1">
            <a:gsLst>
              <a:gs pos="0">
                <a:srgbClr val="39A7F0">
                  <a:tint val="66000"/>
                  <a:satMod val="160000"/>
                </a:srgbClr>
              </a:gs>
              <a:gs pos="50000">
                <a:srgbClr val="39A7F0">
                  <a:tint val="44500"/>
                  <a:satMod val="160000"/>
                </a:srgbClr>
              </a:gs>
              <a:gs pos="100000">
                <a:srgbClr val="39A7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charset="0"/>
                <a:ea typeface="Times New Roman" charset="0"/>
                <a:cs typeface="Times New Roman" charset="0"/>
              </a:rPr>
              <a:t>Консультирование и</a:t>
            </a:r>
          </a:p>
          <a:p>
            <a:pPr algn="ctr"/>
            <a:r>
              <a:rPr lang="ru-RU" sz="2400" b="1" i="1" dirty="0">
                <a:latin typeface="Times New Roman" charset="0"/>
                <a:ea typeface="Times New Roman" charset="0"/>
                <a:cs typeface="Times New Roman" charset="0"/>
              </a:rPr>
              <a:t>п</a:t>
            </a:r>
            <a:r>
              <a:rPr lang="ru-RU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росвещение</a:t>
            </a:r>
            <a:endParaRPr lang="ru-RU" sz="2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125" y="3273148"/>
            <a:ext cx="3613150" cy="2695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085" y="4650754"/>
            <a:ext cx="2678629" cy="200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96" y="4620936"/>
            <a:ext cx="2740304" cy="2055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175125" y="6235700"/>
            <a:ext cx="349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Занятия с психологом 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274022"/>
            <a:ext cx="3200400" cy="4132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91" y="215901"/>
            <a:ext cx="2926282" cy="3883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48100" y="38100"/>
            <a:ext cx="4673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Алёкминская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Лариса Олеговна</a:t>
            </a:r>
          </a:p>
          <a:p>
            <a:pPr algn="ctr"/>
            <a:endParaRPr lang="ru-RU" sz="1600" b="1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Педагог-</a:t>
            </a:r>
            <a:r>
              <a:rPr lang="ru-RU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тьютор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стаж работы 34 г</a:t>
            </a:r>
            <a:b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4583" y="393700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Модель работы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1700" y="977900"/>
            <a:ext cx="3314983" cy="369332"/>
          </a:xfrm>
          <a:prstGeom prst="rect">
            <a:avLst/>
          </a:prstGeom>
          <a:gradFill flip="none" rotWithShape="1">
            <a:gsLst>
              <a:gs pos="0">
                <a:srgbClr val="18458E">
                  <a:tint val="66000"/>
                  <a:satMod val="160000"/>
                </a:srgbClr>
              </a:gs>
              <a:gs pos="50000">
                <a:srgbClr val="18458E">
                  <a:tint val="44500"/>
                  <a:satMod val="160000"/>
                </a:srgbClr>
              </a:gs>
              <a:gs pos="100000">
                <a:srgbClr val="18458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Социализация </a:t>
            </a:r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обучающихся</a:t>
            </a:r>
            <a:endParaRPr lang="ru-RU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1700" y="1530816"/>
            <a:ext cx="3314983" cy="646331"/>
          </a:xfrm>
          <a:prstGeom prst="rect">
            <a:avLst/>
          </a:prstGeom>
          <a:gradFill flip="none" rotWithShape="1">
            <a:gsLst>
              <a:gs pos="0">
                <a:srgbClr val="18458E">
                  <a:tint val="66000"/>
                  <a:satMod val="160000"/>
                </a:srgbClr>
              </a:gs>
              <a:gs pos="50000">
                <a:srgbClr val="18458E">
                  <a:tint val="44500"/>
                  <a:satMod val="160000"/>
                </a:srgbClr>
              </a:gs>
              <a:gs pos="100000">
                <a:srgbClr val="18458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Развитие актуального уровня </a:t>
            </a:r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способностей</a:t>
            </a:r>
            <a:endParaRPr lang="ru-RU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1700" y="2355850"/>
            <a:ext cx="3314983" cy="923330"/>
          </a:xfrm>
          <a:prstGeom prst="rect">
            <a:avLst/>
          </a:prstGeom>
          <a:gradFill flip="none" rotWithShape="1">
            <a:gsLst>
              <a:gs pos="0">
                <a:srgbClr val="18458E">
                  <a:tint val="66000"/>
                  <a:satMod val="160000"/>
                </a:srgbClr>
              </a:gs>
              <a:gs pos="50000">
                <a:srgbClr val="18458E">
                  <a:tint val="44500"/>
                  <a:satMod val="160000"/>
                </a:srgbClr>
              </a:gs>
              <a:gs pos="100000">
                <a:srgbClr val="18458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Развитие и включение в различные виды совместной </a:t>
            </a:r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деятельности</a:t>
            </a:r>
            <a:endParaRPr lang="ru-RU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1700" y="3457883"/>
            <a:ext cx="3314983" cy="646331"/>
          </a:xfrm>
          <a:prstGeom prst="rect">
            <a:avLst/>
          </a:prstGeom>
          <a:gradFill flip="none" rotWithShape="1">
            <a:gsLst>
              <a:gs pos="0">
                <a:srgbClr val="18458E">
                  <a:tint val="66000"/>
                  <a:satMod val="160000"/>
                </a:srgbClr>
              </a:gs>
              <a:gs pos="50000">
                <a:srgbClr val="18458E">
                  <a:tint val="44500"/>
                  <a:satMod val="160000"/>
                </a:srgbClr>
              </a:gs>
              <a:gs pos="100000">
                <a:srgbClr val="18458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latin typeface="Times New Roman" charset="0"/>
                <a:ea typeface="Times New Roman" charset="0"/>
                <a:cs typeface="Times New Roman" charset="0"/>
              </a:rPr>
              <a:t>Природосообразность</a:t>
            </a:r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 образовательных </a:t>
            </a:r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технологий</a:t>
            </a:r>
            <a:endParaRPr lang="ru-RU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Рисунок 10" descr="IMG_20201125_1203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2511094"/>
            <a:ext cx="1152128" cy="153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20201225_1219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691" y="2599238"/>
            <a:ext cx="1116124" cy="1488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1417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956" y="2568929"/>
            <a:ext cx="1080120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Фото276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037" y="4277299"/>
            <a:ext cx="1612847" cy="215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Фото275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997" y="4282917"/>
            <a:ext cx="1608635" cy="2144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Фото279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32" y="4346445"/>
            <a:ext cx="1676617" cy="2081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MG_20201228_130915 - копия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19" y="4351912"/>
            <a:ext cx="1663700" cy="2070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144609" y="4149141"/>
            <a:ext cx="397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Подготовка к конкурсам 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292" y="6507559"/>
            <a:ext cx="394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Вручение наград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93120" y="6451085"/>
            <a:ext cx="329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Работа над проектами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1" name="Рисунок 20" descr="ГРУППОВОЕ ЗАН-Е ИГРА-ПЕРЕВЕРТЫШИ51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83" y="4620349"/>
            <a:ext cx="2351320" cy="186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15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9050" y="-12700"/>
            <a:ext cx="429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Козырева Надежда Николаевна </a:t>
            </a:r>
          </a:p>
          <a:p>
            <a:pPr algn="ctr"/>
            <a:endParaRPr lang="ru-RU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Дефектолог</a:t>
            </a:r>
          </a:p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Стаж работы 39 лет  </a:t>
            </a:r>
          </a:p>
          <a:p>
            <a:pPr algn="ctr"/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2650" y="33476"/>
            <a:ext cx="322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Методы работы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1850" y="641899"/>
            <a:ext cx="3225800" cy="1323439"/>
          </a:xfrm>
          <a:prstGeom prst="rect">
            <a:avLst/>
          </a:prstGeom>
          <a:gradFill flip="none" rotWithShape="1">
            <a:gsLst>
              <a:gs pos="0">
                <a:srgbClr val="40A0B9">
                  <a:tint val="66000"/>
                  <a:satMod val="160000"/>
                </a:srgbClr>
              </a:gs>
              <a:gs pos="50000">
                <a:srgbClr val="40A0B9">
                  <a:tint val="44500"/>
                  <a:satMod val="160000"/>
                </a:srgbClr>
              </a:gs>
              <a:gs pos="100000">
                <a:srgbClr val="40A0B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</a:t>
            </a:r>
            <a:r>
              <a:rPr lang="ru-RU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психофизического развития </a:t>
            </a:r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0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1650" y="2258854"/>
            <a:ext cx="3886200" cy="1015663"/>
          </a:xfrm>
          <a:prstGeom prst="rect">
            <a:avLst/>
          </a:prstGeom>
          <a:gradFill flip="none" rotWithShape="1">
            <a:gsLst>
              <a:gs pos="0">
                <a:srgbClr val="40A0B9">
                  <a:tint val="66000"/>
                  <a:satMod val="160000"/>
                </a:srgbClr>
              </a:gs>
              <a:gs pos="50000">
                <a:srgbClr val="40A0B9">
                  <a:tint val="44500"/>
                  <a:satMod val="160000"/>
                </a:srgbClr>
              </a:gs>
              <a:gs pos="100000">
                <a:srgbClr val="40A0B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индивидуально-ориентированной образовательной программы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464550" y="3568033"/>
            <a:ext cx="3225800" cy="707886"/>
          </a:xfrm>
          <a:prstGeom prst="rect">
            <a:avLst/>
          </a:prstGeom>
          <a:gradFill flip="none" rotWithShape="1">
            <a:gsLst>
              <a:gs pos="0">
                <a:srgbClr val="40A0B9">
                  <a:tint val="66000"/>
                  <a:satMod val="160000"/>
                </a:srgbClr>
              </a:gs>
              <a:gs pos="50000">
                <a:srgbClr val="40A0B9">
                  <a:tint val="44500"/>
                  <a:satMod val="160000"/>
                </a:srgbClr>
              </a:gs>
              <a:gs pos="100000">
                <a:srgbClr val="40A0B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</a:t>
            </a:r>
            <a:r>
              <a:rPr lang="ru-RU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развития ребенка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515350" y="4569435"/>
            <a:ext cx="3124200" cy="707886"/>
          </a:xfrm>
          <a:prstGeom prst="rect">
            <a:avLst/>
          </a:prstGeom>
          <a:gradFill flip="none" rotWithShape="1">
            <a:gsLst>
              <a:gs pos="0">
                <a:srgbClr val="40A0B9">
                  <a:tint val="66000"/>
                  <a:satMod val="160000"/>
                </a:srgbClr>
              </a:gs>
              <a:gs pos="50000">
                <a:srgbClr val="40A0B9">
                  <a:tint val="44500"/>
                  <a:satMod val="160000"/>
                </a:srgbClr>
              </a:gs>
              <a:gs pos="100000">
                <a:srgbClr val="40A0B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родителей</a:t>
            </a:r>
            <a:endParaRPr lang="ru-RU" sz="20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509" y="1965338"/>
            <a:ext cx="1655681" cy="2207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730010" y="4181329"/>
            <a:ext cx="24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Занятия по развитию речи и мышления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49" y="238224"/>
            <a:ext cx="2990851" cy="4339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400" y="4920094"/>
            <a:ext cx="1208555" cy="173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813" y="4920094"/>
            <a:ext cx="1275594" cy="17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265" y="4888312"/>
            <a:ext cx="1236785" cy="173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71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137/159043/img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174" y="147711"/>
            <a:ext cx="8947051" cy="671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5894" y="839788"/>
            <a:ext cx="10423171" cy="38166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1547630"/>
              </a:avLst>
            </a:prstTxWarp>
            <a:spAutoFit/>
          </a:bodyPr>
          <a:lstStyle/>
          <a:p>
            <a:r>
              <a:rPr lang="ru-RU" sz="11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Учебная часть </a:t>
            </a:r>
            <a:endParaRPr lang="ru-RU" sz="116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894" y="1580828"/>
            <a:ext cx="9931400" cy="5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14576" y="3047042"/>
          <a:ext cx="5181934" cy="2993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0644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</a:t>
                      </a:r>
                    </a:p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5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5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87805" y="450557"/>
            <a:ext cx="6094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Начальная школа (1-4 класс)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37927" y="1151765"/>
            <a:ext cx="565407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17 классов-комплектов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   Обучение осуществляется по УМК       «Школа России»,      «Система Л.В. </a:t>
            </a:r>
            <a:r>
              <a:rPr lang="ru-RU" b="1" dirty="0" err="1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Занкова</a:t>
            </a:r>
            <a:r>
              <a:rPr lang="ru-RU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»,     «Гармония»,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«Перспективная начальная школа».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ru-RU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27" y="109688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2020-2021 учебном году перед  педагогами начальной школы поставлена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> непрерывное совершенствование уровня педагогического мастерства учителя, его эрудиции, компетентности в области учебного предмета и методики его преподавания; применение новых технологий, направленных на обеспечение самораскрытия, самореализации учащихся, повышение качества образовательной деятельности;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продолжить просветительскую работу с родителями по вопросам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и воспитания, систематическое ознакомление их с результатами обучения и достижениями учащихся.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«2019-2020 учебный год»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68911" y="4543865"/>
          <a:ext cx="4689475" cy="1682496"/>
        </p:xfrm>
        <a:graphic>
          <a:graphicData uri="http://schemas.openxmlformats.org/drawingml/2006/table">
            <a:tbl>
              <a:tblPr/>
              <a:tblGrid>
                <a:gridCol w="83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458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100" b="1" dirty="0">
                        <a:solidFill>
                          <a:srgbClr val="18458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458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600" b="1" dirty="0" err="1">
                          <a:solidFill>
                            <a:srgbClr val="18458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об-ся</a:t>
                      </a:r>
                      <a:endParaRPr lang="ru-RU" sz="1100" b="1" dirty="0">
                        <a:solidFill>
                          <a:srgbClr val="18458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8458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100" b="1">
                        <a:solidFill>
                          <a:srgbClr val="18458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8458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 и «4»</a:t>
                      </a:r>
                      <a:endParaRPr lang="ru-RU" sz="1100" b="1">
                        <a:solidFill>
                          <a:srgbClr val="18458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8458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458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1100" b="1" dirty="0">
                        <a:solidFill>
                          <a:srgbClr val="18458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кл.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52,2%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кл.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52,3%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кл.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</a:t>
                      </a: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50,3%</a:t>
                      </a: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94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eep\Desktop\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222796"/>
            <a:ext cx="2516956" cy="3684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21005" y="-141703"/>
            <a:ext cx="70461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Ширибазарова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Наталия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Юрьевна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Образование: высшее. </a:t>
            </a:r>
          </a:p>
          <a:p>
            <a:pPr algn="ctr"/>
            <a:r>
              <a:rPr lang="ru-RU" b="1" dirty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В 1995 г закончила ЧГПИ с отличием</a:t>
            </a:r>
            <a:r>
              <a:rPr lang="ru-RU" b="1" dirty="0" smtClean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1845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Педагогический стаж: 25 </a:t>
            </a:r>
            <a:r>
              <a:rPr lang="ru-RU" b="1" dirty="0" smtClean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b="1" dirty="0">
              <a:solidFill>
                <a:srgbClr val="1845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Категория: высшая , «Почетный работник воспитания и просвещения РФ</a:t>
            </a:r>
            <a:r>
              <a:rPr lang="ru-RU" b="1" dirty="0" smtClean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1845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В 2018 году стала победителем  конкурса </a:t>
            </a:r>
          </a:p>
          <a:p>
            <a:pPr algn="ctr"/>
            <a:r>
              <a:rPr lang="ru-RU" b="1" dirty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«Учитель года г. Чита»</a:t>
            </a:r>
            <a:endParaRPr lang="ru-RU" b="1" dirty="0">
              <a:solidFill>
                <a:srgbClr val="18458E"/>
              </a:solidFill>
            </a:endParaRPr>
          </a:p>
        </p:txBody>
      </p:sp>
      <p:pic>
        <p:nvPicPr>
          <p:cNvPr id="7" name="Picture 4" descr="F:\Для портфолио\учитель год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942" y="236013"/>
            <a:ext cx="2679474" cy="3684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5" descr="D:\Наташа\2017-2020 фотки РАБОТА\QZkeBXcZlX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840" y="3026700"/>
            <a:ext cx="3252507" cy="176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6" descr="D:\Наташа\2017-2020 фотки РАБОТА\IMG_20191130_1049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696" y="4337735"/>
            <a:ext cx="3580720" cy="1930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407" y="5078736"/>
            <a:ext cx="2872084" cy="1409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51" y="4216406"/>
            <a:ext cx="3394340" cy="1930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4152900" y="4749800"/>
            <a:ext cx="368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Городской конкурс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608051" y="6488668"/>
            <a:ext cx="287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Бессмертный полк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7749" y="6287365"/>
            <a:ext cx="248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Инсценировка сказки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056" y="6193639"/>
            <a:ext cx="23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Веселые старты 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2D5052F-0FA0-48E9-A0CA-B93C24F3AD74}"/>
              </a:ext>
            </a:extLst>
          </p:cNvPr>
          <p:cNvSpPr txBox="1">
            <a:spLocks/>
          </p:cNvSpPr>
          <p:nvPr/>
        </p:nvSpPr>
        <p:spPr>
          <a:xfrm>
            <a:off x="-2946505" y="202992"/>
            <a:ext cx="12003314" cy="6415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DD2280F3-572B-4A8F-88A6-C98C3B02B0E1}"/>
              </a:ext>
            </a:extLst>
          </p:cNvPr>
          <p:cNvSpPr txBox="1">
            <a:spLocks/>
          </p:cNvSpPr>
          <p:nvPr/>
        </p:nvSpPr>
        <p:spPr>
          <a:xfrm>
            <a:off x="2716525" y="290105"/>
            <a:ext cx="6527800" cy="2599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Некипелова Оксана Валерьевна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9600" b="1" dirty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9600" b="1" dirty="0" smtClean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9600" b="1" dirty="0" smtClean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9600" b="1" dirty="0" smtClean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Педагогический стаж – 28 лет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9600" b="1" dirty="0" smtClean="0">
                <a:solidFill>
                  <a:srgbClr val="18458E"/>
                </a:solidFill>
                <a:latin typeface="Times New Roman" pitchFamily="18" charset="0"/>
                <a:cs typeface="Times New Roman" pitchFamily="18" charset="0"/>
              </a:rPr>
              <a:t>Образование – высшее</a:t>
            </a:r>
            <a:r>
              <a:rPr lang="ru-RU" sz="4000" b="1" dirty="0" smtClean="0">
                <a:solidFill>
                  <a:srgbClr val="18458E"/>
                </a:solidFill>
              </a:rPr>
              <a:t>                        </a:t>
            </a:r>
            <a:endParaRPr lang="en-US" sz="4000" b="1" dirty="0">
              <a:solidFill>
                <a:srgbClr val="18458E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08" y="256014"/>
            <a:ext cx="2555892" cy="3833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976" y="4050343"/>
            <a:ext cx="2123731" cy="159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516" y="4054524"/>
            <a:ext cx="2187264" cy="1584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08" y="4815913"/>
            <a:ext cx="2141199" cy="1605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300581" y="5698255"/>
            <a:ext cx="2120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852319" y="5655864"/>
            <a:ext cx="29879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Фестиваль национальных культур (Мы - буряты)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341100" y="6450542"/>
            <a:ext cx="2603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трудимся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15762" y="1005963"/>
            <a:ext cx="3494192" cy="369332"/>
          </a:xfrm>
          <a:prstGeom prst="rect">
            <a:avLst/>
          </a:prstGeom>
          <a:gradFill flip="none" rotWithShape="1">
            <a:gsLst>
              <a:gs pos="0">
                <a:srgbClr val="268EE7">
                  <a:tint val="66000"/>
                  <a:satMod val="160000"/>
                </a:srgbClr>
              </a:gs>
              <a:gs pos="50000">
                <a:srgbClr val="268EE7">
                  <a:tint val="44500"/>
                  <a:satMod val="160000"/>
                </a:srgbClr>
              </a:gs>
              <a:gs pos="100000">
                <a:srgbClr val="268EE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Уважение к личности ребенка </a:t>
            </a:r>
            <a:endParaRPr lang="ru-RU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15762" y="2812668"/>
            <a:ext cx="3524329" cy="646331"/>
          </a:xfrm>
          <a:prstGeom prst="rect">
            <a:avLst/>
          </a:prstGeom>
          <a:gradFill flip="none" rotWithShape="1">
            <a:gsLst>
              <a:gs pos="0">
                <a:srgbClr val="268EE7">
                  <a:tint val="66000"/>
                  <a:satMod val="160000"/>
                </a:srgbClr>
              </a:gs>
              <a:gs pos="50000">
                <a:srgbClr val="268EE7">
                  <a:tint val="44500"/>
                  <a:satMod val="160000"/>
                </a:srgbClr>
              </a:gs>
              <a:gs pos="100000">
                <a:srgbClr val="268EE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Тесная взаимообратная связь с родителями</a:t>
            </a:r>
            <a:endParaRPr lang="ru-RU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28525" y="1641402"/>
            <a:ext cx="3524328" cy="923330"/>
          </a:xfrm>
          <a:prstGeom prst="rect">
            <a:avLst/>
          </a:prstGeom>
          <a:gradFill flip="none" rotWithShape="1">
            <a:gsLst>
              <a:gs pos="0">
                <a:srgbClr val="268EE7">
                  <a:tint val="66000"/>
                  <a:satMod val="160000"/>
                </a:srgbClr>
              </a:gs>
              <a:gs pos="50000">
                <a:srgbClr val="268EE7">
                  <a:tint val="44500"/>
                  <a:satMod val="160000"/>
                </a:srgbClr>
              </a:gs>
              <a:gs pos="100000">
                <a:srgbClr val="268EE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Обучение на основе индивидуальных особенностей каждого ребенка</a:t>
            </a:r>
            <a:endParaRPr lang="ru-RU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2171" y="5576836"/>
            <a:ext cx="1656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Побеждаем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спорте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793550" y="290105"/>
            <a:ext cx="299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Принципы работы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5" name="Picture 15" descr="C:\Users\Администратор\Desktop\ФОТО\Фото я и мои ученики\Экскурсия-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2952" y="4952404"/>
            <a:ext cx="2075543" cy="1556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470" y="3575341"/>
            <a:ext cx="1451429" cy="195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TextBox 46"/>
          <p:cNvSpPr txBox="1"/>
          <p:nvPr/>
        </p:nvSpPr>
        <p:spPr>
          <a:xfrm>
            <a:off x="9782952" y="6509061"/>
            <a:ext cx="229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36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талья\Desktop\Семья\IMG-586de53a87b6cba91ae7bc1cadbab26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4355" y="226298"/>
            <a:ext cx="2645545" cy="3971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07369" y="12971"/>
            <a:ext cx="4838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Юкина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Наталья Сергеевна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000" b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Учитель начальных классов </a:t>
            </a:r>
          </a:p>
          <a:p>
            <a:pPr algn="ctr"/>
            <a:r>
              <a:rPr lang="ru-RU" sz="2000" b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Стаж работы </a:t>
            </a:r>
            <a:r>
              <a:rPr lang="mr-IN" sz="2000" b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 12 лет</a:t>
            </a:r>
          </a:p>
          <a:p>
            <a:pPr algn="ctr"/>
            <a:r>
              <a:rPr lang="ru-RU" sz="2000" b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Образование - высшее </a:t>
            </a:r>
            <a:endParaRPr lang="ru-RU" sz="2000" b="1" dirty="0">
              <a:solidFill>
                <a:srgbClr val="18458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6069" y="257076"/>
            <a:ext cx="3417332" cy="3908762"/>
          </a:xfrm>
          <a:prstGeom prst="rect">
            <a:avLst/>
          </a:prstGeom>
          <a:gradFill flip="none" rotWithShape="1">
            <a:gsLst>
              <a:gs pos="0">
                <a:srgbClr val="18458E">
                  <a:tint val="66000"/>
                  <a:satMod val="160000"/>
                </a:srgbClr>
              </a:gs>
              <a:gs pos="50000">
                <a:srgbClr val="18458E">
                  <a:tint val="44500"/>
                  <a:satMod val="160000"/>
                </a:srgbClr>
              </a:gs>
              <a:gs pos="100000">
                <a:srgbClr val="18458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Девиз по жизни: 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Быть учителем - призвание.</a:t>
            </a:r>
            <a:br>
              <a:rPr lang="ru-RU" sz="2400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Нужно так детей любить, </a:t>
            </a:r>
            <a:br>
              <a:rPr lang="ru-RU" sz="2400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Чтобы душу и старанье</a:t>
            </a:r>
            <a:br>
              <a:rPr lang="ru-RU" sz="2400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Без остатка им дарить. </a:t>
            </a:r>
          </a:p>
        </p:txBody>
      </p:sp>
      <p:pic>
        <p:nvPicPr>
          <p:cNvPr id="9" name="Picture 11" descr="C:\Users\Наталья\Desktop\Семья\4-г фото\20170930_1331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538" y="4796039"/>
            <a:ext cx="2804362" cy="157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2" descr="C:\Users\Наталья\Desktop\Семья\4-г фото\20180925_1615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6068" y="4594322"/>
            <a:ext cx="2910362" cy="1839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3" descr="C:\Users\Наталья\Desktop\Семья\4-г фото\20170911_1552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538" y="2486807"/>
            <a:ext cx="2986561" cy="1837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Users\Наталья\Desktop\Семья\IMG-c83eef808824cee7d26d20b41afe4309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24" y="4654431"/>
            <a:ext cx="2934145" cy="1719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524000" y="6398892"/>
            <a:ext cx="275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1 Сентября!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6949" y="6431158"/>
            <a:ext cx="2768600" cy="37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Экскурсия на природу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Рахманова Татьяна Петровна</a:t>
            </a:r>
            <a:b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3100" b="1" i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Учитель начальных классов </a:t>
            </a:r>
            <a:r>
              <a:rPr lang="ru-RU" sz="3100" b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3100" b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3100" b="1" i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Стаж работы </a:t>
            </a:r>
            <a:r>
              <a:rPr lang="mr-IN" sz="3100" b="1" i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3100" b="1" i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 33 года</a:t>
            </a:r>
            <a:br>
              <a:rPr lang="ru-RU" sz="3100" b="1" i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3100" b="1" i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>Образование - высшее </a:t>
            </a:r>
            <a:r>
              <a:rPr lang="ru-RU" b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b="1" dirty="0" smtClean="0">
                <a:solidFill>
                  <a:srgbClr val="18458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10622" y="5992837"/>
            <a:ext cx="4398498" cy="4783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>
                <a:solidFill>
                  <a:srgbClr val="7030A0"/>
                </a:solidFill>
              </a:rPr>
              <a:t>Встречаем Новый год!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</a:rPr>
              <a:t>Встречаем Новый год!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https://i.mycdn.me/i?r=AyH4iRPQ2q0otWIFepML2LxR431mUcY0YMxZUfCyxlRVy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4881" cy="2187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s://i.mycdn.me/i?r=AyH4iRPQ2q0otWIFepML2LxRwFaANU0nM6CWj1khy0GXY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622" y="3069822"/>
            <a:ext cx="4614350" cy="2923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i.mycdn.me/i?r=AyH4iRPQ2q0otWIFepML2LxRnJ9j7IpbfVzhayOnzYgvh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0222"/>
            <a:ext cx="3604881" cy="2715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i.mycdn.me/i?r=AyH4iRPQ2q0otWIFepML2LxRWSkscC_M6Mw2GyotIeJpy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58" y="1828800"/>
            <a:ext cx="3236906" cy="3094891"/>
          </a:xfrm>
          <a:prstGeom prst="ellipse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pic>
        <p:nvPicPr>
          <p:cNvPr id="9" name="Picture 4" descr="https://i.mycdn.me/i?r=AyH4iRPQ2q0otWIFepML2LxR-qXvIZvboS26K8Hs2WwL-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331" y="365125"/>
            <a:ext cx="2952772" cy="2214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i.mycdn.me/i?r=AyH4iRPQ2q0otWIFepML2LxRdh69mvCKSwwWfr_gAAgQ8Q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930" y="4040222"/>
            <a:ext cx="3757037" cy="2817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s://i.mycdn.me/i?r=AyH4iRPQ2q0otWIFepML2LxRXnpQhG5xhCYySCgvpJmS0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464" y="2105913"/>
            <a:ext cx="2809987" cy="1934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550" y="-99609"/>
            <a:ext cx="12357100" cy="110807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n/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Средняя и основная школа </a:t>
            </a:r>
            <a:r>
              <a:rPr lang="ru-RU" sz="4800" b="1" i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4800" b="1" i="1" dirty="0">
                <a:ln/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5-11 класс)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324"/>
            <a:ext cx="10515600" cy="57054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18 классов комплектов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5-9 классы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2 класса комплекта (10А, 11А)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В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5-9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кл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введен второй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иностранный 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язык-КИТАЙСКИЙ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В 10 и 11 классах заключен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договор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о профильном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образовании с 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ЧГМА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МБОУ СОШ №52 </a:t>
            </a:r>
            <a:br>
              <a:rPr lang="ru-RU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в своей работе использует </a:t>
            </a:r>
            <a:endParaRPr lang="ru-RU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дистанционные </a:t>
            </a:r>
            <a:r>
              <a:rPr lang="ru-RU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технологии обучения</a:t>
            </a:r>
          </a:p>
          <a:p>
            <a:endParaRPr lang="ru-RU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Рисунок 3" descr="0-02-05-e1a0324413052ec658168c4f85b65f65626f87d6b3f3b00c895f60fc1ba67fe9_5c21af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0" y="1028700"/>
            <a:ext cx="2698750" cy="2024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-02-0a-76c674db4c0c482e810bd9f655a25b66a7428ddfdb190b63de2a0a5618d2eeca_1eddc1b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749" y="3528205"/>
            <a:ext cx="2379031" cy="301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-02-0a-b4ac5d821aa9feffc94b6f0e0bd1901ac2487e5ecee219b49b9b10a6f9d88174_60fb80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0" y="1028700"/>
            <a:ext cx="2760227" cy="2024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60" y="3462563"/>
            <a:ext cx="2605606" cy="301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650890" y="3064900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Уроки 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66" y="305276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Дистанционный урок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766" y="6517976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Уроки </a:t>
            </a:r>
            <a:r>
              <a:rPr lang="ru-RU" b="1" smtClean="0">
                <a:latin typeface="Times New Roman" charset="0"/>
                <a:ea typeface="Times New Roman" charset="0"/>
                <a:cs typeface="Times New Roman" charset="0"/>
              </a:rPr>
              <a:t>в Медакадемии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51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4761</TotalTime>
  <Words>634</Words>
  <Application>Microsoft Office PowerPoint</Application>
  <PresentationFormat>Широкоэкранный</PresentationFormat>
  <Paragraphs>192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Рахманова Татьяна Петровна Учитель начальных классов  Стаж работы – 33 года Образование - высшее  </vt:lpstr>
      <vt:lpstr>Средняя и основная школа (5-11 класс)</vt:lpstr>
      <vt:lpstr>Презентация PowerPoint</vt:lpstr>
      <vt:lpstr>Детские и добровольческие объединения </vt:lpstr>
      <vt:lpstr>Кружки и секции </vt:lpstr>
      <vt:lpstr>Лагерь дневного пребывания «Маленькая страна»</vt:lpstr>
      <vt:lpstr>Социально-психологическая  служба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пользователь Microsoft Office</dc:creator>
  <cp:lastModifiedBy>Мы</cp:lastModifiedBy>
  <cp:revision>55</cp:revision>
  <dcterms:created xsi:type="dcterms:W3CDTF">2021-01-22T06:27:17Z</dcterms:created>
  <dcterms:modified xsi:type="dcterms:W3CDTF">2021-02-17T13:36:09Z</dcterms:modified>
</cp:coreProperties>
</file>