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27"/>
  </p:notesMasterIdLst>
  <p:sldIdLst>
    <p:sldId id="256" r:id="rId4"/>
    <p:sldId id="317" r:id="rId5"/>
    <p:sldId id="257" r:id="rId6"/>
    <p:sldId id="318" r:id="rId7"/>
    <p:sldId id="319" r:id="rId8"/>
    <p:sldId id="323" r:id="rId9"/>
    <p:sldId id="320" r:id="rId10"/>
    <p:sldId id="321" r:id="rId11"/>
    <p:sldId id="330" r:id="rId12"/>
    <p:sldId id="322" r:id="rId13"/>
    <p:sldId id="324" r:id="rId14"/>
    <p:sldId id="325" r:id="rId15"/>
    <p:sldId id="326" r:id="rId16"/>
    <p:sldId id="327" r:id="rId17"/>
    <p:sldId id="328" r:id="rId18"/>
    <p:sldId id="329" r:id="rId19"/>
    <p:sldId id="331" r:id="rId20"/>
    <p:sldId id="332" r:id="rId21"/>
    <p:sldId id="333" r:id="rId22"/>
    <p:sldId id="334" r:id="rId23"/>
    <p:sldId id="335" r:id="rId24"/>
    <p:sldId id="336" r:id="rId25"/>
    <p:sldId id="337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3366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92F48F-27EE-494D-B02F-E0FC44393E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55519D-16DB-42C3-AEE2-7408B616EB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DEE4BF-E754-4630-A407-D05D06E9656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8F4956B-650D-4E8D-B080-FA22DF799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E7A9350-6B92-4742-918E-4E75F265C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78A45A-C509-4996-B5A5-169EDBBC7A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F3DD17-BE50-4C75-959D-695242D77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FD8C329-F9AF-4218-8EAE-845FCCBE33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EC5BF-EC14-4041-8C00-598FEE95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5696-95EB-44DF-857C-8A1CA9A171B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349CB9-10D2-4856-B07B-3E6BCA48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4A13D-F236-4ABB-A4A4-DC39BE2C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0B61F-BFAE-4948-97AA-146F66250D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73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89AAF-8606-4661-8F9A-5EF86EBF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A303-A686-428E-B9D7-61DBBBD8737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D2763-D552-4206-97A3-D73E18D3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53D8D-ACF7-4C88-BC12-DC2F7345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729F5-FA96-46F5-9341-A7AD09015E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99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BC40B-35C4-4B8B-8A01-0BBFA340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9A2C-6A05-4AB1-B056-998238DAFAB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F48FF-393D-4EBC-8D9B-2BEAB366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4B41C9-A008-4488-BA6C-1577512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8F82-88FB-4B52-BFA6-CAD3EDA76D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28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98971-471B-482E-98FD-70C4BD58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0561-048A-472E-B605-1AA09929F54D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FF080-E1A1-4D00-8799-C36E21EE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50F0A1-31FB-4082-A701-A6825AB7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1880A-1A83-454A-BDF2-0493B072C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67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16BD1-2640-4785-B0BA-44C936F7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404A-B05E-459B-8A5E-D609DACB146D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F8768-DBC8-4511-BC9D-ECFE86D0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721559-08EC-42EA-AC4B-11C32E69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00340-105A-4800-A6A7-BDFF284C84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29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94B99-4A39-47A5-956D-D44A7207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8D2C-A74D-474F-AE58-50FBCFC3E5D1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5DD533-D0C6-488F-AC38-A4741246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4A82E-9799-4D71-969B-33D5A0D5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5D85-EB88-4784-9262-36BA78CAD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62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6F4DDBC-1A61-4D35-B7C5-23664C21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EEF3-69FD-4F03-AF55-CDA0055B3D9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1CE29DD-C9D3-4209-9444-35A6F885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0732BE1-277C-4821-97CE-CFA43001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C1498-8D5B-403F-AF40-40D6F32E7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02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36E821E-2883-4321-A884-E7D1D591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301A-7CAA-45AA-83EF-B234CF669DE2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C4C3C97-F4BA-471A-9A76-EEE8174F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B64F73E-699D-4206-BB6C-04AF5C90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913A-2617-44E2-BC11-B3343E49FF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51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DA6B856-0A6F-4E35-86C1-AA9A0A14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9598-81C2-4304-80A9-24CA0EC91176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D08532D-70A0-471E-8826-B7C9A9E2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6084D60-31BA-4114-A2D5-67432CF8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FB4B0-E142-4CC5-A9BF-7E0ED0828E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877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51ADDD7-81BC-45D7-9D44-81E10F65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98C6-D7A6-41EB-AF30-27083B9A4BD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B6B0B52-EC0D-4054-99C9-3C0ECA98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1AD7947-7305-4A0E-9A27-4AE76333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01986-411D-44D6-AA86-11C490B73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69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FF8DE02-57EA-4699-ABA9-6B582A66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DBC1-EF41-4AA1-8ACE-BD3CE0E7F41C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5EE750-CC72-4591-8E0A-EFD47386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4F20B0C-144D-4D08-8667-AFF1D6B5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64BAE-E78A-42AC-ADEE-1F61581C95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85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085EB-C96D-4CA3-A37A-7DE3DE05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74F9-2D44-4842-9116-460585222C61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A72F2-20A1-4516-8AA4-F90B4D90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DB1E9-100B-41F1-B0F0-0088BAA6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180E0-422D-44AD-9340-CB55E5E85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84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A66A3F4-8903-4ED8-8EAE-0D436DC4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33AD-200A-4F61-B988-275709213DE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8F5862-7578-4A40-AFB8-E3A87809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09581AB-0A83-4A73-94E4-0B20BD05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DA9-B391-479F-A6EB-C326D74CA9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7DC29-55A6-4E63-ACC4-3CE76EB4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5F8D-2C6C-4D65-993C-25EF041BFB51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FB8AD-BBF2-4201-A013-8D84AD6C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43EFA-248D-4747-832E-2CDC46BD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C8A3E-6C80-4536-AC00-44563C9D71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087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82E92-1B22-4386-A0D1-D105BEE0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A6C6-5181-4DB0-855A-5E7863D5D965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6C88A-E670-4951-B1C8-B0A43442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F53CB-42DC-4A7C-B183-30D56AE4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8FF59-1097-45DF-89BF-5FDA1092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23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229D2-7123-4B87-A292-21EDFFBE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298D-538F-4F95-8ADF-098D398ECD3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B1CD2-D909-443E-9ACD-E200BF92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68175-ED55-4EDC-AE3A-5622E9C8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02E4-30C3-4FD5-9133-06A98DD552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4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EF780-E3F1-4E7F-865B-187A738F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985B-23FC-456F-86A4-566B6D83F290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B73C4-13E0-4CFA-9004-BBB2B873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A1545-1AC3-4307-B1ED-DBA601BB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975B3-EE14-44C8-80E0-24BDC423D9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59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77EAD-D588-4FAD-8A50-141616F0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45F8-D1D9-467F-B429-8904530D8102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25ECF-E990-4F32-BF6C-3D974F86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6511D-5AD1-4233-9F76-312D9B79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1FABE-D2D2-49AA-98C7-D3B1A9B7C7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677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EA06467-8780-437E-8A7A-BF51229A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1BF0-9782-4A37-A62D-4218D5C14BB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B7B1ED5-8269-4719-BB5D-4F28A3FD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23C593C-3979-4980-8D18-5E4D66D6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C920E-8DDF-4119-ACAA-62D927BF8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55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B390BEB-740D-4B0A-8011-FD7DBFA9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6E1B-CA89-4A31-BF08-DF51D6641669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DB52026-BB52-4C0F-A503-A14AB6C6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36FC77-5382-437B-8377-DF8E781C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3887C-A006-44FA-8B01-0FA1D0B96B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93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34143A3-F15C-4483-8FBF-DE078EB0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66E3-E2AF-455B-881B-006E4E7CBA8D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BBEBA21-71D1-4D40-BD0A-DF804103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65833A7-26CC-4DF9-B86A-9FF47AB9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8C40-6295-47F4-ACE1-D9448E9F3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78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0CE7BA7-0E6C-431B-AA35-76B29B88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906F-5FFE-4449-8043-2AEFF19B9CD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A21C8EC-C561-4B39-83F8-2709CF51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DBA0225-7A4F-4264-8357-6F884C1A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95779-A70C-41FA-8193-E497C3A7B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55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C7F24-7585-4050-8DC1-C56F2104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8D22-4B45-41A2-BFCB-C4BD4737BBE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626A5-842B-404A-98CA-C311507A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3E501-CB52-49D5-ABD0-E258BF5E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F81E4-4F88-42E4-B4B3-F8A644E0F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521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A4F4591-85A3-441E-BD56-15062391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9F6A-6D1E-453F-885B-DFAB2483C1D5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D80FD4A-7621-443B-846F-40C60731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36CD653-2983-4CC3-AF78-E361C5ED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261BB-8A05-4BF8-9574-918061B9D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798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77CCDA6-B5D1-4DCC-ABA4-9BA5FA34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1E5D-2B9C-412D-90C8-2986AF71DC5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F6C56A9-2B94-4FA5-A016-642C57E4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3F0FD0D-C38B-4C0A-A08D-E1769FAF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3E6E9-224F-4245-B4D7-E82B98484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16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54DB4-5A5C-45CC-865A-9052F0CF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8666-2972-43A2-ABFB-F30738C1B30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1BAAA-F869-4B8D-AC24-F2CE14C2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75F0D-3C7F-45C3-AA58-4DF3DD2F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DF69B-C8B7-4105-9D21-0C9A2210CA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734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51DBA-0165-4FA7-935F-D8447897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5FE7-3690-438A-8A9C-AA07DF012923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C1F5B-A564-49BD-A82A-179F2A1B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A44AC-A197-4461-9ECE-30BD667A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82528-02CE-4641-A38E-7755DF800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67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A93FBFF-53A5-4AC5-AA6B-19684A7A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323D-DFDA-4DAA-9A86-75E3B8F4449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5C201F5-B61D-4A7C-A606-837E5F8F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A86222F-4032-48E3-A13C-A6CF0C93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8094-5600-48F5-8416-BB8A8BEF6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13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EFF4234-ECE9-4EA7-AD16-4D19FE10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78BD-24F8-4CF3-AA04-A8B1E7DE9BF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A23889A-6B18-4AD1-839A-11E9FE28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AB86172-5B28-408C-8468-988EB9B1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AA28-8745-4863-9FB1-FB52E3BD8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95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41EAD3A-7201-4588-BF5E-524D0113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5C8F-6CDC-4B4B-8092-355C536034E1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234493D-FA20-42B1-8704-F1FD67EF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B570AFC-9714-4C00-B949-6A6A7D47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6B78-5053-4EBF-99D1-CD03C1151B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11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6E2E917-BF10-4E8C-B1F3-1371D64A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BC7E-3964-48FE-A1FF-8B4DE8B4AAD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D5FF388-6F8F-4A26-A058-BEB98F4E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F71BD95-5D5E-4946-AAA8-15BCA5A4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84DF1-8742-48BE-9832-B78074E21D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27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3D2552C-99C4-4C40-B910-7AC7911C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CC79-CD0C-42E2-8662-293453B50E0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794AE18-9CB4-4E34-82EF-2FF6F30A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FE8F341-8FD3-415F-8607-58F92DD4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66CD-9D06-4CCF-AE33-CBBDF9605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74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DAAF469-836B-4D54-A56C-F24138F5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72DE-9C45-4BDB-85BA-4EAB02D6BDF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99874CB-D6BC-42A3-9FFA-42CFDAFD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339483E-9F27-48E7-873F-052C5C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A0B7A-2E09-46E6-8303-E525E68F5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15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07620B9-3A49-450E-A5A0-90AE2056F9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95A0AFF-BAB8-43D4-BAB3-E9C138E7E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A2F70-54F0-44F0-942B-55E704160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A2CB55-BCEB-48B2-B6BF-4B7780F2C4E9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F759D-40E3-4F95-8C07-F64282868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FE099C-2BBF-4523-A6DD-911F4433F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443CFA-D90E-4A11-BB04-BD396FD8B484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14" descr="5.jpg">
            <a:extLst>
              <a:ext uri="{FF2B5EF4-FFF2-40B4-BE49-F238E27FC236}">
                <a16:creationId xmlns:a16="http://schemas.microsoft.com/office/drawing/2014/main" id="{5F4034DA-3AA9-4AE7-94C0-5B632856EB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9B0F331C-8720-4D44-96BC-9FEA301518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330B65CA-0328-4657-91CE-834A32038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3A5AA-685C-47E7-AF81-777389854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B3790-CD03-4B7A-91A8-D2F2CD611764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F8C21-692E-4830-8086-63397884D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AE21-083B-43C5-893D-C62FF38B3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3E298A-4AF2-458A-8B82-54E049B7A50E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2055" name="Рисунок 14" descr="6.jpg">
            <a:extLst>
              <a:ext uri="{FF2B5EF4-FFF2-40B4-BE49-F238E27FC236}">
                <a16:creationId xmlns:a16="http://schemas.microsoft.com/office/drawing/2014/main" id="{07A5FAE3-383F-40A8-801A-C7F508F49A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21B6709B-C0C3-46B1-8274-E833B99F2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BCE8745A-5B36-4C17-8095-79DDD8279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2FBB5-1D58-4E08-BF4B-B89056A69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CB177-EB13-47D1-886E-5E88016C1DA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5F3FA-9CBE-43BB-9F02-D83907423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E84CC-E2DD-4AC5-8C64-2F8A517A7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E3351EA-7ACE-46C4-AFB8-0E9ECC4C99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A8CF466-36CF-4709-BD18-031DAA9A9728}"/>
              </a:ext>
            </a:extLst>
          </p:cNvPr>
          <p:cNvSpPr txBox="1">
            <a:spLocks/>
          </p:cNvSpPr>
          <p:nvPr/>
        </p:nvSpPr>
        <p:spPr>
          <a:xfrm>
            <a:off x="-107950" y="1484313"/>
            <a:ext cx="6086475" cy="178593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«Некоторые аспекты цифровой трансформации образования гимназии»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4965D595-2DD0-4885-8B8C-8A20E1C48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875" y="6237288"/>
            <a:ext cx="6400800" cy="5048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Заместитель директора по УВР: Никитина Е.И.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Чита 2021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872DD5DE-737D-45D3-A262-576F87D8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33375"/>
            <a:ext cx="669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«Многопрофильная гимназия №12»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AC891724-E63A-4B06-BE97-2066F6BB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altLang="ru-RU" sz="1800" b="1">
                <a:solidFill>
                  <a:srgbClr val="002060"/>
                </a:solidFill>
                <a:latin typeface="PragmaticaC-Bold"/>
              </a:rPr>
            </a:br>
            <a:br>
              <a:rPr lang="ru-RU" altLang="ru-RU" sz="1800" b="1">
                <a:solidFill>
                  <a:srgbClr val="002060"/>
                </a:solidFill>
                <a:latin typeface="PragmaticaC-Bold"/>
              </a:rPr>
            </a:br>
            <a:r>
              <a:rPr lang="ru-RU" altLang="ru-RU" sz="2400" b="1">
                <a:solidFill>
                  <a:srgbClr val="002060"/>
                </a:solidFill>
                <a:latin typeface="PragmaticaC-Bold"/>
              </a:rPr>
              <a:t>ЦИФРОВАЯ ГРАМОТНОСТЬ РОССИЙСКИХ ПЕДАГОГОВ</a:t>
            </a:r>
            <a:br>
              <a:rPr lang="ru-RU" altLang="ru-RU" sz="2400" b="1">
                <a:solidFill>
                  <a:srgbClr val="002060"/>
                </a:solidFill>
                <a:latin typeface="PragmaticaC-Bold"/>
              </a:rPr>
            </a:br>
            <a:r>
              <a:rPr lang="ru-RU" altLang="ru-RU" sz="2400">
                <a:solidFill>
                  <a:srgbClr val="002060"/>
                </a:solidFill>
                <a:latin typeface="PragmaticaC"/>
              </a:rPr>
              <a:t>Готовность к использованию цифровых</a:t>
            </a:r>
            <a:br>
              <a:rPr lang="ru-RU" altLang="ru-RU" sz="2400">
                <a:solidFill>
                  <a:srgbClr val="002060"/>
                </a:solidFill>
                <a:latin typeface="PragmaticaC"/>
              </a:rPr>
            </a:br>
            <a:r>
              <a:rPr lang="ru-RU" altLang="ru-RU" sz="2400">
                <a:solidFill>
                  <a:srgbClr val="002060"/>
                </a:solidFill>
                <a:latin typeface="PragmaticaC"/>
              </a:rPr>
              <a:t>технологий в учебном процессе</a:t>
            </a:r>
            <a:br>
              <a:rPr lang="ru-RU" altLang="ru-RU" sz="1800">
                <a:solidFill>
                  <a:srgbClr val="002060"/>
                </a:solidFill>
                <a:latin typeface="PragmaticaC"/>
              </a:rPr>
            </a:b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14339" name="Рисунок 4">
            <a:extLst>
              <a:ext uri="{FF2B5EF4-FFF2-40B4-BE49-F238E27FC236}">
                <a16:creationId xmlns:a16="http://schemas.microsoft.com/office/drawing/2014/main" id="{84F84A33-7283-4283-9A92-18691D24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343025"/>
            <a:ext cx="6048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>
            <a:extLst>
              <a:ext uri="{FF2B5EF4-FFF2-40B4-BE49-F238E27FC236}">
                <a16:creationId xmlns:a16="http://schemas.microsoft.com/office/drawing/2014/main" id="{1341B661-6009-4FF2-A5FC-7319D03C2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602138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PragmaticaC"/>
              </a:rPr>
              <a:t>АНАЛИТИЧЕСКИЙ ЦЕНТР НАФИ | МОСКВА, 2019</a:t>
            </a:r>
            <a:endParaRPr lang="ru-RU" altLang="ru-RU" sz="18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Box 6">
            <a:extLst>
              <a:ext uri="{FF2B5EF4-FFF2-40B4-BE49-F238E27FC236}">
                <a16:creationId xmlns:a16="http://schemas.microsoft.com/office/drawing/2014/main" id="{394D144B-72FF-401C-B783-0C15D0317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44675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Т.А. Аймалетдинов, Л.Р. Баймуратова, О.А. Зайцева, Г.Р. Имаева, Л.В. Спиридонова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1F6D70F-CD3C-4459-93DB-84306458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ПОРТРЕТ УЧИТЕЛЯ ГИМНАЗИИ</a:t>
            </a:r>
          </a:p>
        </p:txBody>
      </p:sp>
      <p:graphicFrame>
        <p:nvGraphicFramePr>
          <p:cNvPr id="15363" name="Диаграмма 3">
            <a:extLst>
              <a:ext uri="{FF2B5EF4-FFF2-40B4-BE49-F238E27FC236}">
                <a16:creationId xmlns:a16="http://schemas.microsoft.com/office/drawing/2014/main" id="{A689159C-DCF9-4A77-BE25-5E3D6A867627}"/>
              </a:ext>
            </a:extLst>
          </p:cNvPr>
          <p:cNvGraphicFramePr>
            <a:graphicFrameLocks/>
          </p:cNvGraphicFramePr>
          <p:nvPr/>
        </p:nvGraphicFramePr>
        <p:xfrm>
          <a:off x="128588" y="1074738"/>
          <a:ext cx="6365875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370872" imgH="2408129" progId="Excel.Chart.8">
                  <p:embed/>
                </p:oleObj>
              </mc:Choice>
              <mc:Fallback>
                <p:oleObj name="Chart" r:id="rId2" imgW="6370872" imgH="2408129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074738"/>
                        <a:ext cx="6365875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Диаграмма 4">
            <a:extLst>
              <a:ext uri="{FF2B5EF4-FFF2-40B4-BE49-F238E27FC236}">
                <a16:creationId xmlns:a16="http://schemas.microsoft.com/office/drawing/2014/main" id="{2B2F2C53-6B9C-43B5-9E2A-D607D112D53A}"/>
              </a:ext>
            </a:extLst>
          </p:cNvPr>
          <p:cNvGraphicFramePr>
            <a:graphicFrameLocks/>
          </p:cNvGraphicFramePr>
          <p:nvPr/>
        </p:nvGraphicFramePr>
        <p:xfrm>
          <a:off x="406400" y="3014663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682134" imgH="2853175" progId="Excel.Chart.8">
                  <p:embed/>
                </p:oleObj>
              </mc:Choice>
              <mc:Fallback>
                <p:oleObj name="Chart" r:id="rId4" imgW="4682134" imgH="2853175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014663"/>
                        <a:ext cx="46736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Диаграмма 5">
            <a:extLst>
              <a:ext uri="{FF2B5EF4-FFF2-40B4-BE49-F238E27FC236}">
                <a16:creationId xmlns:a16="http://schemas.microsoft.com/office/drawing/2014/main" id="{16B54B88-F011-4556-B50D-50EA9850D0E2}"/>
              </a:ext>
            </a:extLst>
          </p:cNvPr>
          <p:cNvGraphicFramePr>
            <a:graphicFrameLocks/>
          </p:cNvGraphicFramePr>
          <p:nvPr/>
        </p:nvGraphicFramePr>
        <p:xfrm>
          <a:off x="4305300" y="4529138"/>
          <a:ext cx="467360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676037" imgH="1627773" progId="Excel.Chart.8">
                  <p:embed/>
                </p:oleObj>
              </mc:Choice>
              <mc:Fallback>
                <p:oleObj name="Chart" r:id="rId6" imgW="4676037" imgH="1627773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529138"/>
                        <a:ext cx="4673600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Диаграмма 6">
            <a:extLst>
              <a:ext uri="{FF2B5EF4-FFF2-40B4-BE49-F238E27FC236}">
                <a16:creationId xmlns:a16="http://schemas.microsoft.com/office/drawing/2014/main" id="{CF3E9004-343C-46CE-8D13-0EB1E7FD9842}"/>
              </a:ext>
            </a:extLst>
          </p:cNvPr>
          <p:cNvGraphicFramePr>
            <a:graphicFrameLocks/>
          </p:cNvGraphicFramePr>
          <p:nvPr/>
        </p:nvGraphicFramePr>
        <p:xfrm>
          <a:off x="4521200" y="2924175"/>
          <a:ext cx="43688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8" imgW="4377307" imgH="1511939" progId="Excel.Chart.8">
                  <p:embed/>
                </p:oleObj>
              </mc:Choice>
              <mc:Fallback>
                <p:oleObj name="Chart" r:id="rId8" imgW="4377307" imgH="1511939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924175"/>
                        <a:ext cx="436880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Диаграмма 3">
            <a:extLst>
              <a:ext uri="{FF2B5EF4-FFF2-40B4-BE49-F238E27FC236}">
                <a16:creationId xmlns:a16="http://schemas.microsoft.com/office/drawing/2014/main" id="{995532D4-EE36-4BA5-A6C0-34B1FAE55730}"/>
              </a:ext>
            </a:extLst>
          </p:cNvPr>
          <p:cNvGraphicFramePr>
            <a:graphicFrameLocks/>
          </p:cNvGraphicFramePr>
          <p:nvPr/>
        </p:nvGraphicFramePr>
        <p:xfrm>
          <a:off x="776288" y="498475"/>
          <a:ext cx="7807325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815749" imgH="5724640" progId="Excel.Chart.8">
                  <p:embed/>
                </p:oleObj>
              </mc:Choice>
              <mc:Fallback>
                <p:oleObj name="Chart" r:id="rId2" imgW="7815749" imgH="572464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498475"/>
                        <a:ext cx="7807325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1D50FD0D-10A6-4C92-ACF7-BA6F04A6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АКТИВНОСТЬ</a:t>
            </a:r>
            <a:br>
              <a:rPr lang="ru-RU" altLang="ru-RU" sz="2800" b="1"/>
            </a:br>
            <a:endParaRPr lang="ru-RU" altLang="ru-RU" sz="2800" b="1"/>
          </a:p>
        </p:txBody>
      </p:sp>
      <p:graphicFrame>
        <p:nvGraphicFramePr>
          <p:cNvPr id="17411" name="Диаграмма 3">
            <a:extLst>
              <a:ext uri="{FF2B5EF4-FFF2-40B4-BE49-F238E27FC236}">
                <a16:creationId xmlns:a16="http://schemas.microsoft.com/office/drawing/2014/main" id="{16AF0E9C-F6C0-4451-AF8F-DDE139C80A1D}"/>
              </a:ext>
            </a:extLst>
          </p:cNvPr>
          <p:cNvGraphicFramePr>
            <a:graphicFrameLocks/>
          </p:cNvGraphicFramePr>
          <p:nvPr/>
        </p:nvGraphicFramePr>
        <p:xfrm>
          <a:off x="406400" y="1506538"/>
          <a:ext cx="8023225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9128" imgH="4712616" progId="Excel.Chart.8">
                  <p:embed/>
                </p:oleObj>
              </mc:Choice>
              <mc:Fallback>
                <p:oleObj name="Chart" r:id="rId2" imgW="8029128" imgH="471261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06538"/>
                        <a:ext cx="8023225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>
            <a:extLst>
              <a:ext uri="{FF2B5EF4-FFF2-40B4-BE49-F238E27FC236}">
                <a16:creationId xmlns:a16="http://schemas.microsoft.com/office/drawing/2014/main" id="{5D4F7DAB-ED47-4857-AF03-41B0C164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C9FBDB3E-2FF9-4CAE-BBD8-F7B4AB43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ИНДЕКС ЦИФРОВОЙ ГРАМОТНОСТИ</a:t>
            </a:r>
          </a:p>
        </p:txBody>
      </p:sp>
      <p:graphicFrame>
        <p:nvGraphicFramePr>
          <p:cNvPr id="19459" name="Диаграмма 3">
            <a:extLst>
              <a:ext uri="{FF2B5EF4-FFF2-40B4-BE49-F238E27FC236}">
                <a16:creationId xmlns:a16="http://schemas.microsoft.com/office/drawing/2014/main" id="{0F9CA21C-5374-464C-A570-FAF70FCB1F9F}"/>
              </a:ext>
            </a:extLst>
          </p:cNvPr>
          <p:cNvGraphicFramePr>
            <a:graphicFrameLocks/>
          </p:cNvGraphicFramePr>
          <p:nvPr/>
        </p:nvGraphicFramePr>
        <p:xfrm>
          <a:off x="1065213" y="1366838"/>
          <a:ext cx="7445375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56054" imgH="5273497" progId="Excel.Chart.8">
                  <p:embed/>
                </p:oleObj>
              </mc:Choice>
              <mc:Fallback>
                <p:oleObj name="Chart" r:id="rId2" imgW="7456054" imgH="5273497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366838"/>
                        <a:ext cx="7445375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40C819B7-077A-4610-B529-430D277C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eaLnBrk="1" hangingPunct="1"/>
            <a:r>
              <a:rPr lang="ru-RU" altLang="ru-RU" sz="2000">
                <a:solidFill>
                  <a:srgbClr val="000080"/>
                </a:solidFill>
                <a:latin typeface="Comic Sans MS" panose="030F0702030302020204" pitchFamily="66" charset="0"/>
              </a:rPr>
              <a:t>Уча других, мы учимся сами.   </a:t>
            </a:r>
            <a:r>
              <a:rPr lang="ru-RU" altLang="ru-RU" sz="2000">
                <a:solidFill>
                  <a:srgbClr val="800000"/>
                </a:solidFill>
                <a:latin typeface="Comic Sans MS" panose="030F0702030302020204" pitchFamily="66" charset="0"/>
              </a:rPr>
              <a:t>(</a:t>
            </a:r>
            <a:r>
              <a:rPr lang="ru-RU" altLang="ru-RU" sz="2000" b="1">
                <a:solidFill>
                  <a:srgbClr val="943634"/>
                </a:solidFill>
                <a:latin typeface="Comic Sans MS" panose="030F0702030302020204" pitchFamily="66" charset="0"/>
              </a:rPr>
              <a:t>Сенека)</a:t>
            </a:r>
            <a:br>
              <a:rPr lang="ru-RU" altLang="ru-RU" sz="2000" b="1">
                <a:solidFill>
                  <a:srgbClr val="943634"/>
                </a:solidFill>
                <a:latin typeface="Comic Sans MS" panose="030F0702030302020204" pitchFamily="66" charset="0"/>
              </a:rPr>
            </a:br>
            <a:r>
              <a:rPr lang="ru-RU" altLang="ru-RU" sz="2000">
                <a:solidFill>
                  <a:srgbClr val="000080"/>
                </a:solidFill>
                <a:latin typeface="Comic Sans MS" panose="030F0702030302020204" pitchFamily="66" charset="0"/>
              </a:rPr>
              <a:t>Плох тот учитель, который не учится или учится совсем мало.         </a:t>
            </a:r>
            <a:r>
              <a:rPr lang="ru-RU" altLang="ru-RU" sz="2000">
                <a:solidFill>
                  <a:srgbClr val="6F0006"/>
                </a:solidFill>
                <a:latin typeface="Georgia" panose="02040502050405020303" pitchFamily="18" charset="0"/>
              </a:rPr>
              <a:t> </a:t>
            </a:r>
            <a:r>
              <a:rPr lang="ru-RU" altLang="ru-RU" sz="2000" b="1">
                <a:solidFill>
                  <a:srgbClr val="943634"/>
                </a:solidFill>
                <a:latin typeface="Comic Sans MS" panose="030F0702030302020204" pitchFamily="66" charset="0"/>
              </a:rPr>
              <a:t>(М. Горький)</a:t>
            </a:r>
            <a:endParaRPr lang="ru-RU" altLang="ru-RU" sz="2000"/>
          </a:p>
        </p:txBody>
      </p:sp>
      <p:pic>
        <p:nvPicPr>
          <p:cNvPr id="20483" name="Рисунок 4">
            <a:extLst>
              <a:ext uri="{FF2B5EF4-FFF2-40B4-BE49-F238E27FC236}">
                <a16:creationId xmlns:a16="http://schemas.microsoft.com/office/drawing/2014/main" id="{F2C84715-DF04-4352-88D0-E71C5AEC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449638"/>
            <a:ext cx="48958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>
            <a:extLst>
              <a:ext uri="{FF2B5EF4-FFF2-40B4-BE49-F238E27FC236}">
                <a16:creationId xmlns:a16="http://schemas.microsoft.com/office/drawing/2014/main" id="{0FC0B515-6AED-477B-A905-3776255F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2133600"/>
            <a:ext cx="2730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6">
            <a:extLst>
              <a:ext uri="{FF2B5EF4-FFF2-40B4-BE49-F238E27FC236}">
                <a16:creationId xmlns:a16="http://schemas.microsoft.com/office/drawing/2014/main" id="{A05175FC-3ED1-4AC0-BF53-A03286A0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663" y="1268413"/>
            <a:ext cx="26463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92A4D872-8B86-41C1-9BEB-A1CC3BBA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</a:rPr>
              <a:t>ОБРАЗОВАТЕЛЬНЫЕ ПЛАТФОРМЫ</a:t>
            </a:r>
            <a:endParaRPr lang="ru-RU" altLang="ru-RU" sz="3200"/>
          </a:p>
        </p:txBody>
      </p:sp>
      <p:pic>
        <p:nvPicPr>
          <p:cNvPr id="21507" name="Рисунок 11">
            <a:extLst>
              <a:ext uri="{FF2B5EF4-FFF2-40B4-BE49-F238E27FC236}">
                <a16:creationId xmlns:a16="http://schemas.microsoft.com/office/drawing/2014/main" id="{0DEED94B-D5E2-44A9-AC7F-1A17872D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1646238"/>
            <a:ext cx="377983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2">
            <a:extLst>
              <a:ext uri="{FF2B5EF4-FFF2-40B4-BE49-F238E27FC236}">
                <a16:creationId xmlns:a16="http://schemas.microsoft.com/office/drawing/2014/main" id="{35AA6919-C385-40B2-A319-ED4F83AB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296386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3">
            <a:extLst>
              <a:ext uri="{FF2B5EF4-FFF2-40B4-BE49-F238E27FC236}">
                <a16:creationId xmlns:a16="http://schemas.microsoft.com/office/drawing/2014/main" id="{4E91132F-F491-4388-9A62-F5834620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93838"/>
            <a:ext cx="3832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4">
            <a:extLst>
              <a:ext uri="{FF2B5EF4-FFF2-40B4-BE49-F238E27FC236}">
                <a16:creationId xmlns:a16="http://schemas.microsoft.com/office/drawing/2014/main" id="{772D28A6-1F20-40BD-8347-FEFE4C64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14738"/>
            <a:ext cx="3635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5">
            <a:extLst>
              <a:ext uri="{FF2B5EF4-FFF2-40B4-BE49-F238E27FC236}">
                <a16:creationId xmlns:a16="http://schemas.microsoft.com/office/drawing/2014/main" id="{56B1D6B5-BEF9-46D7-86E8-02F7F22B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775200"/>
            <a:ext cx="36353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4592A49-EE1E-4897-BC3F-D1B92E7B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2060"/>
                </a:solidFill>
              </a:rPr>
              <a:t>РОБОТОТЕХНИКА</a:t>
            </a:r>
          </a:p>
        </p:txBody>
      </p:sp>
      <p:pic>
        <p:nvPicPr>
          <p:cNvPr id="22531" name="Рисунок 3">
            <a:extLst>
              <a:ext uri="{FF2B5EF4-FFF2-40B4-BE49-F238E27FC236}">
                <a16:creationId xmlns:a16="http://schemas.microsoft.com/office/drawing/2014/main" id="{159CA063-470F-489E-ADC7-3E100E2E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3860800"/>
            <a:ext cx="21955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4">
            <a:extLst>
              <a:ext uri="{FF2B5EF4-FFF2-40B4-BE49-F238E27FC236}">
                <a16:creationId xmlns:a16="http://schemas.microsoft.com/office/drawing/2014/main" id="{F1307990-E66E-4FC9-B3F5-CDBC3305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488" y="1547813"/>
            <a:ext cx="2613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>
            <a:extLst>
              <a:ext uri="{FF2B5EF4-FFF2-40B4-BE49-F238E27FC236}">
                <a16:creationId xmlns:a16="http://schemas.microsoft.com/office/drawing/2014/main" id="{D8F92100-63D4-4123-86D0-4ACF1FDA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09563"/>
            <a:ext cx="2463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6">
            <a:extLst>
              <a:ext uri="{FF2B5EF4-FFF2-40B4-BE49-F238E27FC236}">
                <a16:creationId xmlns:a16="http://schemas.microsoft.com/office/drawing/2014/main" id="{47EF49F5-62D0-462B-9AB2-4BA26B308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125788"/>
            <a:ext cx="316865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7">
            <a:extLst>
              <a:ext uri="{FF2B5EF4-FFF2-40B4-BE49-F238E27FC236}">
                <a16:creationId xmlns:a16="http://schemas.microsoft.com/office/drawing/2014/main" id="{99213ACD-7AD8-4212-8F11-73E904CC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327025"/>
            <a:ext cx="218598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88C5BB57-1405-4ABF-97F4-06F8A52F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2060"/>
                </a:solidFill>
              </a:rPr>
              <a:t>МЕДИАЦЕНТР</a:t>
            </a:r>
          </a:p>
        </p:txBody>
      </p:sp>
      <p:pic>
        <p:nvPicPr>
          <p:cNvPr id="23555" name="Рисунок 3">
            <a:extLst>
              <a:ext uri="{FF2B5EF4-FFF2-40B4-BE49-F238E27FC236}">
                <a16:creationId xmlns:a16="http://schemas.microsoft.com/office/drawing/2014/main" id="{63BD1574-5A3D-461B-9855-453AB953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1130300"/>
            <a:ext cx="5456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4">
            <a:extLst>
              <a:ext uri="{FF2B5EF4-FFF2-40B4-BE49-F238E27FC236}">
                <a16:creationId xmlns:a16="http://schemas.microsoft.com/office/drawing/2014/main" id="{F5BCA073-B32A-40AD-A5B9-BF835184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6765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5">
            <a:extLst>
              <a:ext uri="{FF2B5EF4-FFF2-40B4-BE49-F238E27FC236}">
                <a16:creationId xmlns:a16="http://schemas.microsoft.com/office/drawing/2014/main" id="{D1E7AEF6-9903-47F0-A5BB-F67A12D2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857500"/>
            <a:ext cx="21605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E8818F-6F17-4213-A2E4-45E38C1491C8}"/>
              </a:ext>
            </a:extLst>
          </p:cNvPr>
          <p:cNvSpPr/>
          <p:nvPr/>
        </p:nvSpPr>
        <p:spPr>
          <a:xfrm>
            <a:off x="395288" y="2138363"/>
            <a:ext cx="8628062" cy="2087562"/>
          </a:xfrm>
          <a:prstGeom prst="roundRect">
            <a:avLst/>
          </a:prstGeom>
          <a:solidFill>
            <a:srgbClr val="3DA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7" name="TextBox 13">
            <a:extLst>
              <a:ext uri="{FF2B5EF4-FFF2-40B4-BE49-F238E27FC236}">
                <a16:creationId xmlns:a16="http://schemas.microsoft.com/office/drawing/2014/main" id="{530B6403-C729-4EA7-9650-BC216029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41588"/>
            <a:ext cx="7632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OpenSans"/>
                <a:cs typeface="Arial" panose="020B0604020202020204" pitchFamily="34" charset="0"/>
              </a:rPr>
              <a:t>«Надо бежать, чтобы стоять на месте, и бежать в два раза быстрее, чтобы двигаться вперед…» (Л. Кэрролл)</a:t>
            </a:r>
            <a:endParaRPr lang="ru-RU" altLang="ru-RU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Рисунок 1">
            <a:extLst>
              <a:ext uri="{FF2B5EF4-FFF2-40B4-BE49-F238E27FC236}">
                <a16:creationId xmlns:a16="http://schemas.microsoft.com/office/drawing/2014/main" id="{3E17B9B4-CCCF-4F7F-9D86-AF5CA165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575" y="4552950"/>
            <a:ext cx="43053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11FCEDC-68B8-479C-9BDB-2655E82F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Достижения обучающихся (2019-2020)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7D0A3E9-67F2-4BFC-AE54-E9BEFCD09551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352550"/>
          <a:ext cx="8229600" cy="49561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Учащийся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результат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Щербаков Александр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VII</a:t>
                      </a:r>
                      <a:r>
                        <a:rPr lang="ru-RU" sz="1100">
                          <a:effectLst/>
                        </a:rPr>
                        <a:t> краевая выставка научно-технического творчества молодежи  «НТТМ Забайкальского края – 2019» в номинации «Лучший проект по робототехнике» в возрастной категории 16-22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 с работой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«Использование технологий умного дома в автоматизации систем приусадебного участка загородного дома»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Диплом </a:t>
                      </a:r>
                      <a:r>
                        <a:rPr lang="en-US" sz="1100">
                          <a:effectLst/>
                        </a:rPr>
                        <a:t>I </a:t>
                      </a:r>
                      <a:r>
                        <a:rPr lang="ru-RU" sz="1100">
                          <a:effectLst/>
                        </a:rPr>
                        <a:t>степени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Фалилеев Александр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Открытые городские соревнования по робототехнике при МБУ ДО ДЮСТЦ № 1 г. Чита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 Грамота за </a:t>
                      </a:r>
                      <a:r>
                        <a:rPr lang="en-US" sz="1100">
                          <a:effectLst/>
                        </a:rPr>
                        <a:t>II</a:t>
                      </a:r>
                      <a:r>
                        <a:rPr lang="ru-RU" sz="1100">
                          <a:effectLst/>
                        </a:rPr>
                        <a:t> место в номинации «СУМО»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Дейс Олег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НПК «Шаг в науку» муниципальный этап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Грамота за </a:t>
                      </a:r>
                      <a:r>
                        <a:rPr lang="en-US" sz="1100" dirty="0">
                          <a:effectLst/>
                        </a:rPr>
                        <a:t>II</a:t>
                      </a:r>
                      <a:r>
                        <a:rPr lang="ru-RU" sz="1100" dirty="0">
                          <a:effectLst/>
                        </a:rPr>
                        <a:t> место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06" name="Rectangle 1">
            <a:extLst>
              <a:ext uri="{FF2B5EF4-FFF2-40B4-BE49-F238E27FC236}">
                <a16:creationId xmlns:a16="http://schemas.microsoft.com/office/drawing/2014/main" id="{76B63458-7EB4-41D9-A6DE-BB35A13C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3900" y="1352550"/>
            <a:ext cx="1544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C492F9CB-39AF-48AB-9234-B23C8753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научно-практическая конференция «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информатика, технология, физика: теоретические и прикладные исследования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14642EF4-4819-4A7E-A8E1-A06B6BCC5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Симпозиум 2 «информатика, технология» - 2 место Дейс Олег «Солнечный трекер» (рук Дорофеева В.Ю., Раднаева Г.В.)</a:t>
            </a:r>
            <a:endParaRPr lang="ru-RU" altLang="ru-RU" sz="200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Суворов Данил «Внедрение систем интеллектуального освещения в местах общего пользования в МБОУ МГ №12» (рук Дорофеева В.Ю.)</a:t>
            </a:r>
            <a:endParaRPr lang="ru-RU" altLang="ru-RU" sz="200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Карнаков Никита «Разработка дрон-дирижабля – устройства для наблюдения и оперативной передачи информации» (рук Андреев Ю.В.)</a:t>
            </a:r>
            <a:endParaRPr lang="ru-RU" altLang="ru-RU" sz="200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Симпозиум 1 «математика» - 2 место Дондокова Анастасия «Золотое сечение в лице человека и физиогномика» (рук Третьякова Н.А.).</a:t>
            </a:r>
            <a:endParaRPr lang="ru-RU" altLang="ru-RU" sz="200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9AD0E6D4-083B-47EA-838E-2C80F22F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</a:rPr>
              <a:t>ПЕРСПЕКТИВНЫЕ НАПРАВЛЕНИЯ ЦИФРОВОЙ ТРАНСФОРМАЦИИ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C371B9AD-CA32-436B-B501-6D14536A5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1.внедрение современных цифровых технологий в образовательный процесс и программы ОО;</a:t>
            </a:r>
            <a:endParaRPr lang="ru-RU" alt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2.обеспечение организационно-методического, технологического сопровождения в процессе цифровой трансформации;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Calibri" panose="020F0502020204030204" pitchFamily="34" charset="0"/>
              </a:rPr>
              <a:t>3.обеспечение качественного и безопасного доступа обучающихся в гимназии к сети «Интернет»;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4.организация сетевого взаимодействия по изучению и внедрению ЦОС: 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обучения педагогических работников гимназии в целях повышения их компетенций в области современных цифровых образовательных технологий</a:t>
            </a: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6.создание методической лаборатории «Использование цифровых образовательных  ресурсов» по направлениям: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урочная деятельность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-внеурочная деятельность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-проектная деятельность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олимпиадное движение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родителями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к ЕГЭ.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7. Проектирование ресурсов современной цифровой учебной среды 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цифровых ресурсов для применения технологии «перевернутый класс»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облачных технологий в смешанном обучении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сайт педагога – цифровое портфолио для аттестации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публикаций для цифрового портфолио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spcBef>
                <a:spcPct val="0"/>
              </a:spcBef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цифровой образовательный контент в Интернете.</a:t>
            </a:r>
            <a:endParaRPr lang="ru-RU" altLang="ru-RU" sz="1400">
              <a:cs typeface="Calibri" panose="020F0502020204030204" pitchFamily="34" charset="0"/>
            </a:endParaRPr>
          </a:p>
          <a:p>
            <a:pPr marL="457200" algn="just" eaLnBrk="1" hangingPunct="1">
              <a:lnSpc>
                <a:spcPct val="107000"/>
              </a:lnSpc>
              <a:spcAft>
                <a:spcPts val="800"/>
              </a:spcAft>
            </a:pPr>
            <a:endParaRPr lang="ru-RU" altLang="ru-RU"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>
            <a:extLst>
              <a:ext uri="{FF2B5EF4-FFF2-40B4-BE49-F238E27FC236}">
                <a16:creationId xmlns:a16="http://schemas.microsoft.com/office/drawing/2014/main" id="{8B2539C2-E745-4967-9B13-02F3EC68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8505825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Segoe Print" panose="02000600000000000000" pitchFamily="2" charset="0"/>
              </a:rPr>
              <a:t>"Цифра — это нефть, золото и платина XXI века. Если мы не будем заниматься цифрой, то цифра займется нами«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Segoe Print" panose="02000600000000000000" pitchFamily="2" charset="0"/>
              </a:rPr>
              <a:t>                </a:t>
            </a:r>
            <a:r>
              <a:rPr lang="ru-RU" altLang="ru-RU" sz="2000" b="1">
                <a:solidFill>
                  <a:srgbClr val="0000CC"/>
                </a:solidFill>
                <a:latin typeface="Segoe Print" panose="02000600000000000000" pitchFamily="2" charset="0"/>
              </a:rPr>
              <a:t>М. Мишустин, премьер-министр РФ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468B0566-82ED-488F-BCF3-CE2D6015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49275"/>
            <a:ext cx="6731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«ЦИФРОВАЯ ОБРАЗОВАТЕЛЬНАЯ СРЕДА»</a:t>
            </a:r>
          </a:p>
        </p:txBody>
      </p:sp>
      <p:sp>
        <p:nvSpPr>
          <p:cNvPr id="7171" name="Подзаголовок 1">
            <a:extLst>
              <a:ext uri="{FF2B5EF4-FFF2-40B4-BE49-F238E27FC236}">
                <a16:creationId xmlns:a16="http://schemas.microsoft.com/office/drawing/2014/main" id="{C0D8F1A8-8935-456A-BAA2-DF7F8C622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268413"/>
            <a:ext cx="8351837" cy="5040312"/>
          </a:xfrm>
        </p:spPr>
        <p:txBody>
          <a:bodyPr/>
          <a:lstStyle/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1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внедрения современной и безопасной цифровой образовательной среды, обеспечивающей формирование ценности к саморазвитию и самообразованию у обучающихся гимназии, путем обновления информационно-коммуникационной инфраструктуры, подготовки кадров.</a:t>
            </a:r>
            <a:endParaRPr lang="ru-RU" altLang="ru-RU" sz="1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altLang="ru-RU" sz="1800" b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 и внедрение современной и безопасной цифровой образовательной среды, обеспечивающей высокое качество и доступность образования всех видов и уровней. </a:t>
            </a:r>
            <a:endParaRPr lang="ru-RU" altLang="ru-RU" sz="18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компетентности педагогических кадров в области информационных и телекоммуникационных технологий. </a:t>
            </a:r>
            <a:endParaRPr lang="ru-RU" altLang="ru-RU" sz="18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цифровой компетентности обучающихся гимназии и внедрение инновационных цифровых проектов. </a:t>
            </a:r>
            <a:endParaRPr lang="ru-RU" altLang="ru-RU" sz="18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положительного отношения к информационным технологиям у родителей обучающихся.</a:t>
            </a:r>
            <a:endParaRPr lang="ru-RU" altLang="ru-RU" sz="18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/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2E9C123-FF25-45B0-9B46-9D9D14FA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(</a:t>
            </a:r>
            <a:r>
              <a:rPr lang="ru-RU" altLang="ru-RU" sz="1600" b="1">
                <a:solidFill>
                  <a:srgbClr val="00206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r>
              <a:rPr lang="ru-RU" altLang="ru-RU" sz="1600" b="1">
                <a:solidFill>
                  <a:srgbClr val="002060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altLang="ru-RU" sz="1600" b="1">
                <a:solidFill>
                  <a:srgbClr val="00206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Многопрофильная гимназия №12</a:t>
            </a:r>
            <a:r>
              <a:rPr lang="ru-RU" altLang="ru-RU" sz="1600" b="1">
                <a:solidFill>
                  <a:srgbClr val="002060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Читы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реализации проекта </a:t>
            </a:r>
            <a:r>
              <a:rPr lang="ru-RU" altLang="ru-RU" sz="1600" b="1">
                <a:solidFill>
                  <a:srgbClr val="00206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  <a:r>
              <a:rPr lang="ru-RU" altLang="ru-RU" sz="1600" b="1">
                <a:solidFill>
                  <a:srgbClr val="002060"/>
                </a:solidFill>
                <a:cs typeface="Times New Roman" panose="02020603050405020304" pitchFamily="18" charset="0"/>
              </a:rPr>
              <a:t>»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2020 - 2021 учебный год.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2CEAE48-0F78-40A6-9754-9E98B5C6FE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463675"/>
          <a:ext cx="8642350" cy="506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№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Мероприятие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Целевые показатели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Срок реализации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Ответственное лицо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8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Направление 1. Развитие организационных механизмов, способствующих созданию условий для осуществления комплексного подхода к решению задач по внедрению проекта «Цифровая образовательная среда»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лица, ответственного за исполнение дорожной карты по реализации проекта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Июнь,2020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Приказы: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о составе и функциональных обязанностях членов рабочей группы по внедрению  модели цифровой образовательной среды;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об утверждении дорожной карты;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-об утверждении положения о функционировании цифровой образовательной среды;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-об утверждении номенклатуры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о развитии аппаратно – программной и телекоммуникационной инфраструктуры;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об изменении рабочих программ в условиях реализации модели цифровой образовательной среды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об организации методического, научно –  о методическом  сопровождении профессионального развития педагогических кадров в реализации потенциала цифровой образовательной среды в образовательном процессе;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о  назначении ответственного   за сопровождение  и администратора   официального сайта;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о  назначении  в гимназии  ответственных за организацию обработки  и защиту персональных   данных.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издание приказов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Март - август,2020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Довгаль Г.П., директор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71" marR="37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77046-7989-444B-9D7E-4D300273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431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charset="0"/>
              </a:rPr>
              <a:t>ОСНОВНЫЕ НАПРАВЛЕНИЯ ДОРОЖНОЙ КАРТЫ </a:t>
            </a:r>
            <a:br>
              <a:rPr lang="ru-RU" sz="2000" dirty="0">
                <a:solidFill>
                  <a:srgbClr val="333333"/>
                </a:solidFill>
                <a:latin typeface="Verdana" pitchFamily="34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1F03D08B-F32C-4E3A-9126-F28AF9B1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713288"/>
          </a:xfrm>
        </p:spPr>
        <p:txBody>
          <a:bodyPr/>
          <a:lstStyle/>
          <a:p>
            <a:pPr marL="457200" indent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-цифровая инфраструктура гимназии</a:t>
            </a:r>
            <a:endParaRPr lang="ru-RU" altLang="ru-RU" sz="240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-цифровые инструменты, сервисы, ресурсы гимназии</a:t>
            </a:r>
            <a:endParaRPr lang="ru-RU" altLang="ru-RU" sz="2400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marL="457200" indent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цифровых технологий для управления школой</a:t>
            </a:r>
            <a:endParaRPr lang="ru-RU" altLang="ru-RU" sz="2400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marL="457200" indent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-управление цифровой трансформацией гимназии</a:t>
            </a:r>
            <a:endParaRPr lang="ru-RU" altLang="ru-RU" sz="2400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marL="457200" indent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цифровой компетентности обучающихся</a:t>
            </a:r>
            <a:endParaRPr lang="ru-RU" altLang="ru-RU" sz="2400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marL="457200" indent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-профессиональное развитие педагогов в области цифровых технологий</a:t>
            </a:r>
            <a:endParaRPr lang="ru-RU" altLang="ru-RU" sz="2400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marL="457200" indent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цифровых технологий в учебной деятельности.</a:t>
            </a:r>
            <a:endParaRPr lang="ru-RU" altLang="ru-RU" sz="2400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marL="457200" indent="0"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A4B1CDE-C935-4218-A8DC-1E894013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</a:rPr>
              <a:t>Модель цифровой образовательной среды</a:t>
            </a:r>
          </a:p>
        </p:txBody>
      </p:sp>
      <p:pic>
        <p:nvPicPr>
          <p:cNvPr id="10243" name="Рисунок 3">
            <a:extLst>
              <a:ext uri="{FF2B5EF4-FFF2-40B4-BE49-F238E27FC236}">
                <a16:creationId xmlns:a16="http://schemas.microsoft.com/office/drawing/2014/main" id="{6D8CD149-7FDA-4D9E-81CD-FCF02EFE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71588"/>
            <a:ext cx="86868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1A7D56CB-4B00-437E-A213-BFB2A95E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ЦИФРОВЫЕ РАЗРЫВЫ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860F192-B98C-49CE-9A18-5D65D597CDD5}"/>
              </a:ext>
            </a:extLst>
          </p:cNvPr>
          <p:cNvCxnSpPr/>
          <p:nvPr/>
        </p:nvCxnSpPr>
        <p:spPr>
          <a:xfrm flipV="1">
            <a:off x="1258888" y="1792288"/>
            <a:ext cx="6985000" cy="4140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93AB1A-A9E6-41E0-B3E0-7C7CE5174A40}"/>
              </a:ext>
            </a:extLst>
          </p:cNvPr>
          <p:cNvSpPr txBox="1"/>
          <p:nvPr/>
        </p:nvSpPr>
        <p:spPr>
          <a:xfrm>
            <a:off x="323850" y="3649663"/>
            <a:ext cx="31781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Инструментальный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>
                <a:solidFill>
                  <a:srgbClr val="000000"/>
                </a:solidFill>
              </a:rPr>
              <a:t>нехватка цифровых технологий (оборудования, программное обеспечение)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0BC2A-BE5F-4CB8-A07D-25B470026D47}"/>
              </a:ext>
            </a:extLst>
          </p:cNvPr>
          <p:cNvSpPr txBox="1"/>
          <p:nvPr/>
        </p:nvSpPr>
        <p:spPr>
          <a:xfrm>
            <a:off x="1881188" y="2495550"/>
            <a:ext cx="27368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Технологический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>
                <a:solidFill>
                  <a:srgbClr val="000000"/>
                </a:solidFill>
              </a:rPr>
              <a:t>Нехватка навыков использования цифровых технологий</a:t>
            </a:r>
            <a:endParaRPr lang="ru-RU" dirty="0"/>
          </a:p>
        </p:txBody>
      </p:sp>
      <p:sp>
        <p:nvSpPr>
          <p:cNvPr id="11270" name="TextBox 13">
            <a:extLst>
              <a:ext uri="{FF2B5EF4-FFF2-40B4-BE49-F238E27FC236}">
                <a16:creationId xmlns:a16="http://schemas.microsoft.com/office/drawing/2014/main" id="{ECDF89AE-38C0-48C8-A78A-74B05B63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001713"/>
            <a:ext cx="2735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</a:rPr>
              <a:t>Мыслительный</a:t>
            </a:r>
            <a:endParaRPr lang="ru-RU" altLang="ru-RU" sz="18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нет понимания зачем и как использовать  цифровые технологии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271" name="TextBox 14">
            <a:extLst>
              <a:ext uri="{FF2B5EF4-FFF2-40B4-BE49-F238E27FC236}">
                <a16:creationId xmlns:a16="http://schemas.microsoft.com/office/drawing/2014/main" id="{CC46403B-4F23-4E5D-82F3-EBC8FFC4877E}"/>
              </a:ext>
            </a:extLst>
          </p:cNvPr>
          <p:cNvSpPr txBox="1">
            <a:spLocks noChangeArrowheads="1"/>
          </p:cNvSpPr>
          <p:nvPr/>
        </p:nvSpPr>
        <p:spPr bwMode="auto">
          <a:xfrm rot="-1842248">
            <a:off x="2844800" y="4424363"/>
            <a:ext cx="426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Сложность в устранении разрыва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D6DC0-F873-4480-9FB6-91B7AF9CD8B6}"/>
              </a:ext>
            </a:extLst>
          </p:cNvPr>
          <p:cNvSpPr txBox="1"/>
          <p:nvPr/>
        </p:nvSpPr>
        <p:spPr>
          <a:xfrm>
            <a:off x="3995738" y="1601788"/>
            <a:ext cx="20891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Методический</a:t>
            </a:r>
          </a:p>
          <a:p>
            <a:pPr eaLnBrk="1" hangingPunct="1">
              <a:defRPr/>
            </a:pPr>
            <a:r>
              <a:rPr lang="ru-RU" dirty="0"/>
              <a:t>нет знаний и навыков использования цифровых технологий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4759A-348D-48B3-8699-B2FEDB5A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921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charset="0"/>
              </a:rPr>
              <a:t>Расширенный комплект цифрового оборудования</a:t>
            </a:r>
            <a:br>
              <a:rPr lang="ru-RU" sz="2400" dirty="0">
                <a:solidFill>
                  <a:srgbClr val="333333"/>
                </a:solidFill>
                <a:latin typeface="Verdana" pitchFamily="34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12291" name="Рисунок 3">
            <a:extLst>
              <a:ext uri="{FF2B5EF4-FFF2-40B4-BE49-F238E27FC236}">
                <a16:creationId xmlns:a16="http://schemas.microsoft.com/office/drawing/2014/main" id="{E62D4D23-6EF0-4C48-8C07-ED0CB59F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35125"/>
            <a:ext cx="36036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>
            <a:extLst>
              <a:ext uri="{FF2B5EF4-FFF2-40B4-BE49-F238E27FC236}">
                <a16:creationId xmlns:a16="http://schemas.microsoft.com/office/drawing/2014/main" id="{665F5B06-851D-424D-88D7-71FD6B38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400175"/>
            <a:ext cx="46513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>
            <a:extLst>
              <a:ext uri="{FF2B5EF4-FFF2-40B4-BE49-F238E27FC236}">
                <a16:creationId xmlns:a16="http://schemas.microsoft.com/office/drawing/2014/main" id="{359FF4A6-AE41-4FB8-B6DF-A5776EEF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735513"/>
            <a:ext cx="4425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F882D99-7652-4391-A2F5-3C0E7D6B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УРОКИ С ПРИМЕНЕНИЕМ ЦИФРОВЫХ ТЕХНОЛОГИЙ</a:t>
            </a:r>
          </a:p>
        </p:txBody>
      </p:sp>
      <p:pic>
        <p:nvPicPr>
          <p:cNvPr id="13315" name="Рисунок 3">
            <a:extLst>
              <a:ext uri="{FF2B5EF4-FFF2-40B4-BE49-F238E27FC236}">
                <a16:creationId xmlns:a16="http://schemas.microsoft.com/office/drawing/2014/main" id="{EE1C270D-E90B-47E9-8AD5-99BF6E91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3284538"/>
            <a:ext cx="58642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>
            <a:extLst>
              <a:ext uri="{FF2B5EF4-FFF2-40B4-BE49-F238E27FC236}">
                <a16:creationId xmlns:a16="http://schemas.microsoft.com/office/drawing/2014/main" id="{3C364F35-5F19-4538-B3C9-067E1038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56499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>
            <a:extLst>
              <a:ext uri="{FF2B5EF4-FFF2-40B4-BE49-F238E27FC236}">
                <a16:creationId xmlns:a16="http://schemas.microsoft.com/office/drawing/2014/main" id="{AACBA03E-6AD6-4956-A8E9-69D96F8A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343400"/>
            <a:ext cx="26638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967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Calibri</vt:lpstr>
      <vt:lpstr>Times New Roman</vt:lpstr>
      <vt:lpstr>OpenSans</vt:lpstr>
      <vt:lpstr>Verdana</vt:lpstr>
      <vt:lpstr>PragmaticaC-Bold</vt:lpstr>
      <vt:lpstr>PragmaticaC</vt:lpstr>
      <vt:lpstr>Comic Sans MS</vt:lpstr>
      <vt:lpstr>Georgia</vt:lpstr>
      <vt:lpstr>Segoe Print</vt:lpstr>
      <vt:lpstr>Тема Office</vt:lpstr>
      <vt:lpstr>Специальное оформление</vt:lpstr>
      <vt:lpstr>1_Тема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План мероприятий («Дорожная карта») МБОУ «Многопрофильная гимназия №12» г. Читы  по реализации проекта «Цифровая образовательная среда» 2020 - 2021 учебный год. </vt:lpstr>
      <vt:lpstr>ОСНОВНЫЕ НАПРАВЛЕНИЯ ДОРОЖНОЙ КАРТЫ  </vt:lpstr>
      <vt:lpstr>Модель цифровой образовательной среды</vt:lpstr>
      <vt:lpstr>ЦИФРОВЫЕ РАЗРЫВЫ</vt:lpstr>
      <vt:lpstr>Расширенный комплект цифрового оборудования </vt:lpstr>
      <vt:lpstr>УРОКИ С ПРИМЕНЕНИЕМ ЦИФРОВЫХ ТЕХНОЛОГИЙ</vt:lpstr>
      <vt:lpstr>  ЦИФРОВАЯ ГРАМОТНОСТЬ РОССИЙСКИХ ПЕДАГОГОВ Готовность к использованию цифровых технологий в учебном процессе </vt:lpstr>
      <vt:lpstr>ПОРТРЕТ УЧИТЕЛЯ ГИМНАЗИИ</vt:lpstr>
      <vt:lpstr>Презентация PowerPoint</vt:lpstr>
      <vt:lpstr>АКТИВНОСТЬ </vt:lpstr>
      <vt:lpstr>Презентация PowerPoint</vt:lpstr>
      <vt:lpstr>ИНДЕКС ЦИФРОВОЙ ГРАМОТНОСТИ</vt:lpstr>
      <vt:lpstr>Уча других, мы учимся сами.   (Сенека) Плох тот учитель, который не учится или учится совсем мало.          (М. Горький)</vt:lpstr>
      <vt:lpstr>ОБРАЗОВАТЕЛЬНЫЕ ПЛАТФОРМЫ</vt:lpstr>
      <vt:lpstr>РОБОТОТЕХНИКА</vt:lpstr>
      <vt:lpstr>МЕДИАЦЕНТР</vt:lpstr>
      <vt:lpstr>Достижения обучающихся (2019-2020)</vt:lpstr>
      <vt:lpstr>Межрегиональная научно-практическая конференция «Математика, информатика, технология, физика: теоретические и прикладные исследования» </vt:lpstr>
      <vt:lpstr>ПЕРСПЕКТИВНЫЕ НАПРАВЛЕНИЯ ЦИФРОВОЙ ТРАНСФОРМАЦИИ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 Гордеев</cp:lastModifiedBy>
  <cp:revision>31</cp:revision>
  <dcterms:created xsi:type="dcterms:W3CDTF">2011-09-13T15:51:40Z</dcterms:created>
  <dcterms:modified xsi:type="dcterms:W3CDTF">2021-02-19T12:01:09Z</dcterms:modified>
</cp:coreProperties>
</file>