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8A866-A308-4100-8527-678A304FE5BA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6CC8-9E8D-40D9-8E7A-08D7BFB42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4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2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1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5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2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35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30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F2D5-447B-472E-B55D-4ACB7ACEEF89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18576-39A6-41C6-9852-7128C237D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2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3"/>
            <a:ext cx="7772400" cy="20162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Муниципальное бюджетное общеобразовательное учреждение «Средняя общеобразовательная </a:t>
            </a:r>
            <a:br>
              <a:rPr lang="ru-RU" sz="3200" b="1" dirty="0" smtClean="0"/>
            </a:br>
            <a:r>
              <a:rPr lang="ru-RU" sz="3200" b="1" dirty="0" smtClean="0"/>
              <a:t>школа №16»</a:t>
            </a:r>
            <a:endParaRPr lang="ru-RU" sz="3200" b="1" dirty="0"/>
          </a:p>
        </p:txBody>
      </p:sp>
      <p:pic>
        <p:nvPicPr>
          <p:cNvPr id="1028" name="Picture 4" descr="C:\Users\Владислав\Pictures\s1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43" y="4509120"/>
            <a:ext cx="2993622" cy="21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C:\Users\%D0%92%D0%BB%D0%B0%D0%B4%D0%B8%D1%81%D0%BB%D0%B0%D0%B2\Pictures\scale_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3384376" cy="20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9265" y="5177608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672039, Забайкальский край, </a:t>
            </a:r>
          </a:p>
          <a:p>
            <a:pPr algn="ctr"/>
            <a:r>
              <a:rPr lang="ru-RU" b="1" dirty="0" smtClean="0"/>
              <a:t>г. Чита, </a:t>
            </a:r>
          </a:p>
          <a:p>
            <a:pPr algn="ctr"/>
            <a:r>
              <a:rPr lang="ru-RU" b="1" dirty="0" smtClean="0"/>
              <a:t>ул. Гагарина, 1</a:t>
            </a:r>
          </a:p>
        </p:txBody>
      </p:sp>
    </p:spTree>
    <p:extLst>
      <p:ext uri="{BB962C8B-B14F-4D97-AF65-F5344CB8AC3E}">
        <p14:creationId xmlns:p14="http://schemas.microsoft.com/office/powerpoint/2010/main" val="37246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6481 L 0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764705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На период  2018 – 2023 годы в школе принята Программа развития</a:t>
            </a: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55576" y="2132856"/>
            <a:ext cx="7772400" cy="3816424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реализации программы к 2023 году школа предполагает: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обучения обучающихся на всех ступенях образования;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на всех уровнях образования новых методов обучения и воспитания, образовательных технологий, обеспечивающих освоение учащимися базовых навыков и умений, повышение их мотивации к обучению и вовлеченности в учебно-воспитательный процесс;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уровня педагогов школы;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социальной среды развития для формирования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современной и безопасной цифровой образовательной среды в школе, обеспечивающей высокое ее качество и доступность. </a:t>
            </a:r>
          </a:p>
        </p:txBody>
      </p:sp>
    </p:spTree>
    <p:extLst>
      <p:ext uri="{BB962C8B-B14F-4D97-AF65-F5344CB8AC3E}">
        <p14:creationId xmlns:p14="http://schemas.microsoft.com/office/powerpoint/2010/main" val="34572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Программы обучения на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2021-2022 уч. год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Начальная школа 21 века</a:t>
            </a:r>
          </a:p>
          <a:p>
            <a:pPr marL="0" indent="0">
              <a:buNone/>
            </a:pPr>
            <a:r>
              <a:rPr lang="ru-RU" sz="1600" dirty="0" smtClean="0"/>
              <a:t>Цель учителя  -  Не просто научить ученика, а научить его учить самого себя, то есть учебной деятельности</a:t>
            </a:r>
          </a:p>
          <a:p>
            <a:pPr marL="0" indent="0">
              <a:buNone/>
            </a:pPr>
            <a:r>
              <a:rPr lang="ru-RU" sz="1600" dirty="0" smtClean="0"/>
              <a:t>Сопровождается педагогической диагностикой</a:t>
            </a:r>
          </a:p>
          <a:p>
            <a:pPr marL="0" indent="0">
              <a:buNone/>
            </a:pPr>
            <a:r>
              <a:rPr lang="ru-RU" sz="1600" dirty="0" smtClean="0"/>
              <a:t>Реализует интегрированный и дифференцированный подходы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Школа России </a:t>
            </a:r>
          </a:p>
          <a:p>
            <a:pPr marL="0" indent="0">
              <a:buNone/>
            </a:pPr>
            <a:r>
              <a:rPr lang="ru-RU" sz="1600" dirty="0"/>
              <a:t>Н</a:t>
            </a:r>
            <a:r>
              <a:rPr lang="ru-RU" sz="1600" dirty="0" smtClean="0"/>
              <a:t>аправленность на формирование у учащихся универсальных учебных действий (УУД) как основы умения учиться;</a:t>
            </a:r>
          </a:p>
          <a:p>
            <a:pPr marL="0" indent="0">
              <a:buNone/>
            </a:pPr>
            <a:r>
              <a:rPr lang="ru-RU" sz="1600" dirty="0" smtClean="0"/>
              <a:t>Овладение способностью принимать и сохранять цели и задачи учебной деятельности, поиска средств её осуществления;</a:t>
            </a:r>
          </a:p>
          <a:p>
            <a:pPr marL="0" indent="0">
              <a:buNone/>
            </a:pPr>
            <a:r>
              <a:rPr lang="ru-RU" sz="1600" dirty="0" smtClean="0"/>
              <a:t>Освоение способов решения проблем творческого и поискового характера;</a:t>
            </a:r>
          </a:p>
          <a:p>
            <a:pPr marL="0" indent="0">
              <a:buNone/>
            </a:pPr>
            <a:r>
              <a:rPr lang="ru-RU" sz="1600" dirty="0" smtClean="0"/>
              <a:t>Формирование умения планировать, контролировать и оценивать учебные действия в соответствии с поставленной задачей, и условиями её реализации; определять наиболее эффективные способы достижения результата.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172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Педагогический коллектив школы</a:t>
            </a:r>
          </a:p>
          <a:p>
            <a:endParaRPr lang="ru-RU" b="1" dirty="0"/>
          </a:p>
          <a:p>
            <a:pPr algn="ctr"/>
            <a:r>
              <a:rPr lang="ru-RU" dirty="0" smtClean="0"/>
              <a:t>Педагогический коллектив представлен  42   педагогами. </a:t>
            </a:r>
          </a:p>
          <a:p>
            <a:pPr algn="ctr"/>
            <a:r>
              <a:rPr lang="ru-RU" dirty="0" smtClean="0"/>
              <a:t>Высшее педагогическое образование –  у 40 учителей, 2 учителя имеют среднее специальное педагогическое образование</a:t>
            </a:r>
          </a:p>
          <a:p>
            <a:pPr algn="ctr"/>
            <a:r>
              <a:rPr lang="ru-RU" u="sng" dirty="0" smtClean="0"/>
              <a:t>Учителя с высшей категорией: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чителя математики  - Пироговская О.Н. и Демидова Л.В., </a:t>
            </a:r>
          </a:p>
          <a:p>
            <a:pPr algn="ctr"/>
            <a:r>
              <a:rPr lang="ru-RU" dirty="0" smtClean="0"/>
              <a:t>учителя русского языка – Большакова Н.Ю. и </a:t>
            </a:r>
            <a:r>
              <a:rPr lang="ru-RU" dirty="0" err="1" smtClean="0"/>
              <a:t>Байкина</a:t>
            </a:r>
            <a:r>
              <a:rPr lang="ru-RU" dirty="0" smtClean="0"/>
              <a:t> М.Н., </a:t>
            </a:r>
          </a:p>
          <a:p>
            <a:pPr algn="ctr"/>
            <a:r>
              <a:rPr lang="ru-RU" dirty="0" smtClean="0"/>
              <a:t>учитель начальных классов  - Орлова Е.В., учитель английского языка – Бялковская Т.Б.</a:t>
            </a:r>
          </a:p>
          <a:p>
            <a:pPr algn="ctr"/>
            <a:r>
              <a:rPr lang="ru-RU" u="sng" dirty="0" smtClean="0"/>
              <a:t>Учителя с первой категорией: </a:t>
            </a:r>
          </a:p>
          <a:p>
            <a:pPr algn="ctr"/>
            <a:r>
              <a:rPr lang="ru-RU" dirty="0" smtClean="0"/>
              <a:t>математики – Ярослав Е.Ю., музыки – Калашникова М.Г., английского языка – Луценко Е.В., физической культуры – </a:t>
            </a:r>
            <a:r>
              <a:rPr lang="ru-RU" dirty="0"/>
              <a:t>К</a:t>
            </a:r>
            <a:r>
              <a:rPr lang="ru-RU" dirty="0" smtClean="0"/>
              <a:t>уклин В.Н., Крылов А.В., Аргунов А.Е.</a:t>
            </a:r>
          </a:p>
          <a:p>
            <a:pPr algn="ctr"/>
            <a:r>
              <a:rPr lang="ru-RU" dirty="0" smtClean="0"/>
              <a:t>Звание </a:t>
            </a:r>
            <a:r>
              <a:rPr lang="ru-RU" dirty="0"/>
              <a:t>«Отличник Народного просвещения</a:t>
            </a:r>
            <a:r>
              <a:rPr lang="ru-RU" dirty="0" smtClean="0"/>
              <a:t>» </a:t>
            </a:r>
          </a:p>
          <a:p>
            <a:pPr algn="ctr"/>
            <a:r>
              <a:rPr lang="ru-RU" dirty="0" smtClean="0"/>
              <a:t>присвоено Журавлевой Н.В., </a:t>
            </a:r>
          </a:p>
          <a:p>
            <a:pPr algn="ctr"/>
            <a:r>
              <a:rPr lang="ru-RU" dirty="0"/>
              <a:t>«Отличник народного образования</a:t>
            </a:r>
            <a:r>
              <a:rPr lang="ru-RU" dirty="0" smtClean="0"/>
              <a:t>» - </a:t>
            </a:r>
          </a:p>
          <a:p>
            <a:pPr algn="ctr"/>
            <a:r>
              <a:rPr lang="ru-RU" dirty="0" smtClean="0"/>
              <a:t>Потапова Ф.С.,</a:t>
            </a:r>
          </a:p>
          <a:p>
            <a:pPr algn="ctr"/>
            <a:r>
              <a:rPr lang="ru-RU" dirty="0"/>
              <a:t>«Заслуженный работник образования Читинской области</a:t>
            </a:r>
            <a:r>
              <a:rPr lang="ru-RU" dirty="0" smtClean="0"/>
              <a:t>» - </a:t>
            </a:r>
          </a:p>
          <a:p>
            <a:pPr algn="ctr"/>
            <a:r>
              <a:rPr lang="ru-RU" dirty="0" smtClean="0"/>
              <a:t>Гришина Л.В. </a:t>
            </a:r>
            <a:r>
              <a:rPr lang="ru-RU" dirty="0"/>
              <a:t>и</a:t>
            </a:r>
            <a:r>
              <a:rPr lang="ru-RU" dirty="0" smtClean="0"/>
              <a:t> Пироговская О.Н. 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Почетный работник общего образования</a:t>
            </a:r>
            <a:r>
              <a:rPr lang="ru-RU" dirty="0" smtClean="0"/>
              <a:t>»  - </a:t>
            </a:r>
          </a:p>
          <a:p>
            <a:pPr algn="ctr"/>
            <a:r>
              <a:rPr lang="ru-RU" dirty="0" err="1" smtClean="0"/>
              <a:t>Байкина</a:t>
            </a:r>
            <a:r>
              <a:rPr lang="ru-RU" dirty="0" smtClean="0"/>
              <a:t> М.Н. и Большакова Н.Ю.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11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Результаты образовательного процесса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32678"/>
              </p:ext>
            </p:extLst>
          </p:nvPr>
        </p:nvGraphicFramePr>
        <p:xfrm>
          <a:off x="827584" y="1772816"/>
          <a:ext cx="748883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680187"/>
                <a:gridCol w="1680187"/>
                <a:gridCol w="1680187"/>
              </a:tblGrid>
              <a:tr h="226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2017-2018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2019-2020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Успеваемость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Качество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Аттестат особого образца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Медалисты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942883"/>
              </p:ext>
            </p:extLst>
          </p:nvPr>
        </p:nvGraphicFramePr>
        <p:xfrm>
          <a:off x="1547664" y="407707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Отличники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Хорошисты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04048" y="312738"/>
            <a:ext cx="4041775" cy="762099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Школьное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научное общество «Эрудит»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932040" y="1052736"/>
            <a:ext cx="4041775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школьного научного общества 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Латыпова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К.В.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92080" y="1793015"/>
            <a:ext cx="3600400" cy="2736304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2569" y="160338"/>
            <a:ext cx="3513327" cy="2404566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31640" y="2564904"/>
            <a:ext cx="3312368" cy="2198610"/>
          </a:xfrm>
          <a:prstGeom prst="rect">
            <a:avLst/>
          </a:prstGeom>
          <a:ln w="0">
            <a:noFill/>
          </a:ln>
        </p:spPr>
      </p:pic>
      <p:sp>
        <p:nvSpPr>
          <p:cNvPr id="10" name="AutoShape 4" descr="https://sun9-33.userapi.com/impg/An6y33rKaLgP-CLghoP5ccE07AvTfDe6qc6kpA/Bh_9mz5Ex90.jpg?size=1280x720&amp;quality=96&amp;proxy=1&amp;sign=e89b0dafb085d19cb6c666a60bb40579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" y="4834907"/>
            <a:ext cx="3343736" cy="188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152" y="2622750"/>
            <a:ext cx="5310935" cy="662234"/>
          </a:xfrm>
        </p:spPr>
        <p:txBody>
          <a:bodyPr>
            <a:normAutofit fontScale="32500" lnSpcReduction="20000"/>
          </a:bodyPr>
          <a:lstStyle/>
          <a:p>
            <a:endParaRPr lang="ru-RU" sz="4900" dirty="0" smtClean="0"/>
          </a:p>
          <a:p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>Школьное лесничество </a:t>
            </a:r>
            <a:r>
              <a:rPr lang="ru-RU" sz="4900" dirty="0" smtClean="0"/>
              <a:t>- руководитель  Потапова </a:t>
            </a:r>
            <a:r>
              <a:rPr lang="ru-RU" sz="4900" dirty="0"/>
              <a:t>Ю.А.</a:t>
            </a:r>
          </a:p>
          <a:p>
            <a:endParaRPr lang="ru-RU" dirty="0"/>
          </a:p>
        </p:txBody>
      </p:sp>
      <p:sp>
        <p:nvSpPr>
          <p:cNvPr id="13" name="AutoShape 7" descr="https://sun9-61.userapi.com/impg/c855120/v855120168/16f53e/n0iT9TEP6I4.jpg?size=2560x1920&amp;quality=96&amp;proxy=1&amp;sign=bcc9495ced1e10de41420fddfd47457d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10" descr="http://xn---16-9cd8cnaxr6c.xn--p1ai/images/stories/FotoNews/2019/IMG-3330ddcd72dfd5f127ae747e0c9d1f44-V_6a51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900" y="4293096"/>
            <a:ext cx="1696216" cy="24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 №1 и </a:t>
            </a:r>
            <a:r>
              <a:rPr lang="ru-RU" dirty="0" err="1" smtClean="0"/>
              <a:t>Юнармия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 descr="http://xn---16-9cd8cnaxr6c.xn--p1ai/images/stories/FotoNews/2019/IMG_20190924_141556_677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9022666" cy="626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703" y="2569202"/>
            <a:ext cx="1172037" cy="206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573" y="160338"/>
            <a:ext cx="1483901" cy="257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515375"/>
            <a:ext cx="1243647" cy="2107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55418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Спортивная работа </a:t>
            </a:r>
            <a:br>
              <a:rPr lang="ru-RU" sz="23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Спортивные секции – баскетбол, волейбол и  легкая атлетика. В следующем учебном году планируется открытие секций настольного тенниса и </a:t>
            </a:r>
            <a:r>
              <a:rPr lang="ru-RU" sz="2300" b="0" dirty="0" err="1">
                <a:latin typeface="Times New Roman" pitchFamily="18" charset="0"/>
                <a:cs typeface="Times New Roman" pitchFamily="18" charset="0"/>
              </a:rPr>
              <a:t>тэк</a:t>
            </a:r>
            <a:r>
              <a:rPr lang="ru-RU" sz="2300" b="0" dirty="0">
                <a:latin typeface="Times New Roman" pitchFamily="18" charset="0"/>
                <a:cs typeface="Times New Roman" pitchFamily="18" charset="0"/>
              </a:rPr>
              <a:t>-регби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5575" y="1844824"/>
            <a:ext cx="4040188" cy="2936852"/>
          </a:xfrm>
          <a:prstGeom prst="rect">
            <a:avLst/>
          </a:prstGeom>
          <a:ln w="0">
            <a:noFill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211960" y="2996952"/>
            <a:ext cx="4041775" cy="6397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103875" y="800331"/>
            <a:ext cx="4041775" cy="684453"/>
          </a:xfrm>
        </p:spPr>
        <p:txBody>
          <a:bodyPr/>
          <a:lstStyle/>
          <a:p>
            <a:r>
              <a:rPr lang="ru-RU" dirty="0" smtClean="0"/>
              <a:t>ПОСТ №1 </a:t>
            </a:r>
            <a:endParaRPr lang="ru-RU" dirty="0"/>
          </a:p>
        </p:txBody>
      </p:sp>
      <p:sp>
        <p:nvSpPr>
          <p:cNvPr id="6" name="AutoShape 2" descr="http://xn---16-9cd8cnaxr6c.xn--p1ai/images/phocagallery/AllImages/sport-2019/thumbs/phoca_thumb_l_20180509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5" descr="http://xn---16-9cd8cnaxr6c.xn--p1ai/images/phocagallery/AllImages/Sport/thumbs/phoca_thumb_l_20190109%20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21" y="4509120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3192016" cy="23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590" y="1340768"/>
            <a:ext cx="3827220" cy="287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65271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1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130329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428" y="3473096"/>
            <a:ext cx="1581572" cy="236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Школьный музей школьного музея боевой славы </a:t>
            </a:r>
            <a:br>
              <a:rPr lang="ru-RU" sz="2800" b="1" dirty="0" smtClean="0"/>
            </a:br>
            <a:r>
              <a:rPr lang="ru-RU" sz="2800" b="1" dirty="0" smtClean="0"/>
              <a:t>116-Харьковской стрелковой дивизии </a:t>
            </a:r>
            <a:endParaRPr lang="ru-RU" sz="2800" b="1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" y="3221197"/>
            <a:ext cx="647043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283" y="4797152"/>
            <a:ext cx="2337931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340768"/>
            <a:ext cx="2808312" cy="272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1507613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школе с 1970 года работает школьный музей – руководителем которого является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Крылова Э.А.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Работает школьный поисковый отряд «Наследники Победы»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5013176"/>
            <a:ext cx="4040188" cy="1512168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Театральная студия «Феникс» -художественный руководитель 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</a:rPr>
              <a:t>Соболева О.В.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школе работает ансамбль «Станица» художественный руководитель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Калашникова М.Г.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/>
              <a:t>Программа имеет ярко выраженное художественно-эстетическое направление с опорой на национальную культуру и традиции Забайкалья</a:t>
            </a:r>
          </a:p>
          <a:p>
            <a:pPr marL="0" indent="0">
              <a:buNone/>
            </a:pPr>
            <a:r>
              <a:rPr lang="ru-RU" sz="1200" dirty="0" smtClean="0"/>
              <a:t>Конкурс </a:t>
            </a:r>
            <a:r>
              <a:rPr lang="ru-RU" sz="1200" dirty="0"/>
              <a:t>«Ты - гений» г. Москва (3-место) 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>-Конкурс «</a:t>
            </a:r>
            <a:r>
              <a:rPr lang="ru-RU" sz="1200" dirty="0" smtClean="0"/>
              <a:t>Битва-– хоров» г. Москва (1-место)</a:t>
            </a:r>
          </a:p>
          <a:p>
            <a:pPr marL="0" indent="0">
              <a:buNone/>
            </a:pPr>
            <a:r>
              <a:rPr lang="ru-RU" sz="1200" dirty="0" smtClean="0"/>
              <a:t> </a:t>
            </a:r>
            <a:r>
              <a:rPr lang="ru-RU" sz="1200" dirty="0"/>
              <a:t>Всероссийский вокально-хоровой конкурс «</a:t>
            </a:r>
            <a:r>
              <a:rPr lang="ru-RU" sz="1200" dirty="0" err="1"/>
              <a:t>Canzoniere</a:t>
            </a:r>
            <a:r>
              <a:rPr lang="ru-RU" sz="1200" dirty="0"/>
              <a:t>»- лауреат 3 степени соло;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Всероссийский </a:t>
            </a:r>
            <a:r>
              <a:rPr lang="ru-RU" sz="1200" dirty="0"/>
              <a:t>вокально-хоровой конкурс «</a:t>
            </a:r>
            <a:r>
              <a:rPr lang="ru-RU" sz="1200" dirty="0" err="1"/>
              <a:t>Canzoniere</a:t>
            </a:r>
            <a:r>
              <a:rPr lang="ru-RU" sz="1200" dirty="0"/>
              <a:t>»-дипломант ансамбль</a:t>
            </a:r>
            <a:r>
              <a:rPr lang="ru-RU" sz="1200" dirty="0" smtClean="0"/>
              <a:t>;</a:t>
            </a:r>
            <a:br>
              <a:rPr lang="ru-RU" sz="1200" dirty="0" smtClean="0"/>
            </a:br>
            <a:r>
              <a:rPr lang="ru-RU" sz="1200" dirty="0" smtClean="0"/>
              <a:t>11-й </a:t>
            </a:r>
            <a:r>
              <a:rPr lang="ru-RU" sz="1200" dirty="0"/>
              <a:t>Всероссийский творческий конкурс «</a:t>
            </a:r>
            <a:r>
              <a:rPr lang="ru-RU" sz="1200" dirty="0" err="1"/>
              <a:t>Талантоха</a:t>
            </a:r>
            <a:r>
              <a:rPr lang="ru-RU" sz="1200" dirty="0"/>
              <a:t>» - диплом 3степени;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11-й </a:t>
            </a:r>
            <a:r>
              <a:rPr lang="ru-RU" sz="1200" dirty="0"/>
              <a:t>Всероссийский творческий конкурс «</a:t>
            </a:r>
            <a:r>
              <a:rPr lang="ru-RU" sz="1200" dirty="0" err="1"/>
              <a:t>Талантоха</a:t>
            </a:r>
            <a:r>
              <a:rPr lang="ru-RU" sz="1200" dirty="0"/>
              <a:t>» - диплом </a:t>
            </a:r>
            <a:r>
              <a:rPr lang="ru-RU" sz="1200" dirty="0" smtClean="0"/>
              <a:t>2степени)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837325"/>
            <a:ext cx="2610619" cy="181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3528" y="2492896"/>
            <a:ext cx="3816424" cy="2088232"/>
          </a:xfrm>
          <a:prstGeom prst="rect">
            <a:avLst/>
          </a:prstGeom>
          <a:ln w="0"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9807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Театральная игра способствует развитию детской фантазии, воображения, памяти, всех видов детского творчества (художественно-речевого, музыкально-игрового, танцевального, сценического) в жизни школьника.</a:t>
            </a:r>
          </a:p>
        </p:txBody>
      </p:sp>
    </p:spTree>
    <p:extLst>
      <p:ext uri="{BB962C8B-B14F-4D97-AF65-F5344CB8AC3E}">
        <p14:creationId xmlns:p14="http://schemas.microsoft.com/office/powerpoint/2010/main" val="32458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551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общеобразовательное учреждение «Средняя общеобразовательная  школа №16»</vt:lpstr>
      <vt:lpstr>Программы обучения на  2021-2022 уч. год</vt:lpstr>
      <vt:lpstr>Презентация PowerPoint</vt:lpstr>
      <vt:lpstr>Результаты образовательного процесса </vt:lpstr>
      <vt:lpstr>Презентация PowerPoint</vt:lpstr>
      <vt:lpstr>Пост №1 и Юнармия</vt:lpstr>
      <vt:lpstr>Презентация PowerPoint</vt:lpstr>
      <vt:lpstr>Школьный музей школьного музея боевой славы  116-Харьковской стрелковой дивизии </vt:lpstr>
      <vt:lpstr>Презентация PowerPoint</vt:lpstr>
      <vt:lpstr>На период  2018 – 2023 годы в школе принята Программа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№16»</dc:title>
  <dc:creator>Владислав</dc:creator>
  <cp:lastModifiedBy>GordeevAV</cp:lastModifiedBy>
  <cp:revision>23</cp:revision>
  <dcterms:created xsi:type="dcterms:W3CDTF">2021-02-15T12:12:08Z</dcterms:created>
  <dcterms:modified xsi:type="dcterms:W3CDTF">2021-03-01T00:02:53Z</dcterms:modified>
</cp:coreProperties>
</file>