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6" r:id="rId3"/>
    <p:sldId id="260" r:id="rId4"/>
    <p:sldId id="257" r:id="rId5"/>
    <p:sldId id="263" r:id="rId6"/>
    <p:sldId id="264" r:id="rId7"/>
    <p:sldId id="265" r:id="rId8"/>
    <p:sldId id="258" r:id="rId9"/>
    <p:sldId id="261" r:id="rId10"/>
    <p:sldId id="259" r:id="rId11"/>
    <p:sldId id="272" r:id="rId12"/>
    <p:sldId id="270" r:id="rId13"/>
    <p:sldId id="271" r:id="rId14"/>
    <p:sldId id="273" r:id="rId15"/>
  </p:sldIdLst>
  <p:sldSz cx="12192000" cy="6858000"/>
  <p:notesSz cx="6858000" cy="9144000"/>
  <p:embeddedFontLst>
    <p:embeddedFont>
      <p:font typeface="Stylo" panose="020B0604020202020204"/>
      <p:bold r:id="rId16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5" autoAdjust="0"/>
    <p:restoredTop sz="94111" autoAdjust="0"/>
  </p:normalViewPr>
  <p:slideViewPr>
    <p:cSldViewPr snapToGrid="0">
      <p:cViewPr varScale="1">
        <p:scale>
          <a:sx n="83" d="100"/>
          <a:sy n="83" d="100"/>
        </p:scale>
        <p:origin x="-566" y="-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n>
                  <a:noFill/>
                </a:ln>
                <a:effectLst>
                  <a:outerShdw blurRad="50800" dist="50800" dir="5400000" algn="ctr" rotWithShape="0">
                    <a:schemeClr val="bg1"/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AA923-DE10-424F-9E93-3BF2E959A4DD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41C21-4B4D-4CA2-9FFD-B86AB10AD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706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AA923-DE10-424F-9E93-3BF2E959A4DD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41C21-4B4D-4CA2-9FFD-B86AB10AD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715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AA923-DE10-424F-9E93-3BF2E959A4DD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41C21-4B4D-4CA2-9FFD-B86AB10AD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644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AA923-DE10-424F-9E93-3BF2E959A4DD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41C21-4B4D-4CA2-9FFD-B86AB10AD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792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AA923-DE10-424F-9E93-3BF2E959A4DD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41C21-4B4D-4CA2-9FFD-B86AB10AD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27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AA923-DE10-424F-9E93-3BF2E959A4DD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41C21-4B4D-4CA2-9FFD-B86AB10AD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80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AA923-DE10-424F-9E93-3BF2E959A4DD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41C21-4B4D-4CA2-9FFD-B86AB10AD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485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AA923-DE10-424F-9E93-3BF2E959A4DD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41C21-4B4D-4CA2-9FFD-B86AB10AD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65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AA923-DE10-424F-9E93-3BF2E959A4DD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41C21-4B4D-4CA2-9FFD-B86AB10AD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73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AA923-DE10-424F-9E93-3BF2E959A4DD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41C21-4B4D-4CA2-9FFD-B86AB10AD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791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AA923-DE10-424F-9E93-3BF2E959A4DD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41C21-4B4D-4CA2-9FFD-B86AB10AD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982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AA923-DE10-424F-9E93-3BF2E959A4DD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41C21-4B4D-4CA2-9FFD-B86AB10AD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224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5751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МБОУ «Многопрофильная гимназия № 12» </a:t>
            </a:r>
            <a:r>
              <a:rPr lang="ru-RU" dirty="0" err="1" smtClean="0"/>
              <a:t>г.Читы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696" y="2146840"/>
            <a:ext cx="6350546" cy="3347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655242" y="2146840"/>
            <a:ext cx="536713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Юридический </a:t>
            </a:r>
            <a:r>
              <a:rPr lang="ru-RU" dirty="0" smtClean="0"/>
              <a:t>адрес г</a:t>
            </a:r>
            <a:r>
              <a:rPr lang="ru-RU" dirty="0"/>
              <a:t>. Чита, ул. 9-ое января 64</a:t>
            </a:r>
          </a:p>
          <a:p>
            <a:endParaRPr lang="ru-RU" dirty="0"/>
          </a:p>
          <a:p>
            <a:r>
              <a:rPr lang="ru-RU" dirty="0"/>
              <a:t>Фактический адрес г. Чита, ул. 9-ое января 64</a:t>
            </a:r>
          </a:p>
          <a:p>
            <a:endParaRPr lang="ru-RU" dirty="0"/>
          </a:p>
          <a:p>
            <a:r>
              <a:rPr lang="ru-RU" dirty="0"/>
              <a:t>Телефон 35-09-23 или </a:t>
            </a:r>
            <a:r>
              <a:rPr lang="ru-RU" dirty="0" smtClean="0"/>
              <a:t>35-64-38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Электронная почта </a:t>
            </a:r>
            <a:r>
              <a:rPr lang="ru-RU" dirty="0" smtClean="0"/>
              <a:t>chita_gymn12</a:t>
            </a:r>
            <a:r>
              <a:rPr lang="en-US" dirty="0" smtClean="0"/>
              <a:t>@</a:t>
            </a:r>
            <a:r>
              <a:rPr lang="ru-RU" dirty="0" smtClean="0"/>
              <a:t>mail.ru</a:t>
            </a:r>
            <a:endParaRPr lang="ru-RU" dirty="0"/>
          </a:p>
          <a:p>
            <a:endParaRPr lang="ru-RU" dirty="0"/>
          </a:p>
          <a:p>
            <a:r>
              <a:rPr lang="ru-RU" dirty="0"/>
              <a:t>Сайт ОУ http://gim_chit_12.chita.zabedu.ru</a:t>
            </a:r>
          </a:p>
          <a:p>
            <a:endParaRPr lang="ru-RU" dirty="0"/>
          </a:p>
          <a:p>
            <a:r>
              <a:rPr lang="ru-RU" dirty="0"/>
              <a:t>Год основания 1963</a:t>
            </a:r>
          </a:p>
        </p:txBody>
      </p:sp>
    </p:spTree>
    <p:extLst>
      <p:ext uri="{BB962C8B-B14F-4D97-AF65-F5344CB8AC3E}">
        <p14:creationId xmlns:p14="http://schemas.microsoft.com/office/powerpoint/2010/main" val="176012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Уровень среднего общего образования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Это поддержка и содействие гимназисту в выборе индивидуальной траектории развития в образовательном пространстве гимназии и социокультурного взаимодействия, в активном самовыражении, в личностном и профессиональном самоопределении.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800" y="3909061"/>
            <a:ext cx="3657600" cy="2682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6318" y="4325628"/>
            <a:ext cx="3600450" cy="239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700" y="3840480"/>
            <a:ext cx="3046611" cy="2284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854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51085" y="309358"/>
            <a:ext cx="5801784" cy="3255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318" y="3307739"/>
            <a:ext cx="4733678" cy="3550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1957" y="305667"/>
            <a:ext cx="3230465" cy="430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746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3024" y="211339"/>
            <a:ext cx="3795586" cy="3777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8025" y="211339"/>
            <a:ext cx="8553281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FF00"/>
                </a:solidFill>
                <a:latin typeface="Times New Roman"/>
                <a:ea typeface="Times New Roman"/>
              </a:rPr>
              <a:t>Международная игра конкурс «Русский медвежонок» </a:t>
            </a:r>
          </a:p>
          <a:p>
            <a:r>
              <a:rPr lang="ru-RU" sz="1400" dirty="0">
                <a:solidFill>
                  <a:srgbClr val="FFFF00"/>
                </a:solidFill>
                <a:latin typeface="Times New Roman"/>
                <a:ea typeface="Times New Roman"/>
              </a:rPr>
              <a:t>Международный игровой конкурс « &lt;Британский бульдог» </a:t>
            </a:r>
          </a:p>
          <a:p>
            <a:r>
              <a:rPr lang="ru-RU" sz="1400" dirty="0">
                <a:solidFill>
                  <a:srgbClr val="FFFF00"/>
                </a:solidFill>
                <a:latin typeface="Times New Roman"/>
                <a:ea typeface="Times New Roman"/>
              </a:rPr>
              <a:t>Международный математический конкурс «Кенгуру» </a:t>
            </a:r>
          </a:p>
          <a:p>
            <a:r>
              <a:rPr lang="ru-RU" sz="1400" dirty="0">
                <a:solidFill>
                  <a:srgbClr val="FFFF00"/>
                </a:solidFill>
                <a:latin typeface="Times New Roman"/>
                <a:ea typeface="Times New Roman"/>
              </a:rPr>
              <a:t>Международный математический конкурс «Кенгуру- выпускникам» </a:t>
            </a:r>
          </a:p>
          <a:p>
            <a:r>
              <a:rPr lang="ru-RU" sz="1400" dirty="0">
                <a:solidFill>
                  <a:srgbClr val="FFFF00"/>
                </a:solidFill>
                <a:latin typeface="Times New Roman"/>
                <a:ea typeface="Times New Roman"/>
              </a:rPr>
              <a:t>Международный игровой конкурс « Человек и природа» </a:t>
            </a:r>
          </a:p>
          <a:p>
            <a:r>
              <a:rPr lang="ru-RU" sz="1400" dirty="0">
                <a:solidFill>
                  <a:srgbClr val="FFFF00"/>
                </a:solidFill>
                <a:latin typeface="Times New Roman"/>
                <a:ea typeface="Times New Roman"/>
              </a:rPr>
              <a:t>Международный игровой конкурс «Золотое руно» </a:t>
            </a:r>
          </a:p>
          <a:p>
            <a:r>
              <a:rPr lang="ru-RU" sz="1400" dirty="0">
                <a:solidFill>
                  <a:srgbClr val="FFFF00"/>
                </a:solidFill>
                <a:latin typeface="Times New Roman"/>
                <a:ea typeface="Times New Roman"/>
              </a:rPr>
              <a:t>Международный игровой конкурс «Пегас» </a:t>
            </a:r>
          </a:p>
          <a:p>
            <a:r>
              <a:rPr lang="ru-RU" sz="1400" dirty="0">
                <a:solidFill>
                  <a:srgbClr val="FFFF00"/>
                </a:solidFill>
                <a:latin typeface="Times New Roman"/>
                <a:ea typeface="Times New Roman"/>
              </a:rPr>
              <a:t>IV Международный конкурс «Старт в науке» </a:t>
            </a:r>
          </a:p>
          <a:p>
            <a:r>
              <a:rPr lang="ru-RU" sz="1400" dirty="0">
                <a:solidFill>
                  <a:srgbClr val="FFFF00"/>
                </a:solidFill>
                <a:latin typeface="Times New Roman"/>
                <a:ea typeface="Times New Roman"/>
              </a:rPr>
              <a:t>Всероссийский конкурс «КИТ» </a:t>
            </a:r>
          </a:p>
          <a:p>
            <a:r>
              <a:rPr lang="ru-RU" sz="1400" dirty="0">
                <a:solidFill>
                  <a:srgbClr val="FFFF00"/>
                </a:solidFill>
                <a:latin typeface="Times New Roman"/>
                <a:ea typeface="Times New Roman"/>
              </a:rPr>
              <a:t>Всероссийский командный кубок «КИТ» , программирование </a:t>
            </a:r>
          </a:p>
          <a:p>
            <a:r>
              <a:rPr lang="ru-RU" sz="1400" dirty="0">
                <a:solidFill>
                  <a:srgbClr val="FFFF00"/>
                </a:solidFill>
                <a:latin typeface="Times New Roman"/>
                <a:ea typeface="Times New Roman"/>
              </a:rPr>
              <a:t>Фестиваль науки в Забайкальском крае </a:t>
            </a:r>
          </a:p>
          <a:p>
            <a:pPr indent="90170"/>
            <a:r>
              <a:rPr lang="ru-RU" sz="1400" dirty="0">
                <a:solidFill>
                  <a:srgbClr val="FFFF00"/>
                </a:solidFill>
                <a:latin typeface="Times New Roman"/>
                <a:ea typeface="Times New Roman"/>
              </a:rPr>
              <a:t>Муниципальный этап конкурса «Будущее Забайкалья » </a:t>
            </a:r>
          </a:p>
          <a:p>
            <a:r>
              <a:rPr lang="ru-RU" sz="1400" dirty="0">
                <a:solidFill>
                  <a:srgbClr val="FFFF00"/>
                </a:solidFill>
                <a:latin typeface="Times New Roman"/>
                <a:ea typeface="Times New Roman"/>
              </a:rPr>
              <a:t>Региональный этап Международных Рождественских образовательных чтений  </a:t>
            </a:r>
          </a:p>
          <a:p>
            <a:r>
              <a:rPr lang="ru-RU" sz="1400" dirty="0">
                <a:solidFill>
                  <a:srgbClr val="FFFF00"/>
                </a:solidFill>
                <a:latin typeface="Times New Roman"/>
                <a:ea typeface="Times New Roman"/>
              </a:rPr>
              <a:t>Краевой детско-юношеский литературный конкурс имени Г.Р. </a:t>
            </a:r>
            <a:r>
              <a:rPr lang="ru-RU" sz="1400" dirty="0" err="1">
                <a:solidFill>
                  <a:srgbClr val="FFFF00"/>
                </a:solidFill>
                <a:latin typeface="Times New Roman"/>
                <a:ea typeface="Times New Roman"/>
              </a:rPr>
              <a:t>Граубина</a:t>
            </a:r>
            <a:r>
              <a:rPr lang="ru-RU" sz="1400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</a:p>
          <a:p>
            <a:r>
              <a:rPr lang="ru-RU" sz="1400" dirty="0">
                <a:solidFill>
                  <a:srgbClr val="FFFF00"/>
                </a:solidFill>
                <a:latin typeface="Times New Roman"/>
                <a:ea typeface="Times New Roman"/>
              </a:rPr>
              <a:t>Краевая олимпиада по ИКТ «Кубок </a:t>
            </a:r>
            <a:r>
              <a:rPr lang="ru-RU" sz="1400" dirty="0" err="1">
                <a:solidFill>
                  <a:srgbClr val="FFFF00"/>
                </a:solidFill>
                <a:latin typeface="Times New Roman"/>
                <a:ea typeface="Times New Roman"/>
              </a:rPr>
              <a:t>Нархоза</a:t>
            </a:r>
            <a:r>
              <a:rPr lang="ru-RU" sz="1400" dirty="0">
                <a:solidFill>
                  <a:srgbClr val="FFFF00"/>
                </a:solidFill>
                <a:latin typeface="Times New Roman"/>
                <a:ea typeface="Times New Roman"/>
              </a:rPr>
              <a:t>»</a:t>
            </a:r>
          </a:p>
          <a:p>
            <a:r>
              <a:rPr lang="ru-RU" sz="1400" dirty="0">
                <a:solidFill>
                  <a:srgbClr val="FFFF00"/>
                </a:solidFill>
                <a:latin typeface="Times New Roman"/>
                <a:ea typeface="Times New Roman"/>
              </a:rPr>
              <a:t>Забайкальская краевая </a:t>
            </a:r>
            <a:r>
              <a:rPr lang="ru-RU" sz="1400" dirty="0" err="1">
                <a:solidFill>
                  <a:srgbClr val="FFFF00"/>
                </a:solidFill>
                <a:latin typeface="Times New Roman"/>
                <a:ea typeface="Times New Roman"/>
              </a:rPr>
              <a:t>метапредметная</a:t>
            </a:r>
            <a:r>
              <a:rPr lang="ru-RU" sz="1400" dirty="0">
                <a:solidFill>
                  <a:srgbClr val="FFFF00"/>
                </a:solidFill>
                <a:latin typeface="Times New Roman"/>
                <a:ea typeface="Times New Roman"/>
              </a:rPr>
              <a:t> олимпиада среди учащихся гимназий и лицеев</a:t>
            </a:r>
          </a:p>
          <a:p>
            <a:r>
              <a:rPr lang="ru-RU" sz="1400" dirty="0">
                <a:solidFill>
                  <a:srgbClr val="FFFF00"/>
                </a:solidFill>
                <a:latin typeface="Times New Roman"/>
                <a:ea typeface="Times New Roman"/>
              </a:rPr>
              <a:t>Краевой заочный гуманитарно-просветительский конкурс «Полиция</a:t>
            </a:r>
          </a:p>
          <a:p>
            <a:r>
              <a:rPr lang="ru-RU" sz="1400" dirty="0">
                <a:solidFill>
                  <a:srgbClr val="FFFF00"/>
                </a:solidFill>
                <a:latin typeface="Times New Roman"/>
                <a:ea typeface="Times New Roman"/>
              </a:rPr>
              <a:t>Забайкалья – вчера и сегодня» Городской конкурс стендовых презентаций о работе ШНОУ </a:t>
            </a:r>
          </a:p>
          <a:p>
            <a:r>
              <a:rPr lang="ru-RU" sz="1400" dirty="0">
                <a:solidFill>
                  <a:srgbClr val="FFFF00"/>
                </a:solidFill>
                <a:latin typeface="Times New Roman"/>
                <a:ea typeface="Times New Roman"/>
              </a:rPr>
              <a:t>Городская НПК «Наука глазами школьников» </a:t>
            </a:r>
          </a:p>
          <a:p>
            <a:r>
              <a:rPr lang="ru-RU" sz="1400" dirty="0">
                <a:solidFill>
                  <a:srgbClr val="FFFF00"/>
                </a:solidFill>
                <a:latin typeface="Times New Roman"/>
                <a:ea typeface="Times New Roman"/>
              </a:rPr>
              <a:t>Городская политическая игра «Диалог цивилизаций» </a:t>
            </a:r>
          </a:p>
          <a:p>
            <a:r>
              <a:rPr lang="ru-RU" sz="1400" dirty="0">
                <a:solidFill>
                  <a:srgbClr val="FFFF00"/>
                </a:solidFill>
                <a:latin typeface="Times New Roman"/>
                <a:ea typeface="Times New Roman"/>
              </a:rPr>
              <a:t>Городская игра по избирательному праву на ИФ </a:t>
            </a:r>
            <a:r>
              <a:rPr lang="ru-RU" sz="1400" dirty="0" err="1">
                <a:solidFill>
                  <a:srgbClr val="FFFF00"/>
                </a:solidFill>
                <a:latin typeface="Times New Roman"/>
                <a:ea typeface="Times New Roman"/>
              </a:rPr>
              <a:t>ЗабГУ</a:t>
            </a:r>
            <a:r>
              <a:rPr lang="ru-RU" sz="1400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</a:p>
          <a:p>
            <a:r>
              <a:rPr lang="ru-RU" sz="1400" dirty="0">
                <a:solidFill>
                  <a:srgbClr val="FFFF00"/>
                </a:solidFill>
                <a:latin typeface="Times New Roman"/>
                <a:ea typeface="Times New Roman"/>
              </a:rPr>
              <a:t>Городская игра «Я и мои гражданские права » </a:t>
            </a:r>
            <a:r>
              <a:rPr lang="ru-RU" sz="1400" dirty="0" err="1">
                <a:solidFill>
                  <a:srgbClr val="FFFF00"/>
                </a:solidFill>
                <a:latin typeface="Times New Roman"/>
                <a:ea typeface="Times New Roman"/>
              </a:rPr>
              <a:t>ЗабГУ</a:t>
            </a:r>
            <a:r>
              <a:rPr lang="ru-RU" sz="1400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</a:p>
          <a:p>
            <a:r>
              <a:rPr lang="ru-RU" sz="1400" dirty="0">
                <a:solidFill>
                  <a:srgbClr val="FFFF00"/>
                </a:solidFill>
                <a:latin typeface="Times New Roman"/>
                <a:ea typeface="Times New Roman"/>
              </a:rPr>
              <a:t>Открытая олимпиада по китайскому языку при </a:t>
            </a:r>
            <a:r>
              <a:rPr lang="ru-RU" sz="1400" dirty="0" err="1">
                <a:solidFill>
                  <a:srgbClr val="FFFF00"/>
                </a:solidFill>
                <a:latin typeface="Times New Roman"/>
                <a:ea typeface="Times New Roman"/>
              </a:rPr>
              <a:t>ЗабГУ</a:t>
            </a:r>
            <a:r>
              <a:rPr lang="ru-RU" sz="1400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</a:p>
          <a:p>
            <a:r>
              <a:rPr lang="ru-RU" sz="1400" dirty="0">
                <a:solidFill>
                  <a:srgbClr val="FFFF00"/>
                </a:solidFill>
                <a:latin typeface="Times New Roman"/>
                <a:ea typeface="Times New Roman"/>
              </a:rPr>
              <a:t>«Молодёжная научная весна» </a:t>
            </a:r>
            <a:r>
              <a:rPr lang="ru-RU" sz="1400" dirty="0" err="1">
                <a:solidFill>
                  <a:srgbClr val="FFFF00"/>
                </a:solidFill>
                <a:latin typeface="Times New Roman"/>
                <a:ea typeface="Times New Roman"/>
              </a:rPr>
              <a:t>ЗабГУ</a:t>
            </a:r>
            <a:r>
              <a:rPr lang="ru-RU" sz="1400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</a:p>
          <a:p>
            <a:r>
              <a:rPr lang="ru-RU" sz="1400" dirty="0">
                <a:solidFill>
                  <a:srgbClr val="FFFF00"/>
                </a:solidFill>
                <a:latin typeface="Times New Roman"/>
                <a:ea typeface="Times New Roman"/>
              </a:rPr>
              <a:t>«Дорожная олимпиада 2017 -2018» по физике, ОАО «РЖД» </a:t>
            </a:r>
          </a:p>
          <a:p>
            <a:r>
              <a:rPr lang="ru-RU" sz="1400" dirty="0">
                <a:solidFill>
                  <a:srgbClr val="FFFF00"/>
                </a:solidFill>
                <a:latin typeface="Times New Roman"/>
                <a:ea typeface="Times New Roman"/>
              </a:rPr>
              <a:t>«Белая ладья» </a:t>
            </a:r>
          </a:p>
          <a:p>
            <a:r>
              <a:rPr lang="ru-RU" sz="1400" dirty="0">
                <a:solidFill>
                  <a:srgbClr val="FFFF00"/>
                </a:solidFill>
                <a:latin typeface="Times New Roman"/>
                <a:ea typeface="Times New Roman"/>
              </a:rPr>
              <a:t>Краевой конкурс чтецов «Живая классика»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sz="14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endParaRPr lang="ru-RU" sz="14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4185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Нам есть чем гордиться!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48474"/>
            <a:ext cx="10515600" cy="48714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На протяжении многих лет гимназия становится победителем и призёром олимпиад и научно-практических конференций разных уровней.</a:t>
            </a:r>
          </a:p>
          <a:p>
            <a:r>
              <a:rPr lang="ru-RU" dirty="0" smtClean="0"/>
              <a:t>2017-2018 год : 35 победителей муниципального этапа и 9 победителей краевого этапа ВОШ</a:t>
            </a:r>
          </a:p>
          <a:p>
            <a:pPr lvl="0"/>
            <a:r>
              <a:rPr lang="ru-RU" dirty="0" smtClean="0"/>
              <a:t>2018-2019 год: 30 победителей </a:t>
            </a:r>
            <a:r>
              <a:rPr lang="ru-RU" dirty="0">
                <a:solidFill>
                  <a:srgbClr val="FFFFFF"/>
                </a:solidFill>
              </a:rPr>
              <a:t>муниципального этапа </a:t>
            </a:r>
            <a:r>
              <a:rPr lang="ru-RU" dirty="0" smtClean="0">
                <a:solidFill>
                  <a:srgbClr val="FFFFFF"/>
                </a:solidFill>
              </a:rPr>
              <a:t>и 8 </a:t>
            </a:r>
            <a:r>
              <a:rPr lang="ru-RU" dirty="0">
                <a:solidFill>
                  <a:srgbClr val="FFFFFF"/>
                </a:solidFill>
              </a:rPr>
              <a:t>победителей краевого этапа </a:t>
            </a:r>
            <a:r>
              <a:rPr lang="ru-RU" dirty="0" smtClean="0">
                <a:solidFill>
                  <a:srgbClr val="FFFFFF"/>
                </a:solidFill>
              </a:rPr>
              <a:t>ВОШ</a:t>
            </a:r>
          </a:p>
          <a:p>
            <a:pPr lvl="0"/>
            <a:r>
              <a:rPr lang="ru-RU" dirty="0" smtClean="0">
                <a:solidFill>
                  <a:srgbClr val="FFFFFF"/>
                </a:solidFill>
              </a:rPr>
              <a:t>2019-2020 год: 31 победитель </a:t>
            </a:r>
            <a:r>
              <a:rPr lang="ru-RU" dirty="0">
                <a:solidFill>
                  <a:srgbClr val="FFFFFF"/>
                </a:solidFill>
              </a:rPr>
              <a:t>муниципального этапа и </a:t>
            </a:r>
            <a:r>
              <a:rPr lang="ru-RU" dirty="0" smtClean="0">
                <a:solidFill>
                  <a:srgbClr val="FFFFFF"/>
                </a:solidFill>
              </a:rPr>
              <a:t>5 </a:t>
            </a:r>
            <a:r>
              <a:rPr lang="ru-RU" dirty="0">
                <a:solidFill>
                  <a:srgbClr val="FFFFFF"/>
                </a:solidFill>
              </a:rPr>
              <a:t>победителей краевого этапа </a:t>
            </a:r>
            <a:r>
              <a:rPr lang="ru-RU" dirty="0" smtClean="0">
                <a:solidFill>
                  <a:srgbClr val="FFFFFF"/>
                </a:solidFill>
              </a:rPr>
              <a:t>ВОШ</a:t>
            </a:r>
          </a:p>
          <a:p>
            <a:pPr lvl="0"/>
            <a:r>
              <a:rPr lang="ru-RU" dirty="0" smtClean="0">
                <a:solidFill>
                  <a:srgbClr val="FFFFFF"/>
                </a:solidFill>
              </a:rPr>
              <a:t>2020-2021 год: 32 победителя </a:t>
            </a:r>
            <a:r>
              <a:rPr lang="ru-RU" dirty="0">
                <a:solidFill>
                  <a:srgbClr val="FFFFFF"/>
                </a:solidFill>
              </a:rPr>
              <a:t>муниципального этапа и </a:t>
            </a:r>
            <a:r>
              <a:rPr lang="ru-RU" dirty="0" smtClean="0">
                <a:solidFill>
                  <a:srgbClr val="FFFFFF"/>
                </a:solidFill>
              </a:rPr>
              <a:t>6 </a:t>
            </a:r>
            <a:r>
              <a:rPr lang="ru-RU" dirty="0">
                <a:solidFill>
                  <a:srgbClr val="FFFFFF"/>
                </a:solidFill>
              </a:rPr>
              <a:t>победителей краевого этапа ВОШ</a:t>
            </a:r>
          </a:p>
          <a:p>
            <a:pPr lvl="0"/>
            <a:endParaRPr lang="ru-RU" dirty="0">
              <a:solidFill>
                <a:srgbClr val="FFFFFF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486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32509"/>
            <a:ext cx="4498571" cy="584445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За последние три года наши выпускники принесли в копилку </a:t>
            </a:r>
          </a:p>
          <a:p>
            <a:pPr marL="0" indent="0">
              <a:buNone/>
            </a:pPr>
            <a:r>
              <a:rPr lang="ru-RU" sz="4400" dirty="0" smtClean="0"/>
              <a:t>47 золотых медалей</a:t>
            </a:r>
          </a:p>
          <a:p>
            <a:pPr marL="0" indent="0">
              <a:buNone/>
            </a:pPr>
            <a:r>
              <a:rPr lang="ru-RU" sz="4400" dirty="0" smtClean="0"/>
              <a:t>2017-2018 – 17</a:t>
            </a:r>
          </a:p>
          <a:p>
            <a:pPr marL="0" indent="0">
              <a:buNone/>
            </a:pPr>
            <a:r>
              <a:rPr lang="ru-RU" sz="4400" dirty="0" smtClean="0"/>
              <a:t>2018-2019 – 14</a:t>
            </a:r>
          </a:p>
          <a:p>
            <a:pPr marL="0" indent="0">
              <a:buNone/>
            </a:pPr>
            <a:r>
              <a:rPr lang="ru-RU" sz="4400" dirty="0" smtClean="0"/>
              <a:t>2019-2020 – 16 </a:t>
            </a:r>
            <a:endParaRPr lang="ru-RU" sz="4400" dirty="0"/>
          </a:p>
        </p:txBody>
      </p:sp>
      <p:pic>
        <p:nvPicPr>
          <p:cNvPr id="12290" name="Picture 2" descr="C:\Users\Дмитрий\Desktop\IMG_4335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70712" y="748143"/>
            <a:ext cx="6322886" cy="344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80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03849" y="41884"/>
            <a:ext cx="4792156" cy="3923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71561"/>
            <a:ext cx="5101751" cy="6702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90" r="14450"/>
          <a:stretch/>
        </p:blipFill>
        <p:spPr bwMode="auto">
          <a:xfrm>
            <a:off x="2845073" y="3502061"/>
            <a:ext cx="6321288" cy="335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65420" y="71561"/>
            <a:ext cx="2504660" cy="3863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314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9508" y="365125"/>
            <a:ext cx="7704292" cy="1325563"/>
          </a:xfrm>
        </p:spPr>
        <p:txBody>
          <a:bodyPr/>
          <a:lstStyle/>
          <a:p>
            <a:pPr algn="ctr"/>
            <a:r>
              <a:rPr lang="ru-RU" dirty="0" smtClean="0"/>
              <a:t>Кадры решают всё!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090" y="1422721"/>
            <a:ext cx="6525494" cy="4721874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На сегодняшний день в гимназии 61 педагог.</a:t>
            </a:r>
          </a:p>
          <a:p>
            <a:r>
              <a:rPr lang="ru-RU" dirty="0" smtClean="0"/>
              <a:t>17 педагогов имеют почётные звания: </a:t>
            </a:r>
          </a:p>
          <a:p>
            <a:pPr marL="0" indent="0">
              <a:buNone/>
            </a:pPr>
            <a:r>
              <a:rPr lang="ru-RU" dirty="0" smtClean="0"/>
              <a:t>1 - Отличник народного образования, </a:t>
            </a:r>
          </a:p>
          <a:p>
            <a:pPr marL="0" indent="0">
              <a:buNone/>
            </a:pPr>
            <a:r>
              <a:rPr lang="ru-RU" dirty="0" smtClean="0"/>
              <a:t>14 – Почётный работник общего образования РФ, </a:t>
            </a:r>
          </a:p>
          <a:p>
            <a:pPr marL="0" indent="0">
              <a:buNone/>
            </a:pPr>
            <a:r>
              <a:rPr lang="ru-RU" dirty="0" smtClean="0"/>
              <a:t>2 – Заслуженный профессиональный работник Читинской области.</a:t>
            </a:r>
          </a:p>
          <a:p>
            <a:r>
              <a:rPr lang="ru-RU" dirty="0" smtClean="0"/>
              <a:t>24 педагога имеют высшую профессиональную категорию,</a:t>
            </a:r>
          </a:p>
          <a:p>
            <a:r>
              <a:rPr lang="ru-RU" dirty="0" smtClean="0"/>
              <a:t>15 педагогов первой профессиональной категории,</a:t>
            </a:r>
          </a:p>
          <a:p>
            <a:r>
              <a:rPr lang="ru-RU" dirty="0" smtClean="0"/>
              <a:t>8 педагогов соответствуют занимаемой должности</a:t>
            </a:r>
          </a:p>
          <a:p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885" y="98473"/>
            <a:ext cx="3274309" cy="1950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39" y="2093132"/>
            <a:ext cx="3255919" cy="2251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035" r="-1081"/>
          <a:stretch/>
        </p:blipFill>
        <p:spPr bwMode="auto">
          <a:xfrm>
            <a:off x="37540" y="4258940"/>
            <a:ext cx="3291824" cy="2060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221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13" y="198784"/>
            <a:ext cx="11274287" cy="954156"/>
          </a:xfrm>
        </p:spPr>
        <p:txBody>
          <a:bodyPr/>
          <a:lstStyle/>
          <a:p>
            <a:pPr algn="ctr"/>
            <a:r>
              <a:rPr lang="ru-RU" dirty="0" smtClean="0"/>
              <a:t>Уровень начального общего образования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05231"/>
            <a:ext cx="10515600" cy="5071732"/>
          </a:xfrm>
        </p:spPr>
        <p:txBody>
          <a:bodyPr>
            <a:normAutofit/>
          </a:bodyPr>
          <a:lstStyle/>
          <a:p>
            <a:r>
              <a:rPr lang="ru-RU" dirty="0" smtClean="0"/>
              <a:t>Это создание условий для осознания учеником причастности к традициям и духу гимназии, формирования положительной мотивации к различным видам интеллектуальной , творческой и социально значимой деятельности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99701" y="2260911"/>
            <a:ext cx="2466117" cy="2233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3286" y="4143373"/>
            <a:ext cx="3088062" cy="231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3959" y="3039712"/>
            <a:ext cx="3499618" cy="262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35" y="2694406"/>
            <a:ext cx="2641451" cy="352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321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 начальной школе обучаются 460 ребят в 14 классах. Работают 16 педагогов.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Программы обучения:</a:t>
            </a:r>
          </a:p>
          <a:p>
            <a:pPr marL="0" indent="0">
              <a:buNone/>
            </a:pPr>
            <a:r>
              <a:rPr lang="ru-RU" dirty="0" smtClean="0"/>
              <a:t>«Школа 2100»</a:t>
            </a:r>
          </a:p>
          <a:p>
            <a:pPr marL="0" indent="0">
              <a:buNone/>
            </a:pPr>
            <a:r>
              <a:rPr lang="ru-RU" dirty="0" smtClean="0"/>
              <a:t>«Начальная школа 21 века»</a:t>
            </a:r>
          </a:p>
          <a:p>
            <a:pPr marL="0" indent="0">
              <a:buNone/>
            </a:pPr>
            <a:r>
              <a:rPr lang="ru-RU" dirty="0" smtClean="0"/>
              <a:t>Развивающая система </a:t>
            </a:r>
            <a:r>
              <a:rPr lang="ru-RU" dirty="0" err="1" smtClean="0"/>
              <a:t>Занкова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34471" y="1629022"/>
            <a:ext cx="2663688" cy="3428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0587" y="4017396"/>
            <a:ext cx="3546283" cy="269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82994" y="4140641"/>
            <a:ext cx="4057757" cy="2311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800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176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В школе должна царствовать </a:t>
            </a:r>
          </a:p>
          <a:p>
            <a:pPr marL="0" indent="0">
              <a:buNone/>
            </a:pPr>
            <a:r>
              <a:rPr lang="ru-RU" dirty="0"/>
              <a:t>с</a:t>
            </a:r>
            <a:r>
              <a:rPr lang="ru-RU" dirty="0" smtClean="0"/>
              <a:t>ерьёзность, допускающая шутку,</a:t>
            </a:r>
          </a:p>
          <a:p>
            <a:pPr marL="0" indent="0">
              <a:buNone/>
            </a:pPr>
            <a:r>
              <a:rPr lang="ru-RU" dirty="0"/>
              <a:t>н</a:t>
            </a:r>
            <a:r>
              <a:rPr lang="ru-RU" dirty="0" smtClean="0"/>
              <a:t>о не превращающая всего дела в шутку,</a:t>
            </a:r>
          </a:p>
          <a:p>
            <a:pPr marL="0" indent="0">
              <a:buNone/>
            </a:pPr>
            <a:r>
              <a:rPr lang="ru-RU" dirty="0" smtClean="0"/>
              <a:t>ласковость без приторности,</a:t>
            </a:r>
          </a:p>
          <a:p>
            <a:pPr marL="0" indent="0">
              <a:buNone/>
            </a:pPr>
            <a:r>
              <a:rPr lang="ru-RU" dirty="0" smtClean="0"/>
              <a:t>справедливость без придирчивости, </a:t>
            </a:r>
          </a:p>
          <a:p>
            <a:pPr marL="0" indent="0">
              <a:buNone/>
            </a:pPr>
            <a:r>
              <a:rPr lang="ru-RU" dirty="0" smtClean="0"/>
              <a:t>доброта без слабости, </a:t>
            </a:r>
          </a:p>
          <a:p>
            <a:pPr marL="0" indent="0">
              <a:buNone/>
            </a:pPr>
            <a:r>
              <a:rPr lang="ru-RU" dirty="0"/>
              <a:t>п</a:t>
            </a:r>
            <a:r>
              <a:rPr lang="ru-RU" dirty="0" smtClean="0"/>
              <a:t>орядок без педантизма и главное - </a:t>
            </a:r>
          </a:p>
          <a:p>
            <a:pPr marL="0" indent="0">
              <a:buNone/>
            </a:pPr>
            <a:r>
              <a:rPr lang="ru-RU" dirty="0"/>
              <a:t>п</a:t>
            </a:r>
            <a:r>
              <a:rPr lang="ru-RU" dirty="0" smtClean="0"/>
              <a:t>остоянная разумная деятельность.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05029" y="0"/>
            <a:ext cx="3896140" cy="2790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62" y="4054650"/>
            <a:ext cx="2122664" cy="1590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7391" y="4807392"/>
            <a:ext cx="2234317" cy="1676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4476" y="4245477"/>
            <a:ext cx="2226061" cy="1670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78448" y="4850036"/>
            <a:ext cx="2091194" cy="1716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4063" y="4428097"/>
            <a:ext cx="2307229" cy="158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76567" y="2870161"/>
            <a:ext cx="2424601" cy="1820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7029" y="2766720"/>
            <a:ext cx="2224882" cy="1478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400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27" y="39739"/>
            <a:ext cx="2475703" cy="350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3646" y="0"/>
            <a:ext cx="5144494" cy="327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31302" y="-71562"/>
            <a:ext cx="3097033" cy="4129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01072" y="3488448"/>
            <a:ext cx="2163631" cy="345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9203" y="3277635"/>
            <a:ext cx="2353586" cy="3750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23646" y="2479338"/>
            <a:ext cx="1995776" cy="374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9544" y="2506303"/>
            <a:ext cx="2391638" cy="374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241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Уровень основного общего образования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Это стимулирование активной жизненной позиции подростка в процессе освоения форм самостоятельной учебно-познавательной, проектной деятельности, освоения способов общения, самоутверждения, </a:t>
            </a:r>
            <a:r>
              <a:rPr lang="ru-RU" dirty="0" err="1" smtClean="0"/>
              <a:t>самопрезентации</a:t>
            </a:r>
            <a:r>
              <a:rPr lang="ru-RU" dirty="0" smtClean="0"/>
              <a:t>, проявления организаторских, управленческих качеств.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249" y="3995529"/>
            <a:ext cx="1955027" cy="2606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96709" y="3867910"/>
            <a:ext cx="2289977" cy="2018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59291" y="3867910"/>
            <a:ext cx="3172571" cy="2875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935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920409" cy="253710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Юность бескорыстна в помыслах и чувствах, поэтому она наиболее глубоко понимает и чувствует правду.</a:t>
            </a:r>
            <a:endParaRPr lang="ru-RU" dirty="0"/>
          </a:p>
        </p:txBody>
      </p:sp>
      <p:pic>
        <p:nvPicPr>
          <p:cNvPr id="7170" name="Picture 2" descr="C:\Users\Дмитрий\Desktop\DSC_00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9053" y="101179"/>
            <a:ext cx="4579951" cy="343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58135" y="16538712"/>
            <a:ext cx="33612814" cy="25209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4147" y="4099791"/>
            <a:ext cx="3621088" cy="271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5660" y="3015041"/>
            <a:ext cx="3132933" cy="2330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69979" y="2379361"/>
            <a:ext cx="3052735" cy="263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5235" y="4279341"/>
            <a:ext cx="3147046" cy="236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7163" y="2665906"/>
            <a:ext cx="2749550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561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rgbClr val="FFFFFF"/>
      </a:dk1>
      <a:lt1>
        <a:srgbClr val="000000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0">
      <a:majorFont>
        <a:latin typeface="Stylo"/>
        <a:ea typeface=""/>
        <a:cs typeface=""/>
      </a:majorFont>
      <a:minorFont>
        <a:latin typeface="Styl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584</Words>
  <Application>Microsoft Office PowerPoint</Application>
  <PresentationFormat>Произвольный</PresentationFormat>
  <Paragraphs>79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Times New Roman</vt:lpstr>
      <vt:lpstr>Stylo</vt:lpstr>
      <vt:lpstr>Office Theme</vt:lpstr>
      <vt:lpstr> МБОУ «Многопрофильная гимназия № 12» г.Читы</vt:lpstr>
      <vt:lpstr>Презентация PowerPoint</vt:lpstr>
      <vt:lpstr>Кадры решают всё!</vt:lpstr>
      <vt:lpstr>Уровень начального общего образования</vt:lpstr>
      <vt:lpstr>В начальной школе обучаются 460 ребят в 14 классах. Работают 16 педагогов.</vt:lpstr>
      <vt:lpstr>Презентация PowerPoint</vt:lpstr>
      <vt:lpstr>Презентация PowerPoint</vt:lpstr>
      <vt:lpstr>Уровень основного общего образования</vt:lpstr>
      <vt:lpstr>Юность бескорыстна в помыслах и чувствах, поэтому она наиболее глубоко понимает и чувствует правду.</vt:lpstr>
      <vt:lpstr>Уровень среднего общего образования</vt:lpstr>
      <vt:lpstr>Презентация PowerPoint</vt:lpstr>
      <vt:lpstr>Презентация PowerPoint</vt:lpstr>
      <vt:lpstr>Нам есть чем гордиться!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Inna Manchak</dc:creator>
  <cp:lastModifiedBy>GordeevAV</cp:lastModifiedBy>
  <cp:revision>28</cp:revision>
  <dcterms:created xsi:type="dcterms:W3CDTF">2018-09-06T08:56:03Z</dcterms:created>
  <dcterms:modified xsi:type="dcterms:W3CDTF">2021-03-09T04:59:11Z</dcterms:modified>
</cp:coreProperties>
</file>