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258" r:id="rId3"/>
    <p:sldId id="259" r:id="rId4"/>
    <p:sldId id="260" r:id="rId5"/>
    <p:sldId id="325" r:id="rId6"/>
    <p:sldId id="334" r:id="rId7"/>
    <p:sldId id="261" r:id="rId8"/>
    <p:sldId id="333" r:id="rId9"/>
    <p:sldId id="262" r:id="rId10"/>
    <p:sldId id="263" r:id="rId11"/>
    <p:sldId id="268" r:id="rId12"/>
    <p:sldId id="269" r:id="rId13"/>
    <p:sldId id="307" r:id="rId14"/>
    <p:sldId id="280" r:id="rId15"/>
    <p:sldId id="301" r:id="rId16"/>
    <p:sldId id="267" r:id="rId17"/>
    <p:sldId id="32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714"/>
    <a:srgbClr val="129615"/>
    <a:srgbClr val="FF0066"/>
    <a:srgbClr val="0033CC"/>
    <a:srgbClr val="990000"/>
    <a:srgbClr val="800000"/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7452" autoAdjust="0"/>
  </p:normalViewPr>
  <p:slideViewPr>
    <p:cSldViewPr>
      <p:cViewPr varScale="1">
        <p:scale>
          <a:sx n="86" d="100"/>
          <a:sy n="86" d="100"/>
        </p:scale>
        <p:origin x="-13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2F2155-C7E1-4FDF-A7AD-D70E22A34936}" type="datetimeFigureOut">
              <a:rPr lang="ru-RU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15CC87-E830-4813-B955-458BDE74EF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79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E67BAD-297E-4C7F-A43C-3A6D23C721E3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C7084-7709-4B4D-B6DD-2A360DC98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357478"/>
      </p:ext>
    </p:extLst>
  </p:cSld>
  <p:clrMapOvr>
    <a:masterClrMapping/>
  </p:clrMapOvr>
  <p:transition spd="med" advClick="0" advTm="1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06DD2-F7FD-4A80-9F2E-29D59148DC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802988"/>
      </p:ext>
    </p:extLst>
  </p:cSld>
  <p:clrMapOvr>
    <a:masterClrMapping/>
  </p:clrMapOvr>
  <p:transition spd="med" advClick="0" advTm="1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5D58A-1288-43D9-834C-8416D89F84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193310"/>
      </p:ext>
    </p:extLst>
  </p:cSld>
  <p:clrMapOvr>
    <a:masterClrMapping/>
  </p:clrMapOvr>
  <p:transition spd="med" advClick="0" advTm="1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7DE29-7B45-4587-9B6C-5576297A2D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228241"/>
      </p:ext>
    </p:extLst>
  </p:cSld>
  <p:clrMapOvr>
    <a:masterClrMapping/>
  </p:clrMapOvr>
  <p:transition spd="med" advClick="0" advTm="1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1A61-2B97-4D39-A2D2-2BEFBEB20A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98556"/>
      </p:ext>
    </p:extLst>
  </p:cSld>
  <p:clrMapOvr>
    <a:masterClrMapping/>
  </p:clrMapOvr>
  <p:transition spd="med" advClick="0" advTm="1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F0DE0-5D04-4A0B-88D3-49F56B7A1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334300"/>
      </p:ext>
    </p:extLst>
  </p:cSld>
  <p:clrMapOvr>
    <a:masterClrMapping/>
  </p:clrMapOvr>
  <p:transition spd="med" advClick="0" advTm="1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3299D-E4BA-44B8-BD42-370216CAAB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621783"/>
      </p:ext>
    </p:extLst>
  </p:cSld>
  <p:clrMapOvr>
    <a:masterClrMapping/>
  </p:clrMapOvr>
  <p:transition spd="med" advClick="0" advTm="1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FFBEB-1C04-4848-AAFA-87635AC19C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106051"/>
      </p:ext>
    </p:extLst>
  </p:cSld>
  <p:clrMapOvr>
    <a:masterClrMapping/>
  </p:clrMapOvr>
  <p:transition spd="med" advClick="0" advTm="1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98B85-86C1-4AD2-809B-5466F9CB6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355001"/>
      </p:ext>
    </p:extLst>
  </p:cSld>
  <p:clrMapOvr>
    <a:masterClrMapping/>
  </p:clrMapOvr>
  <p:transition spd="med" advClick="0" advTm="1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AA040-7AE5-4257-BCD7-590421C31C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652882"/>
      </p:ext>
    </p:extLst>
  </p:cSld>
  <p:clrMapOvr>
    <a:masterClrMapping/>
  </p:clrMapOvr>
  <p:transition spd="med" advClick="0" advTm="1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B079-6A16-4599-97FB-77DE15B160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187728"/>
      </p:ext>
    </p:extLst>
  </p:cSld>
  <p:clrMapOvr>
    <a:masterClrMapping/>
  </p:clrMapOvr>
  <p:transition spd="med" advClick="0" advTm="1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DA606-A644-4302-8B2A-994E5D70FE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314610"/>
      </p:ext>
    </p:extLst>
  </p:cSld>
  <p:clrMapOvr>
    <a:masterClrMapping/>
  </p:clrMapOvr>
  <p:transition spd="med" advClick="0" advTm="1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27D53-1356-4F17-971C-7E4802D95E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143313"/>
      </p:ext>
    </p:extLst>
  </p:cSld>
  <p:clrMapOvr>
    <a:masterClrMapping/>
  </p:clrMapOvr>
  <p:transition spd="med" advClick="0" advTm="1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C9676-C943-4E1D-9BA2-7849FEC0C1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585491"/>
      </p:ext>
    </p:extLst>
  </p:cSld>
  <p:clrMapOvr>
    <a:masterClrMapping/>
  </p:clrMapOvr>
  <p:transition spd="med" advClick="0" advTm="1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C7634-A121-42C3-8CD9-C3BCAA3B0C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704302"/>
      </p:ext>
    </p:extLst>
  </p:cSld>
  <p:clrMapOvr>
    <a:masterClrMapping/>
  </p:clrMapOvr>
  <p:transition spd="med" advClick="0" advTm="1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6FD71-2AE7-4BE5-A685-1CF97E2B0D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045214"/>
      </p:ext>
    </p:extLst>
  </p:cSld>
  <p:clrMapOvr>
    <a:masterClrMapping/>
  </p:clrMapOvr>
  <p:transition spd="med" advClick="0" advTm="1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5E5A210-5E06-4722-80FE-03300D3FBE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 advClick="0" advTm="1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55763" y="6161088"/>
            <a:ext cx="64008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000" smtClean="0">
                <a:solidFill>
                  <a:srgbClr val="800000"/>
                </a:solidFill>
              </a:rPr>
              <a:t>Забайкальский край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>
                <a:solidFill>
                  <a:srgbClr val="800000"/>
                </a:solidFill>
              </a:rPr>
              <a:t>г. Чита, ул. Анохина, 46</a:t>
            </a:r>
            <a:br>
              <a:rPr lang="ru-RU" altLang="ru-RU" sz="1000" smtClean="0">
                <a:solidFill>
                  <a:srgbClr val="800000"/>
                </a:solidFill>
              </a:rPr>
            </a:br>
            <a:r>
              <a:rPr lang="ru-RU" altLang="ru-RU" sz="1000" smtClean="0">
                <a:solidFill>
                  <a:srgbClr val="800000"/>
                </a:solidFill>
              </a:rPr>
              <a:t>тел. (3022) 26-63-04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000" smtClean="0">
                <a:solidFill>
                  <a:srgbClr val="800000"/>
                </a:solidFill>
              </a:rPr>
              <a:t>факс (3022) 35-16-91; </a:t>
            </a:r>
            <a:r>
              <a:rPr lang="en-US" altLang="ru-RU" sz="1000" smtClean="0">
                <a:solidFill>
                  <a:srgbClr val="800000"/>
                </a:solidFill>
              </a:rPr>
              <a:t>www. school49chita.my1.ru</a:t>
            </a:r>
            <a:endParaRPr lang="ru-RU" altLang="ru-RU" sz="1000" smtClean="0">
              <a:solidFill>
                <a:srgbClr val="800000"/>
              </a:solidFill>
            </a:endParaRP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128713" y="5602288"/>
            <a:ext cx="7454900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E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i="1">
                <a:solidFill>
                  <a:srgbClr val="800000"/>
                </a:solidFill>
                <a:latin typeface="Times New Roman" pitchFamily="18" charset="0"/>
              </a:rPr>
              <a:t>«В начале жизни</a:t>
            </a:r>
            <a:r>
              <a:rPr lang="ru-RU" altLang="ru-RU" sz="2800" b="1" i="1">
                <a:solidFill>
                  <a:schemeClr val="bg1"/>
                </a:solidFill>
                <a:latin typeface="Times New Roman" pitchFamily="18" charset="0"/>
              </a:rPr>
              <a:t> школу помню я…»</a:t>
            </a:r>
          </a:p>
        </p:txBody>
      </p:sp>
      <p:pic>
        <p:nvPicPr>
          <p:cNvPr id="3076" name="Picture 20" descr="Фото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152400"/>
            <a:ext cx="8786813" cy="442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5"/>
          <p:cNvSpPr txBox="1">
            <a:spLocks noChangeArrowheads="1"/>
          </p:cNvSpPr>
          <p:nvPr/>
        </p:nvSpPr>
        <p:spPr bwMode="auto">
          <a:xfrm>
            <a:off x="685800" y="4706938"/>
            <a:ext cx="7772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33CC"/>
                </a:solidFill>
              </a:rPr>
              <a:t>МБОУ «СОШ № 49 с углубленным изучением английского языка»</a:t>
            </a:r>
            <a:endParaRPr lang="ru-RU" alt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build="p"/>
      <p:bldP spid="798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7600950" y="4492625"/>
            <a:ext cx="1360488" cy="1482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5678488" y="4514850"/>
            <a:ext cx="1358900" cy="1482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2025650" y="4467225"/>
            <a:ext cx="1360488" cy="1482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3859213" y="4492625"/>
            <a:ext cx="1358900" cy="1482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205662" cy="1441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smtClean="0">
                <a:solidFill>
                  <a:srgbClr val="11712A"/>
                </a:solidFill>
              </a:rPr>
              <a:t>64</a:t>
            </a:r>
            <a:r>
              <a:rPr lang="ru-RU" altLang="ru-RU" sz="1800" smtClean="0">
                <a:solidFill>
                  <a:srgbClr val="11712A"/>
                </a:solidFill>
              </a:rPr>
              <a:t> педагога: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11712A"/>
                </a:solidFill>
              </a:rPr>
              <a:t>Заслуженный учитель РФ             	        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11712A"/>
                </a:solidFill>
              </a:rPr>
              <a:t>Отличник народного просвещения       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11712A"/>
                </a:solidFill>
              </a:rPr>
              <a:t>Почетный работник образования        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11712A"/>
                </a:solidFill>
              </a:rPr>
              <a:t>Высшая квалификационная категория – 31%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11712A"/>
                </a:solidFill>
              </a:rPr>
              <a:t>1 категория – 28%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>
              <a:solidFill>
                <a:srgbClr val="11712A"/>
              </a:solidFill>
            </a:endParaRPr>
          </a:p>
        </p:txBody>
      </p:sp>
      <p:sp>
        <p:nvSpPr>
          <p:cNvPr id="12296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4455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11712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Структура методической  службы </a:t>
            </a:r>
          </a:p>
        </p:txBody>
      </p:sp>
      <p:grpSp>
        <p:nvGrpSpPr>
          <p:cNvPr id="15369" name="Group 8"/>
          <p:cNvGrpSpPr>
            <a:grpSpLocks/>
          </p:cNvGrpSpPr>
          <p:nvPr/>
        </p:nvGrpSpPr>
        <p:grpSpPr bwMode="auto">
          <a:xfrm>
            <a:off x="1835150" y="1196974"/>
            <a:ext cx="5329238" cy="425281"/>
            <a:chOff x="1156" y="799"/>
            <a:chExt cx="3357" cy="321"/>
          </a:xfrm>
          <a:noFill/>
        </p:grpSpPr>
        <p:sp>
          <p:nvSpPr>
            <p:cNvPr id="15387" name="Rectangle 6"/>
            <p:cNvSpPr>
              <a:spLocks noChangeArrowheads="1"/>
            </p:cNvSpPr>
            <p:nvPr/>
          </p:nvSpPr>
          <p:spPr bwMode="auto">
            <a:xfrm>
              <a:off x="1156" y="799"/>
              <a:ext cx="3357" cy="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33CC"/>
                </a:solidFill>
              </a:endParaRPr>
            </a:p>
          </p:txBody>
        </p:sp>
        <p:sp>
          <p:nvSpPr>
            <p:cNvPr id="15388" name="Text Box 7"/>
            <p:cNvSpPr txBox="1">
              <a:spLocks noChangeArrowheads="1"/>
            </p:cNvSpPr>
            <p:nvPr/>
          </p:nvSpPr>
          <p:spPr bwMode="auto">
            <a:xfrm>
              <a:off x="1292" y="799"/>
              <a:ext cx="3176" cy="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ru-RU" altLang="ru-RU" sz="2400" b="1" dirty="0">
                  <a:solidFill>
                    <a:srgbClr val="0033CC"/>
                  </a:solidFill>
                </a:rPr>
                <a:t>Кадровый состав</a:t>
              </a:r>
              <a:endParaRPr lang="ru-RU" altLang="ru-RU" sz="24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2298" name="Group 9"/>
          <p:cNvGrpSpPr>
            <a:grpSpLocks/>
          </p:cNvGrpSpPr>
          <p:nvPr/>
        </p:nvGrpSpPr>
        <p:grpSpPr bwMode="auto">
          <a:xfrm>
            <a:off x="179388" y="3429000"/>
            <a:ext cx="8785225" cy="2697163"/>
            <a:chOff x="957" y="2724"/>
            <a:chExt cx="3940" cy="851"/>
          </a:xfrm>
        </p:grpSpPr>
        <p:grpSp>
          <p:nvGrpSpPr>
            <p:cNvPr id="12302" name="Group 10"/>
            <p:cNvGrpSpPr>
              <a:grpSpLocks/>
            </p:cNvGrpSpPr>
            <p:nvPr/>
          </p:nvGrpSpPr>
          <p:grpSpPr bwMode="auto">
            <a:xfrm>
              <a:off x="957" y="2724"/>
              <a:ext cx="3940" cy="242"/>
              <a:chOff x="2630" y="12333"/>
              <a:chExt cx="6440" cy="439"/>
            </a:xfrm>
          </p:grpSpPr>
          <p:sp>
            <p:nvSpPr>
              <p:cNvPr id="12312" name="Rectangle 11"/>
              <p:cNvSpPr>
                <a:spLocks noChangeArrowheads="1"/>
              </p:cNvSpPr>
              <p:nvPr/>
            </p:nvSpPr>
            <p:spPr bwMode="auto">
              <a:xfrm>
                <a:off x="2630" y="12333"/>
                <a:ext cx="6355" cy="383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2313" name="Text Box 12"/>
              <p:cNvSpPr txBox="1">
                <a:spLocks noChangeArrowheads="1"/>
              </p:cNvSpPr>
              <p:nvPr/>
            </p:nvSpPr>
            <p:spPr bwMode="auto">
              <a:xfrm>
                <a:off x="2696" y="12399"/>
                <a:ext cx="6374" cy="373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800" b="1">
                    <a:solidFill>
                      <a:srgbClr val="0033CC"/>
                    </a:solidFill>
                    <a:latin typeface="Tahoma" pitchFamily="34" charset="0"/>
                  </a:rPr>
                  <a:t>Методические объединения</a:t>
                </a:r>
                <a:endParaRPr lang="ru-RU" altLang="ru-RU" sz="2800" b="1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1003" y="3052"/>
              <a:ext cx="610" cy="46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1066" y="3116"/>
              <a:ext cx="653" cy="459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60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ahoma" pitchFamily="34" charset="0"/>
                </a:rPr>
                <a:t>Иностранных языков</a:t>
              </a:r>
              <a:endParaRPr lang="ru-RU" altLang="ru-RU" sz="1600"/>
            </a:p>
          </p:txBody>
        </p:sp>
        <p:sp>
          <p:nvSpPr>
            <p:cNvPr id="12305" name="Text Box 22"/>
            <p:cNvSpPr txBox="1">
              <a:spLocks noChangeArrowheads="1"/>
            </p:cNvSpPr>
            <p:nvPr/>
          </p:nvSpPr>
          <p:spPr bwMode="auto">
            <a:xfrm>
              <a:off x="1829" y="3124"/>
              <a:ext cx="715" cy="44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60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ahoma" pitchFamily="34" charset="0"/>
                </a:rPr>
                <a:t>Естественного цикла</a:t>
              </a:r>
              <a:endParaRPr lang="ru-RU" altLang="ru-RU" sz="1600"/>
            </a:p>
          </p:txBody>
        </p:sp>
        <p:sp>
          <p:nvSpPr>
            <p:cNvPr id="12306" name="Text Box 23"/>
            <p:cNvSpPr txBox="1">
              <a:spLocks noChangeArrowheads="1"/>
            </p:cNvSpPr>
            <p:nvPr/>
          </p:nvSpPr>
          <p:spPr bwMode="auto">
            <a:xfrm>
              <a:off x="3503" y="3118"/>
              <a:ext cx="711" cy="4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60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ahoma" pitchFamily="34" charset="0"/>
                </a:rPr>
                <a:t>Социально- гуманитарного цикла</a:t>
              </a:r>
              <a:endParaRPr lang="ru-RU" altLang="ru-RU" sz="1600"/>
            </a:p>
          </p:txBody>
        </p:sp>
        <p:sp>
          <p:nvSpPr>
            <p:cNvPr id="12307" name="Text Box 24"/>
            <p:cNvSpPr txBox="1">
              <a:spLocks noChangeArrowheads="1"/>
            </p:cNvSpPr>
            <p:nvPr/>
          </p:nvSpPr>
          <p:spPr bwMode="auto">
            <a:xfrm>
              <a:off x="4322" y="3127"/>
              <a:ext cx="558" cy="43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600">
                <a:latin typeface="Tahom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ahoma" pitchFamily="34" charset="0"/>
                </a:rPr>
                <a:t>Начальных классов</a:t>
              </a:r>
              <a:endParaRPr lang="ru-RU" altLang="ru-RU" sz="1600"/>
            </a:p>
          </p:txBody>
        </p:sp>
        <p:sp>
          <p:nvSpPr>
            <p:cNvPr id="12308" name="Line 29"/>
            <p:cNvSpPr>
              <a:spLocks noChangeShapeType="1"/>
            </p:cNvSpPr>
            <p:nvPr/>
          </p:nvSpPr>
          <p:spPr bwMode="auto">
            <a:xfrm>
              <a:off x="1441" y="2977"/>
              <a:ext cx="0" cy="12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30"/>
            <p:cNvSpPr>
              <a:spLocks noChangeShapeType="1"/>
            </p:cNvSpPr>
            <p:nvPr/>
          </p:nvSpPr>
          <p:spPr bwMode="auto">
            <a:xfrm>
              <a:off x="2187" y="2987"/>
              <a:ext cx="0" cy="12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Line 31"/>
            <p:cNvSpPr>
              <a:spLocks noChangeShapeType="1"/>
            </p:cNvSpPr>
            <p:nvPr/>
          </p:nvSpPr>
          <p:spPr bwMode="auto">
            <a:xfrm>
              <a:off x="3815" y="2977"/>
              <a:ext cx="0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Line 32"/>
            <p:cNvSpPr>
              <a:spLocks noChangeShapeType="1"/>
            </p:cNvSpPr>
            <p:nvPr/>
          </p:nvSpPr>
          <p:spPr bwMode="auto">
            <a:xfrm>
              <a:off x="4601" y="2972"/>
              <a:ext cx="1" cy="144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9" name="Text Box 37"/>
          <p:cNvSpPr txBox="1">
            <a:spLocks noChangeArrowheads="1"/>
          </p:cNvSpPr>
          <p:nvPr/>
        </p:nvSpPr>
        <p:spPr bwMode="auto">
          <a:xfrm>
            <a:off x="4572000" y="1700213"/>
            <a:ext cx="4103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3968750" y="4687888"/>
            <a:ext cx="1457325" cy="14001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ahoma" pitchFamily="34" charset="0"/>
              </a:rPr>
              <a:t>Матема-тического цикла</a:t>
            </a:r>
            <a:endParaRPr lang="ru-RU" altLang="ru-RU" sz="1600"/>
          </a:p>
        </p:txBody>
      </p:sp>
      <p:sp>
        <p:nvSpPr>
          <p:cNvPr id="12301" name="Line 30"/>
          <p:cNvSpPr>
            <a:spLocks noChangeShapeType="1"/>
          </p:cNvSpPr>
          <p:nvPr/>
        </p:nvSpPr>
        <p:spPr bwMode="auto">
          <a:xfrm>
            <a:off x="4854575" y="4208463"/>
            <a:ext cx="0" cy="4095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479925" y="117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092950" y="1120775"/>
            <a:ext cx="19431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страноведение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регионоведение 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технический перевод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литература Англии и США,  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бизнес  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МХК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-17463" y="3429000"/>
            <a:ext cx="362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FF"/>
                </a:solidFill>
                <a:latin typeface="Times New Roman" pitchFamily="18" charset="0"/>
              </a:rPr>
              <a:t>В старших классах школы читаются  спецкурсы и элективные курсы.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4288" y="4560888"/>
            <a:ext cx="25669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 Каждый учащийся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 изучает  два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 иностранных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 я з ы к а: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 английский  со 2 класса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   и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80"/>
                </a:solidFill>
                <a:latin typeface="Times New Roman" pitchFamily="18" charset="0"/>
              </a:rPr>
              <a:t> французский с 7 класса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834063" y="4889500"/>
            <a:ext cx="31369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Культурологический блок </a:t>
            </a:r>
            <a:b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</a:b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представлен  курсами: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История культуры Отечества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Речь и культура общения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Стилистика русского языка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История  мирового искусства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ru-RU" altLang="ru-RU" sz="1600" b="1">
                <a:solidFill>
                  <a:srgbClr val="339966"/>
                </a:solidFill>
                <a:latin typeface="Times New Roman" pitchFamily="18" charset="0"/>
              </a:rPr>
              <a:t>История  мировых религий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358775" y="225425"/>
            <a:ext cx="85328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1712A"/>
                    </a:gs>
                    <a:gs pos="50000">
                      <a:srgbClr val="33CC33"/>
                    </a:gs>
                    <a:gs pos="100000">
                      <a:srgbClr val="11712A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Содержание образования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960813" y="796925"/>
            <a:ext cx="4824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FF3300"/>
                </a:solidFill>
                <a:latin typeface="Times New Roman" pitchFamily="18" charset="0"/>
              </a:rPr>
              <a:t> Углубленное изучение английского языка предполагает : 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600450" y="1268413"/>
            <a:ext cx="3492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английский разговорный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подготовку к написанию тестов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600" b="1">
                <a:solidFill>
                  <a:srgbClr val="A50021"/>
                </a:solidFill>
                <a:latin typeface="Times New Roman" pitchFamily="18" charset="0"/>
              </a:rPr>
              <a:t> ИКТ технологии</a:t>
            </a:r>
          </a:p>
        </p:txBody>
      </p:sp>
      <p:pic>
        <p:nvPicPr>
          <p:cNvPr id="15370" name="Рисунок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88" y="962025"/>
            <a:ext cx="3376612" cy="225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1" name="Рисунок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2213" y="2193925"/>
            <a:ext cx="2387600" cy="15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Рисунок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063" y="3136900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3" name="Рисунок 17" descr="C:\Documents and Settings\Boss\Рабочий стол\фото\ирландия\ирландия галаганова\DSC008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350" y="4013200"/>
            <a:ext cx="3103563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  <p:bldP spid="18442" grpId="0"/>
      <p:bldP spid="18446" grpId="0" animBg="1"/>
      <p:bldP spid="18450" grpId="0"/>
      <p:bldP spid="184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11525" y="981075"/>
            <a:ext cx="54594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3300"/>
                </a:solidFill>
                <a:latin typeface="Times New Roman" pitchFamily="18" charset="0"/>
              </a:rPr>
              <a:t>Обучение в языковом профиле предполагает:</a:t>
            </a:r>
          </a:p>
          <a:p>
            <a:pPr algn="ctr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>
                <a:solidFill>
                  <a:srgbClr val="0000FF"/>
                </a:solidFill>
                <a:latin typeface="Times New Roman" pitchFamily="18" charset="0"/>
              </a:rPr>
              <a:t>   уроки-презентации</a:t>
            </a:r>
          </a:p>
          <a:p>
            <a:pPr algn="ctr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>
                <a:solidFill>
                  <a:srgbClr val="0000FF"/>
                </a:solidFill>
                <a:latin typeface="Times New Roman" pitchFamily="18" charset="0"/>
              </a:rPr>
              <a:t>   театральные постановки</a:t>
            </a:r>
          </a:p>
          <a:p>
            <a:pPr algn="ctr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>
                <a:solidFill>
                  <a:srgbClr val="0000FF"/>
                </a:solidFill>
                <a:latin typeface="Times New Roman" pitchFamily="18" charset="0"/>
              </a:rPr>
              <a:t>   ролевое погружение в культуру и искусство англо-говорящих стран</a:t>
            </a:r>
          </a:p>
          <a:p>
            <a:pPr algn="ctr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>
                <a:solidFill>
                  <a:srgbClr val="0000FF"/>
                </a:solidFill>
                <a:latin typeface="Times New Roman" pitchFamily="18" charset="0"/>
              </a:rPr>
              <a:t> бизнес-проекты</a:t>
            </a:r>
            <a:endParaRPr lang="ru-RU" altLang="ru-RU" sz="1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963" y="3441700"/>
            <a:ext cx="4826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itchFamily="18" charset="0"/>
              </a:rPr>
              <a:t>Система языковой подготовки включает: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прием иностранных делегаций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образовательные поездки и обучение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дни иностранных языков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интеллектуальные марафоны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интерактив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исследовательская деятельность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проектная деятельность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ролевые игры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>
                <a:solidFill>
                  <a:srgbClr val="990099"/>
                </a:solidFill>
                <a:latin typeface="Times New Roman" pitchFamily="18" charset="0"/>
              </a:rPr>
              <a:t> веб-конференции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468313" y="296863"/>
            <a:ext cx="8353425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129615"/>
                    </a:gs>
                    <a:gs pos="50000">
                      <a:schemeClr val="folHlink"/>
                    </a:gs>
                    <a:gs pos="100000">
                      <a:srgbClr val="129615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                 </a:t>
            </a:r>
          </a:p>
        </p:txBody>
      </p:sp>
      <p:pic>
        <p:nvPicPr>
          <p:cNvPr id="16389" name="Рисунок 7" descr="D:\школа фото\DSC021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7125" y="3538538"/>
            <a:ext cx="3991359" cy="262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Рисунок 8" descr="D:\pics 1\DSC0068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" y="471483"/>
            <a:ext cx="3373388" cy="259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410200" cy="5619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11712A"/>
                </a:solidFill>
              </a:rPr>
              <a:t>Участие в конкурсах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7300" y="1341438"/>
            <a:ext cx="6535738" cy="2447925"/>
          </a:xfrm>
        </p:spPr>
        <p:txBody>
          <a:bodyPr/>
          <a:lstStyle/>
          <a:p>
            <a:pPr marL="609600" indent="-609600" algn="just" eaLnBrk="1" hangingPunct="1">
              <a:buClr>
                <a:srgbClr val="9999FF"/>
              </a:buClr>
              <a:buFont typeface="Wingdings" pitchFamily="2" charset="2"/>
              <a:buBlip>
                <a:blip r:embed="rId2"/>
              </a:buBlip>
            </a:pPr>
            <a:r>
              <a:rPr lang="ru-RU" altLang="ru-RU" sz="1400" smtClean="0">
                <a:solidFill>
                  <a:srgbClr val="800000"/>
                </a:solidFill>
              </a:rPr>
              <a:t>ежегодно учащиеся школы находятся в лидерах на предметных олимпиадах городского и краевого уровней, постоянные участники и призеры межвузовских олимпиад города Читы</a:t>
            </a:r>
          </a:p>
          <a:p>
            <a:pPr marL="609600" indent="-609600" algn="just" eaLnBrk="1" hangingPunct="1">
              <a:buClr>
                <a:srgbClr val="9999FF"/>
              </a:buClr>
              <a:buFont typeface="Wingdings" pitchFamily="2" charset="2"/>
              <a:buBlip>
                <a:blip r:embed="rId2"/>
              </a:buBlip>
            </a:pPr>
            <a:r>
              <a:rPr lang="ru-RU" altLang="ru-RU" sz="1400" smtClean="0">
                <a:solidFill>
                  <a:srgbClr val="800000"/>
                </a:solidFill>
              </a:rPr>
              <a:t>Победители политической игры «Диалог цивилизаций», КВН, спортивных и танцевальных конкурсов</a:t>
            </a:r>
          </a:p>
          <a:p>
            <a:pPr marL="609600" indent="-609600" algn="just" eaLnBrk="1" hangingPunct="1">
              <a:buClr>
                <a:srgbClr val="9999FF"/>
              </a:buClr>
              <a:buFont typeface="Wingdings" pitchFamily="2" charset="2"/>
              <a:buBlip>
                <a:blip r:embed="rId2"/>
              </a:buBlip>
            </a:pPr>
            <a:r>
              <a:rPr lang="ru-RU" altLang="ru-RU" sz="1400" smtClean="0">
                <a:solidFill>
                  <a:srgbClr val="800000"/>
                </a:solidFill>
              </a:rPr>
              <a:t>Постоянные участники и призеры международных, краевых и городских конференций, конкурсов Английский Бульдог, Кенгуру, Медвежонок и т. д. 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" y="4005263"/>
            <a:ext cx="5329238" cy="2557462"/>
          </a:xfrm>
        </p:spPr>
        <p:txBody>
          <a:bodyPr/>
          <a:lstStyle/>
          <a:p>
            <a:pPr marL="533400" indent="-533400" algn="ctr" eaLnBrk="1" hangingPunct="1">
              <a:spcBef>
                <a:spcPct val="0"/>
              </a:spcBef>
              <a:buClr>
                <a:srgbClr val="9999FF"/>
              </a:buClr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11712A"/>
                </a:solidFill>
              </a:rPr>
              <a:t>Продвижение  </a:t>
            </a:r>
          </a:p>
          <a:p>
            <a:pPr marL="533400" indent="-533400" algn="ctr" eaLnBrk="1" hangingPunct="1">
              <a:spcBef>
                <a:spcPct val="0"/>
              </a:spcBef>
              <a:buClr>
                <a:srgbClr val="9999FF"/>
              </a:buClr>
              <a:buFont typeface="Wingdings" pitchFamily="2" charset="2"/>
              <a:buNone/>
            </a:pPr>
            <a:r>
              <a:rPr lang="ru-RU" altLang="ru-RU" sz="1800" b="1" smtClean="0">
                <a:solidFill>
                  <a:srgbClr val="11712A"/>
                </a:solidFill>
              </a:rPr>
              <a:t>филологического  образования </a:t>
            </a:r>
            <a:br>
              <a:rPr lang="ru-RU" altLang="ru-RU" sz="1800" b="1" smtClean="0">
                <a:solidFill>
                  <a:srgbClr val="11712A"/>
                </a:solidFill>
              </a:rPr>
            </a:br>
            <a:endParaRPr lang="ru-RU" altLang="ru-RU" sz="1800" b="1" smtClean="0">
              <a:solidFill>
                <a:srgbClr val="11712A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800" smtClean="0">
                <a:solidFill>
                  <a:srgbClr val="800000"/>
                </a:solidFill>
              </a:rPr>
              <a:t>семинары различной тематики для учителей региона</a:t>
            </a:r>
          </a:p>
          <a:p>
            <a:pPr marL="533400" indent="-5334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800" smtClean="0">
                <a:solidFill>
                  <a:srgbClr val="800000"/>
                </a:solidFill>
              </a:rPr>
              <a:t>семинары и учебные сборы для учащихся</a:t>
            </a:r>
          </a:p>
          <a:p>
            <a:pPr marL="533400" indent="-5334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800" smtClean="0">
                <a:solidFill>
                  <a:srgbClr val="800000"/>
                </a:solidFill>
              </a:rPr>
              <a:t>олимпиада по переводу</a:t>
            </a:r>
          </a:p>
          <a:p>
            <a:pPr marL="533400" indent="-5334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800" smtClean="0">
                <a:solidFill>
                  <a:srgbClr val="800000"/>
                </a:solidFill>
              </a:rPr>
              <a:t>языковая конференция </a:t>
            </a:r>
          </a:p>
          <a:p>
            <a:pPr marL="533400" indent="-533400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800" smtClean="0">
                <a:solidFill>
                  <a:srgbClr val="800000"/>
                </a:solidFill>
              </a:rPr>
              <a:t>консультации для учащихся и учителей города и края</a:t>
            </a:r>
            <a:endParaRPr lang="ru-RU" altLang="ru-RU" sz="1800" b="1" smtClean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Blip>
                <a:blip r:embed="rId3"/>
              </a:buBlip>
            </a:pPr>
            <a:endParaRPr lang="ru-RU" altLang="ru-RU" sz="1800" smtClean="0">
              <a:solidFill>
                <a:srgbClr val="800000"/>
              </a:solidFill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276600" y="873125"/>
            <a:ext cx="561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11712A"/>
                </a:solidFill>
              </a:rPr>
              <a:t>Результаты</a:t>
            </a:r>
          </a:p>
        </p:txBody>
      </p:sp>
      <p:pic>
        <p:nvPicPr>
          <p:cNvPr id="17414" name="Рисунок 8" descr="F:\Dublin 2010\Дублин 2010\SAM_03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398463"/>
            <a:ext cx="2044700" cy="167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2344738"/>
            <a:ext cx="2047875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1" name="Рисунок 10" descr="PICT00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3721100"/>
            <a:ext cx="3030538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396" grpId="0" build="p"/>
      <p:bldP spid="59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9F5F09"/>
                </a:solidFill>
              </a:rPr>
              <a:t/>
            </a:r>
            <a:br>
              <a:rPr lang="ru-RU" altLang="ru-RU" sz="2800" smtClean="0">
                <a:solidFill>
                  <a:srgbClr val="9F5F09"/>
                </a:solidFill>
              </a:rPr>
            </a:br>
            <a:endParaRPr lang="ru-RU" altLang="ru-RU" sz="2800" smtClean="0">
              <a:solidFill>
                <a:srgbClr val="9F5F09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427538" y="1412875"/>
            <a:ext cx="4716462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700" smtClean="0">
                <a:solidFill>
                  <a:srgbClr val="800000"/>
                </a:solidFill>
              </a:rPr>
              <a:t>В школе </a:t>
            </a:r>
            <a:r>
              <a:rPr lang="ru-RU" altLang="ru-RU" sz="1700" b="1" smtClean="0">
                <a:solidFill>
                  <a:srgbClr val="FF0000"/>
                </a:solidFill>
              </a:rPr>
              <a:t>более 100</a:t>
            </a:r>
            <a:r>
              <a:rPr lang="ru-RU" altLang="ru-RU" sz="1700" b="1" smtClean="0">
                <a:solidFill>
                  <a:srgbClr val="800000"/>
                </a:solidFill>
              </a:rPr>
              <a:t> </a:t>
            </a:r>
            <a:r>
              <a:rPr lang="ru-RU" altLang="ru-RU" sz="1700" smtClean="0">
                <a:solidFill>
                  <a:srgbClr val="800000"/>
                </a:solidFill>
              </a:rPr>
              <a:t>компьютеров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700" smtClean="0">
                <a:solidFill>
                  <a:srgbClr val="800000"/>
                </a:solidFill>
              </a:rPr>
              <a:t>Один компьютерный класс и два лингафонных кабинета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700" smtClean="0">
                <a:solidFill>
                  <a:srgbClr val="800000"/>
                </a:solidFill>
              </a:rPr>
              <a:t>Локальная сеть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700" smtClean="0">
                <a:solidFill>
                  <a:srgbClr val="800000"/>
                </a:solidFill>
              </a:rPr>
              <a:t>Школьный сервер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700" smtClean="0">
                <a:solidFill>
                  <a:srgbClr val="800000"/>
                </a:solidFill>
              </a:rPr>
              <a:t>20 интерактивных досок и 4 панели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ru-RU" altLang="ru-RU" sz="1700" smtClean="0">
                <a:solidFill>
                  <a:srgbClr val="800000"/>
                </a:solidFill>
              </a:rPr>
              <a:t>Оборудованные методические кабинеты </a:t>
            </a:r>
          </a:p>
        </p:txBody>
      </p:sp>
      <p:sp>
        <p:nvSpPr>
          <p:cNvPr id="16389" name="WordArt 10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5693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11712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Условия информационной среды школы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4716463" y="908050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344E39"/>
                </a:solidFill>
              </a:rPr>
              <a:t>Материальные условия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1403350" y="3590925"/>
            <a:ext cx="3313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344E39"/>
                </a:solidFill>
              </a:rPr>
              <a:t>Кадровые условия</a:t>
            </a:r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276225" y="4140200"/>
            <a:ext cx="5219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800000"/>
                </a:solidFill>
              </a:rPr>
              <a:t>Из </a:t>
            </a:r>
            <a:r>
              <a:rPr lang="en-US" altLang="ru-RU" sz="1600" b="1">
                <a:solidFill>
                  <a:srgbClr val="FF0000"/>
                </a:solidFill>
              </a:rPr>
              <a:t>64 </a:t>
            </a:r>
            <a:r>
              <a:rPr lang="ru-RU" altLang="ru-RU" sz="1600">
                <a:solidFill>
                  <a:srgbClr val="800000"/>
                </a:solidFill>
              </a:rPr>
              <a:t>педагогов: все учителя активно используют информационные технологии на уроках, </a:t>
            </a:r>
            <a:r>
              <a:rPr lang="ru-RU" altLang="ru-RU" sz="1600" b="1">
                <a:solidFill>
                  <a:srgbClr val="FF0000"/>
                </a:solidFill>
              </a:rPr>
              <a:t>12</a:t>
            </a:r>
            <a:r>
              <a:rPr lang="ru-RU" altLang="ru-RU" sz="1600">
                <a:solidFill>
                  <a:srgbClr val="800000"/>
                </a:solidFill>
              </a:rPr>
              <a:t> учителей являются экспертами ГИА и ЕГЭ, </a:t>
            </a:r>
            <a:r>
              <a:rPr lang="ru-RU" altLang="ru-RU" sz="1600" b="1">
                <a:solidFill>
                  <a:srgbClr val="FF0000"/>
                </a:solidFill>
              </a:rPr>
              <a:t>15</a:t>
            </a:r>
            <a:r>
              <a:rPr lang="ru-RU" altLang="ru-RU" sz="1600">
                <a:solidFill>
                  <a:srgbClr val="800000"/>
                </a:solidFill>
              </a:rPr>
              <a:t> учителями разработаны авторские курсы, программы и методические пособия.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20</a:t>
            </a:r>
            <a:r>
              <a:rPr lang="ru-RU" altLang="ru-RU" sz="1600">
                <a:solidFill>
                  <a:srgbClr val="800000"/>
                </a:solidFill>
              </a:rPr>
              <a:t> учителя высшей категории, </a:t>
            </a:r>
            <a:r>
              <a:rPr lang="ru-RU" altLang="ru-RU" sz="1600" b="1">
                <a:solidFill>
                  <a:srgbClr val="FF0000"/>
                </a:solidFill>
              </a:rPr>
              <a:t>18</a:t>
            </a:r>
            <a:r>
              <a:rPr lang="ru-RU" altLang="ru-RU" sz="1600">
                <a:solidFill>
                  <a:srgbClr val="800000"/>
                </a:solidFill>
              </a:rPr>
              <a:t> учителей 1 категории.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1106488"/>
            <a:ext cx="3200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502025"/>
            <a:ext cx="35433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71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11712A"/>
                </a:solidFill>
              </a:rPr>
              <a:t>ОСНОВНЫЕ НАПРАВЛЕНИЯ РАБОТЫ            с одаренными детьми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87338" y="3933825"/>
            <a:ext cx="2124075" cy="2657475"/>
            <a:chOff x="385" y="1117"/>
            <a:chExt cx="1135" cy="1361"/>
          </a:xfrm>
        </p:grpSpPr>
        <p:sp>
          <p:nvSpPr>
            <p:cNvPr id="18456" name="Rectangle 15"/>
            <p:cNvSpPr>
              <a:spLocks noChangeArrowheads="1"/>
            </p:cNvSpPr>
            <p:nvPr/>
          </p:nvSpPr>
          <p:spPr bwMode="auto">
            <a:xfrm>
              <a:off x="385" y="1117"/>
              <a:ext cx="1135" cy="13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57" name="Text Box 16"/>
            <p:cNvSpPr txBox="1">
              <a:spLocks noChangeArrowheads="1"/>
            </p:cNvSpPr>
            <p:nvPr/>
          </p:nvSpPr>
          <p:spPr bwMode="auto">
            <a:xfrm>
              <a:off x="432" y="1161"/>
              <a:ext cx="1087" cy="118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Подготовка к районным олимпиадам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по предметам,</a:t>
              </a:r>
              <a:r>
                <a:rPr lang="ru-RU" altLang="ru-RU" sz="1800" b="1">
                  <a:latin typeface="Comic Sans MS" pitchFamily="66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Comic Sans MS" pitchFamily="66" charset="0"/>
                </a:rPr>
                <a:t>конкурсам 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Comic Sans MS" pitchFamily="66" charset="0"/>
                </a:rPr>
                <a:t>поступлению в  ВУЗы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>
                <a:latin typeface="Comic Sans MS" pitchFamily="66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048375" y="1341438"/>
            <a:ext cx="2808288" cy="1295400"/>
            <a:chOff x="3152" y="2614"/>
            <a:chExt cx="1633" cy="1542"/>
          </a:xfrm>
        </p:grpSpPr>
        <p:sp>
          <p:nvSpPr>
            <p:cNvPr id="18454" name="Rectangle 18"/>
            <p:cNvSpPr>
              <a:spLocks noChangeArrowheads="1"/>
            </p:cNvSpPr>
            <p:nvPr/>
          </p:nvSpPr>
          <p:spPr bwMode="auto">
            <a:xfrm>
              <a:off x="3152" y="2614"/>
              <a:ext cx="1633" cy="154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55" name="Text Box 19"/>
            <p:cNvSpPr txBox="1">
              <a:spLocks noChangeArrowheads="1"/>
            </p:cNvSpPr>
            <p:nvPr/>
          </p:nvSpPr>
          <p:spPr bwMode="auto">
            <a:xfrm>
              <a:off x="3220" y="2659"/>
              <a:ext cx="1564" cy="14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Руководство деятельностью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Comic Sans MS" pitchFamily="66" charset="0"/>
                </a:rPr>
                <a:t>Научного Общества учащихся (НОУ)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96075" y="3933825"/>
            <a:ext cx="2197100" cy="2668588"/>
            <a:chOff x="3878" y="1162"/>
            <a:chExt cx="1451" cy="1633"/>
          </a:xfrm>
        </p:grpSpPr>
        <p:sp>
          <p:nvSpPr>
            <p:cNvPr id="18452" name="Rectangle 12"/>
            <p:cNvSpPr>
              <a:spLocks noChangeArrowheads="1"/>
            </p:cNvSpPr>
            <p:nvPr/>
          </p:nvSpPr>
          <p:spPr bwMode="auto">
            <a:xfrm>
              <a:off x="3878" y="1162"/>
              <a:ext cx="1451" cy="16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53" name="Text Box 13"/>
            <p:cNvSpPr txBox="1">
              <a:spLocks noChangeArrowheads="1"/>
            </p:cNvSpPr>
            <p:nvPr/>
          </p:nvSpPr>
          <p:spPr bwMode="auto">
            <a:xfrm>
              <a:off x="3939" y="1212"/>
              <a:ext cx="1300" cy="107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Организация работы летнего оздоровитель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ного лагеря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87338" y="1304925"/>
            <a:ext cx="2447925" cy="1295400"/>
            <a:chOff x="1882" y="2273"/>
            <a:chExt cx="2087" cy="953"/>
          </a:xfrm>
        </p:grpSpPr>
        <p:sp>
          <p:nvSpPr>
            <p:cNvPr id="18450" name="Rectangle 34"/>
            <p:cNvSpPr>
              <a:spLocks noChangeArrowheads="1"/>
            </p:cNvSpPr>
            <p:nvPr/>
          </p:nvSpPr>
          <p:spPr bwMode="auto">
            <a:xfrm>
              <a:off x="1882" y="2273"/>
              <a:ext cx="2087" cy="9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51" name="Text Box 35"/>
            <p:cNvSpPr txBox="1">
              <a:spLocks noChangeArrowheads="1"/>
            </p:cNvSpPr>
            <p:nvPr/>
          </p:nvSpPr>
          <p:spPr bwMode="auto">
            <a:xfrm>
              <a:off x="1970" y="2305"/>
              <a:ext cx="1931" cy="8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Диагностика одаренности и психологическое сопровождение</a:t>
              </a:r>
              <a:endParaRPr lang="ru-RU" altLang="ru-RU" sz="1800">
                <a:latin typeface="Comic Sans MS" pitchFamily="66" charset="0"/>
              </a:endParaRPr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238500" y="1296988"/>
            <a:ext cx="2590800" cy="1339850"/>
            <a:chOff x="385" y="1117"/>
            <a:chExt cx="1135" cy="1361"/>
          </a:xfrm>
        </p:grpSpPr>
        <p:sp>
          <p:nvSpPr>
            <p:cNvPr id="18448" name="Rectangle 9"/>
            <p:cNvSpPr>
              <a:spLocks noChangeArrowheads="1"/>
            </p:cNvSpPr>
            <p:nvPr/>
          </p:nvSpPr>
          <p:spPr bwMode="auto">
            <a:xfrm>
              <a:off x="385" y="1117"/>
              <a:ext cx="1135" cy="13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49" name="Text Box 10"/>
            <p:cNvSpPr txBox="1">
              <a:spLocks noChangeArrowheads="1"/>
            </p:cNvSpPr>
            <p:nvPr/>
          </p:nvSpPr>
          <p:spPr bwMode="auto">
            <a:xfrm>
              <a:off x="432" y="1161"/>
              <a:ext cx="1087" cy="64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Comic Sans MS" pitchFamily="66" charset="0"/>
                </a:rPr>
                <a:t>«Российское движение школьников»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108075" y="2708275"/>
            <a:ext cx="3095625" cy="1116013"/>
            <a:chOff x="385" y="1117"/>
            <a:chExt cx="1135" cy="1361"/>
          </a:xfrm>
        </p:grpSpPr>
        <p:sp>
          <p:nvSpPr>
            <p:cNvPr id="18446" name="Rectangle 31"/>
            <p:cNvSpPr>
              <a:spLocks noChangeArrowheads="1"/>
            </p:cNvSpPr>
            <p:nvPr/>
          </p:nvSpPr>
          <p:spPr bwMode="auto">
            <a:xfrm>
              <a:off x="385" y="1117"/>
              <a:ext cx="1135" cy="13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47" name="Text Box 32"/>
            <p:cNvSpPr txBox="1">
              <a:spLocks noChangeArrowheads="1"/>
            </p:cNvSpPr>
            <p:nvPr/>
          </p:nvSpPr>
          <p:spPr bwMode="auto">
            <a:xfrm>
              <a:off x="432" y="1160"/>
              <a:ext cx="1087" cy="111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Comic Sans MS" pitchFamily="66" charset="0"/>
                </a:rPr>
                <a:t>Факультативные занятия и внеклассная работа по предмету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775200" y="2684463"/>
            <a:ext cx="3132138" cy="1116012"/>
            <a:chOff x="3470" y="845"/>
            <a:chExt cx="2132" cy="703"/>
          </a:xfrm>
        </p:grpSpPr>
        <p:sp>
          <p:nvSpPr>
            <p:cNvPr id="18444" name="Rectangle 6"/>
            <p:cNvSpPr>
              <a:spLocks noChangeArrowheads="1"/>
            </p:cNvSpPr>
            <p:nvPr/>
          </p:nvSpPr>
          <p:spPr bwMode="auto">
            <a:xfrm>
              <a:off x="3470" y="845"/>
              <a:ext cx="2132" cy="70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45" name="Text Box 7"/>
            <p:cNvSpPr txBox="1">
              <a:spLocks noChangeArrowheads="1"/>
            </p:cNvSpPr>
            <p:nvPr/>
          </p:nvSpPr>
          <p:spPr bwMode="auto">
            <a:xfrm>
              <a:off x="3558" y="863"/>
              <a:ext cx="2042" cy="57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Индивидуализация режима 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Comic Sans MS" pitchFamily="66" charset="0"/>
                </a:rPr>
                <a:t>программ обучения</a:t>
              </a:r>
              <a:endParaRPr lang="ru-RU" altLang="ru-RU" sz="1800">
                <a:latin typeface="Comic Sans MS" pitchFamily="66" charset="0"/>
              </a:endParaRPr>
            </a:p>
          </p:txBody>
        </p:sp>
      </p:grpSp>
      <p:pic>
        <p:nvPicPr>
          <p:cNvPr id="21514" name="Рисунок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9863" y="3940175"/>
            <a:ext cx="3833812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734050"/>
            <a:ext cx="4608513" cy="576263"/>
          </a:xfr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Научно-исследовательская работа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ведется   с 2003 года  </a:t>
            </a:r>
          </a:p>
        </p:txBody>
      </p:sp>
      <p:sp>
        <p:nvSpPr>
          <p:cNvPr id="19460" name="WordArt 63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Система научно-исследовательской  работы</a:t>
            </a:r>
          </a:p>
        </p:txBody>
      </p:sp>
      <p:grpSp>
        <p:nvGrpSpPr>
          <p:cNvPr id="19461" name="Group 64"/>
          <p:cNvGrpSpPr>
            <a:grpSpLocks/>
          </p:cNvGrpSpPr>
          <p:nvPr/>
        </p:nvGrpSpPr>
        <p:grpSpPr bwMode="auto">
          <a:xfrm>
            <a:off x="468313" y="765175"/>
            <a:ext cx="4895850" cy="4248150"/>
            <a:chOff x="1368" y="7296"/>
            <a:chExt cx="6840" cy="6300"/>
          </a:xfrm>
        </p:grpSpPr>
        <p:grpSp>
          <p:nvGrpSpPr>
            <p:cNvPr id="19469" name="Group 65"/>
            <p:cNvGrpSpPr>
              <a:grpSpLocks/>
            </p:cNvGrpSpPr>
            <p:nvPr/>
          </p:nvGrpSpPr>
          <p:grpSpPr bwMode="auto">
            <a:xfrm>
              <a:off x="1368" y="7296"/>
              <a:ext cx="6840" cy="6300"/>
              <a:chOff x="1521" y="7773"/>
              <a:chExt cx="9540" cy="6631"/>
            </a:xfrm>
          </p:grpSpPr>
          <p:sp>
            <p:nvSpPr>
              <p:cNvPr id="19474" name="Rectangle 66"/>
              <p:cNvSpPr>
                <a:spLocks noChangeArrowheads="1"/>
              </p:cNvSpPr>
              <p:nvPr/>
            </p:nvSpPr>
            <p:spPr bwMode="auto">
              <a:xfrm>
                <a:off x="1521" y="7773"/>
                <a:ext cx="3999" cy="14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5" name="Rectangle 67"/>
              <p:cNvSpPr>
                <a:spLocks noChangeArrowheads="1"/>
              </p:cNvSpPr>
              <p:nvPr/>
            </p:nvSpPr>
            <p:spPr bwMode="auto">
              <a:xfrm>
                <a:off x="1521" y="9184"/>
                <a:ext cx="5760" cy="162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6" name="Rectangle 68"/>
              <p:cNvSpPr>
                <a:spLocks noChangeArrowheads="1"/>
              </p:cNvSpPr>
              <p:nvPr/>
            </p:nvSpPr>
            <p:spPr bwMode="auto">
              <a:xfrm>
                <a:off x="1521" y="10804"/>
                <a:ext cx="7560" cy="18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9477" name="Rectangle 69"/>
              <p:cNvSpPr>
                <a:spLocks noChangeArrowheads="1"/>
              </p:cNvSpPr>
              <p:nvPr/>
            </p:nvSpPr>
            <p:spPr bwMode="auto">
              <a:xfrm>
                <a:off x="1521" y="12604"/>
                <a:ext cx="9540" cy="180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9470" name="Text Box 70"/>
            <p:cNvSpPr txBox="1">
              <a:spLocks noChangeArrowheads="1"/>
            </p:cNvSpPr>
            <p:nvPr/>
          </p:nvSpPr>
          <p:spPr bwMode="auto">
            <a:xfrm>
              <a:off x="1548" y="7513"/>
              <a:ext cx="2520" cy="10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Организация, </a:t>
              </a:r>
            </a:p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анализ  и контроль за деятельностью  НОУ</a:t>
              </a:r>
              <a:endParaRPr lang="ru-RU" altLang="ru-RU" sz="1800"/>
            </a:p>
          </p:txBody>
        </p:sp>
        <p:sp>
          <p:nvSpPr>
            <p:cNvPr id="19471" name="Text Box 71"/>
            <p:cNvSpPr txBox="1">
              <a:spLocks noChangeArrowheads="1"/>
            </p:cNvSpPr>
            <p:nvPr/>
          </p:nvSpPr>
          <p:spPr bwMode="auto">
            <a:xfrm>
              <a:off x="1548" y="8735"/>
              <a:ext cx="3780" cy="126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Интеграция и координация,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текущий контроль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за реализацией НОУ</a:t>
              </a:r>
              <a:endParaRPr lang="ru-RU" altLang="ru-RU" sz="1800"/>
            </a:p>
          </p:txBody>
        </p:sp>
        <p:sp>
          <p:nvSpPr>
            <p:cNvPr id="19472" name="Text Box 72"/>
            <p:cNvSpPr txBox="1">
              <a:spLocks noChangeArrowheads="1"/>
            </p:cNvSpPr>
            <p:nvPr/>
          </p:nvSpPr>
          <p:spPr bwMode="auto">
            <a:xfrm>
              <a:off x="1548" y="10355"/>
              <a:ext cx="5091" cy="14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Создание и модернизация </a:t>
              </a:r>
              <a:r>
                <a:rPr lang="ru-RU" altLang="ru-RU" sz="1200" b="1">
                  <a:latin typeface="Comic Sans MS" pitchFamily="66" charset="0"/>
                </a:rPr>
                <a:t>программ, методик</a:t>
              </a:r>
              <a:r>
                <a:rPr lang="ru-RU" altLang="ru-RU" sz="1200">
                  <a:latin typeface="Comic Sans MS" pitchFamily="66" charset="0"/>
                </a:rPr>
                <a:t>,  технологий,  осуществление контроля   за  образовательным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процессом  и   его   результатами</a:t>
              </a:r>
              <a:endParaRPr lang="ru-RU" altLang="ru-RU" sz="1800"/>
            </a:p>
          </p:txBody>
        </p:sp>
        <p:sp>
          <p:nvSpPr>
            <p:cNvPr id="19473" name="Text Box 73"/>
            <p:cNvSpPr txBox="1">
              <a:spLocks noChangeArrowheads="1"/>
            </p:cNvSpPr>
            <p:nvPr/>
          </p:nvSpPr>
          <p:spPr bwMode="auto">
            <a:xfrm>
              <a:off x="1598" y="12071"/>
              <a:ext cx="6480" cy="14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200">
                <a:latin typeface="Comic Sans MS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latin typeface="Comic Sans MS" pitchFamily="66" charset="0"/>
                </a:rPr>
                <a:t>Индивидуальная научно-исследовательская деятельность педагогов, научно-исследовательская работа учащихся и их совместная деятельность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9462" name="Text Box 74"/>
          <p:cNvSpPr txBox="1">
            <a:spLocks noChangeArrowheads="1"/>
          </p:cNvSpPr>
          <p:nvPr/>
        </p:nvSpPr>
        <p:spPr bwMode="auto">
          <a:xfrm>
            <a:off x="2771775" y="692150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11712A"/>
                </a:solidFill>
              </a:rPr>
              <a:t>Уровни организации</a:t>
            </a:r>
          </a:p>
        </p:txBody>
      </p:sp>
      <p:sp>
        <p:nvSpPr>
          <p:cNvPr id="19463" name="Text Box 75"/>
          <p:cNvSpPr txBox="1">
            <a:spLocks noChangeArrowheads="1"/>
          </p:cNvSpPr>
          <p:nvPr/>
        </p:nvSpPr>
        <p:spPr bwMode="auto">
          <a:xfrm>
            <a:off x="2700338" y="1125538"/>
            <a:ext cx="30972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/>
              <a:t>педагогический совет школы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400"/>
              <a:t>во главе с директором  школы</a:t>
            </a:r>
          </a:p>
        </p:txBody>
      </p:sp>
      <p:sp>
        <p:nvSpPr>
          <p:cNvPr id="19464" name="Rectangle 76"/>
          <p:cNvSpPr>
            <a:spLocks noChangeArrowheads="1"/>
          </p:cNvSpPr>
          <p:nvPr/>
        </p:nvSpPr>
        <p:spPr bwMode="auto">
          <a:xfrm>
            <a:off x="3563938" y="1773238"/>
            <a:ext cx="2447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Центр исследовательской деятельности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 учащихся   </a:t>
            </a:r>
          </a:p>
        </p:txBody>
      </p:sp>
      <p:sp>
        <p:nvSpPr>
          <p:cNvPr id="19465" name="Rectangle 77"/>
          <p:cNvSpPr>
            <a:spLocks noChangeArrowheads="1"/>
          </p:cNvSpPr>
          <p:nvPr/>
        </p:nvSpPr>
        <p:spPr bwMode="auto">
          <a:xfrm>
            <a:off x="4427538" y="2852738"/>
            <a:ext cx="3527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Методические объединения  как  творческие научно-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исследовательские коллективы,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психологическая  служба школы</a:t>
            </a:r>
          </a:p>
        </p:txBody>
      </p:sp>
      <p:sp>
        <p:nvSpPr>
          <p:cNvPr id="19466" name="Rectangle 78"/>
          <p:cNvSpPr>
            <a:spLocks noChangeArrowheads="1"/>
          </p:cNvSpPr>
          <p:nvPr/>
        </p:nvSpPr>
        <p:spPr bwMode="auto">
          <a:xfrm>
            <a:off x="684213" y="5226050"/>
            <a:ext cx="424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временные творческие объединения</a:t>
            </a:r>
          </a:p>
        </p:txBody>
      </p:sp>
      <p:pic>
        <p:nvPicPr>
          <p:cNvPr id="19467" name="Рисунок 20" descr="C:\Documents and Settings\Boss\Рабочий стол\фотки\DSC_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903663"/>
            <a:ext cx="34686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998538"/>
            <a:ext cx="27098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016000"/>
            <a:ext cx="8677275" cy="5842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1800" b="1" dirty="0"/>
              <a:t>2016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1800" dirty="0"/>
              <a:t>Рейтинговая позиция школы в общероссийской конференции «Управленческая весна»;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1800" dirty="0"/>
              <a:t>1 место в забайкальском краевом форуме с проектом «Сетевое межкультурное образовательное пространство школы»</a:t>
            </a:r>
          </a:p>
          <a:p>
            <a:pPr marL="0" indent="0" algn="ctr">
              <a:buFontTx/>
              <a:buNone/>
              <a:defRPr/>
            </a:pPr>
            <a:r>
              <a:rPr lang="ru-RU" sz="1800" b="1" dirty="0"/>
              <a:t>2017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1800" dirty="0"/>
              <a:t>Участие в общероссийском конкурсе «Директор школы»;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1800" dirty="0"/>
              <a:t>2 место в краевом проекте «Успешная школа-успешное будущее»</a:t>
            </a:r>
          </a:p>
          <a:p>
            <a:pPr marL="0" indent="0" algn="ctr">
              <a:buFontTx/>
              <a:buNone/>
              <a:defRPr/>
            </a:pPr>
            <a:r>
              <a:rPr lang="ru-RU" sz="1800" b="1" dirty="0"/>
              <a:t>2018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1800" dirty="0"/>
              <a:t>1 место в краевом конкурсе программ воспитания и социализации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1800" dirty="0"/>
              <a:t>1 место в городском конкурсе методических служб школ</a:t>
            </a:r>
          </a:p>
          <a:p>
            <a:pPr marL="0" indent="0" algn="ctr">
              <a:buFontTx/>
              <a:buNone/>
              <a:defRPr/>
            </a:pPr>
            <a:r>
              <a:rPr lang="ru-RU" sz="1800" b="1" dirty="0"/>
              <a:t>2019</a:t>
            </a:r>
            <a:r>
              <a:rPr lang="ru-RU" sz="1800" dirty="0"/>
              <a:t>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1800" dirty="0"/>
              <a:t>2 место в Забайкальском образовательном форуме с проектом «Мир без границ»;</a:t>
            </a:r>
          </a:p>
          <a:p>
            <a:pPr marL="457200" indent="-457200">
              <a:buFontTx/>
              <a:buAutoNum type="arabicParenR"/>
              <a:defRPr/>
            </a:pPr>
            <a:r>
              <a:rPr lang="ru-RU" sz="1800" dirty="0"/>
              <a:t>1 место в конкурсе школьных сайтов НСОКО</a:t>
            </a:r>
          </a:p>
          <a:p>
            <a:pPr algn="just" eaLnBrk="1" hangingPunct="1">
              <a:buFontTx/>
              <a:buNone/>
              <a:defRPr/>
            </a:pPr>
            <a:endParaRPr lang="ru-RU" sz="1800" b="1" dirty="0">
              <a:solidFill>
                <a:srgbClr val="129615"/>
              </a:solidFill>
              <a:latin typeface="Times New Roman" pitchFamily="18" charset="0"/>
            </a:endParaRPr>
          </a:p>
        </p:txBody>
      </p:sp>
      <p:sp>
        <p:nvSpPr>
          <p:cNvPr id="90127" name="WordArt 15"/>
          <p:cNvSpPr>
            <a:spLocks noChangeArrowheads="1" noChangeShapeType="1"/>
          </p:cNvSpPr>
          <p:nvPr/>
        </p:nvSpPr>
        <p:spPr bwMode="auto">
          <a:xfrm>
            <a:off x="1368425" y="274638"/>
            <a:ext cx="7318375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Награды  и признание  нашей школы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075" y="14601825"/>
            <a:ext cx="990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25438"/>
            <a:ext cx="8270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8463" y="0"/>
            <a:ext cx="9940926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366838" y="1530350"/>
            <a:ext cx="6408737" cy="1570038"/>
          </a:xfrm>
          <a:prstGeom prst="rect">
            <a:avLst/>
          </a:prstGeom>
          <a:solidFill>
            <a:schemeClr val="accent1">
              <a:alpha val="72156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chemeClr val="hlink"/>
                </a:solidFill>
              </a:rPr>
              <a:t>Уникальность школы – </a:t>
            </a:r>
            <a:r>
              <a:rPr lang="ru-RU" altLang="ru-RU" b="1" i="1"/>
              <a:t>изучение мира посредством языковой подготовки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366838" y="3303588"/>
            <a:ext cx="6408737" cy="2432050"/>
          </a:xfrm>
          <a:prstGeom prst="rect">
            <a:avLst/>
          </a:prstGeom>
          <a:solidFill>
            <a:schemeClr val="accent1">
              <a:alpha val="72156"/>
            </a:schemeClr>
          </a:solidFill>
          <a:ln w="9525">
            <a:solidFill>
              <a:srgbClr val="0033CC">
                <a:alpha val="63136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solidFill>
                  <a:schemeClr val="hlink"/>
                </a:solidFill>
              </a:rPr>
              <a:t>Миссия школы -</a:t>
            </a:r>
            <a:r>
              <a:rPr lang="ru-RU" altLang="ru-RU" sz="2000" i="1"/>
              <a:t>подготовка и воспитание любознательного, интеллектуального, неравнодушного к проблемам окружающей жизни человека, стремящегося к созданию лучшего безопасного мира, знающего и любящего свою культуру и историю и уважающего культуру и историю других стран.</a:t>
            </a:r>
            <a:r>
              <a:rPr lang="ru-RU" altLang="ru-RU" sz="2000" b="1" i="1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4101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115888"/>
            <a:ext cx="19034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  <p:bldP spid="4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898525" y="34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98525" y="803275"/>
            <a:ext cx="9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951163" y="-14288"/>
            <a:ext cx="61928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129615"/>
                </a:solidFill>
                <a:latin typeface="Times New Roman" pitchFamily="18" charset="0"/>
              </a:rPr>
              <a:t>Учредитель – Комитет образования Администрации городского округа «Город Чита».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CC6600"/>
                </a:solidFill>
                <a:latin typeface="Times New Roman" pitchFamily="18" charset="0"/>
              </a:rPr>
              <a:t>Учебное заведение основано в 193</a:t>
            </a:r>
            <a:r>
              <a:rPr lang="en-US" altLang="ru-RU" sz="1800" b="1" i="1">
                <a:solidFill>
                  <a:srgbClr val="CC6600"/>
                </a:solidFill>
                <a:latin typeface="Times New Roman" pitchFamily="18" charset="0"/>
              </a:rPr>
              <a:t>2</a:t>
            </a:r>
            <a:r>
              <a:rPr lang="ru-RU" altLang="ru-RU" sz="1800" b="1" i="1">
                <a:solidFill>
                  <a:srgbClr val="CC6600"/>
                </a:solidFill>
                <a:latin typeface="Times New Roman" pitchFamily="18" charset="0"/>
              </a:rPr>
              <a:t> году, статус школы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CC6600"/>
                </a:solidFill>
                <a:latin typeface="Times New Roman" pitchFamily="18" charset="0"/>
              </a:rPr>
              <a:t> с углубленным изучением английского языка получило в 1952 году.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CC6600"/>
                </a:solidFill>
                <a:latin typeface="Times New Roman" pitchFamily="18" charset="0"/>
              </a:rPr>
              <a:t>Обучается 1066 учащихся.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CC6600"/>
                </a:solidFill>
                <a:latin typeface="Times New Roman" pitchFamily="18" charset="0"/>
              </a:rPr>
              <a:t>Работает  70 педагогов.</a:t>
            </a:r>
            <a:endParaRPr lang="ru-RU" altLang="ru-RU" sz="1800" b="1" i="1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Обучение двум иностранным языкам.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Центр дополнительного образования и предшкольной подготовки</a:t>
            </a:r>
            <a:endParaRPr lang="ru-RU" altLang="ru-RU" sz="1800" b="1" i="1">
              <a:solidFill>
                <a:srgbClr val="CC66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Городская площадка «Школа – территория здоровья»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Городская площадка «Сетевое межкультурное образовательное пространство как условие языковой практики»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Городская площадка «Мир без границ»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Городская площадка «Организация информационно-медийного центра школы»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Федеральная площадка «Эффективный регион»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Федеральная площадка «ЦОС»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 Международная площадка «Образовательный туризм»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009900"/>
                </a:solidFill>
                <a:latin typeface="Times New Roman" pitchFamily="18" charset="0"/>
              </a:rPr>
              <a:t>Федеральная площадка «500+»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altLang="ru-RU" sz="1800" b="1" i="1">
                <a:solidFill>
                  <a:srgbClr val="CC6600"/>
                </a:solidFill>
                <a:latin typeface="Times New Roman" pitchFamily="18" charset="0"/>
              </a:rPr>
              <a:t>Международная деятельность:  сотрудничество и обучение в  Великобритании, Ирландии, США, Монголии, Корее, на Мальте. 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38200" y="4191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422525" y="347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36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4432300" y="32766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228600" y="40386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86FF"/>
              </a:buClr>
            </a:pPr>
            <a:endParaRPr lang="ru-RU" altLang="ru-RU" sz="1400">
              <a:solidFill>
                <a:srgbClr val="3386FF"/>
              </a:solidFill>
            </a:endParaRPr>
          </a:p>
        </p:txBody>
      </p:sp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287338" y="4976813"/>
            <a:ext cx="26289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E8FB3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E8FB3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E8FB3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E8FB3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</a:t>
            </a:r>
          </a:p>
          <a:p>
            <a:pPr algn="ctr" eaLnBrk="1" hangingPunct="1">
              <a:defRPr/>
            </a:pPr>
            <a:r>
              <a: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E8FB3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</a:t>
            </a:r>
          </a:p>
        </p:txBody>
      </p:sp>
      <p:sp>
        <p:nvSpPr>
          <p:cNvPr id="5132" name="Text Box 19"/>
          <p:cNvSpPr txBox="1">
            <a:spLocks noChangeArrowheads="1"/>
          </p:cNvSpPr>
          <p:nvPr/>
        </p:nvSpPr>
        <p:spPr bwMode="auto">
          <a:xfrm>
            <a:off x="258763" y="3830638"/>
            <a:ext cx="26273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33CC"/>
                </a:solidFill>
              </a:rPr>
              <a:t>Школа занесена в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33CC"/>
                </a:solidFill>
              </a:rPr>
              <a:t>Книгу Почета,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33CC"/>
                </a:solidFill>
              </a:rPr>
              <a:t>В энциклопедию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33CC"/>
                </a:solidFill>
              </a:rPr>
              <a:t>Забайкалья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33CC"/>
              </a:solidFill>
            </a:endParaRPr>
          </a:p>
        </p:txBody>
      </p:sp>
      <p:pic>
        <p:nvPicPr>
          <p:cNvPr id="513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1931988"/>
            <a:ext cx="142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5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5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5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5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51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5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5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211638" y="4651375"/>
            <a:ext cx="460851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11712A"/>
                </a:solidFill>
                <a:latin typeface="Times New Roman" pitchFamily="18" charset="0"/>
              </a:rPr>
              <a:t>Директор школы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1712A"/>
                </a:solidFill>
                <a:latin typeface="Times New Roman" pitchFamily="18" charset="0"/>
              </a:rPr>
              <a:t>Никонов Руслан Викторович,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>
                <a:solidFill>
                  <a:srgbClr val="11712A"/>
                </a:solidFill>
                <a:latin typeface="Times New Roman" pitchFamily="18" charset="0"/>
              </a:rPr>
              <a:t>Заслуженный работник РФ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115888"/>
            <a:ext cx="3960813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86FF"/>
              </a:buClr>
              <a:buFontTx/>
              <a:buNone/>
            </a:pPr>
            <a:r>
              <a:rPr lang="ru-RU" altLang="ru-RU" sz="1600">
                <a:solidFill>
                  <a:srgbClr val="3386FF"/>
                </a:solidFill>
                <a:latin typeface="Georgia" pitchFamily="18" charset="0"/>
              </a:rPr>
              <a:t>	</a:t>
            </a:r>
            <a: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  <a:t>Начиная с  2003  года, экспериментальная  деятельность МБОУ «СОШ № 49 с углубленным изучением английского языка» является перманентной </a:t>
            </a:r>
            <a:b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  <a:t>и решает основные задачи стратегического развития школы. </a:t>
            </a:r>
          </a:p>
          <a:p>
            <a:pPr algn="ctr" eaLnBrk="1" hangingPunct="1">
              <a:spcBef>
                <a:spcPct val="50000"/>
              </a:spcBef>
              <a:buClr>
                <a:srgbClr val="3386FF"/>
              </a:buClr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  <a:t>	В течение последних лет реализуется модель </a:t>
            </a:r>
            <a:r>
              <a:rPr lang="ru-RU" altLang="ru-RU" sz="1800" b="1">
                <a:solidFill>
                  <a:srgbClr val="FF0000"/>
                </a:solidFill>
                <a:latin typeface="Georgia" pitchFamily="18" charset="0"/>
              </a:rPr>
              <a:t>межкультурного пространства </a:t>
            </a:r>
            <a: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  <a:t>школы. </a:t>
            </a:r>
            <a:b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</a:br>
            <a:r>
              <a:rPr lang="ru-RU" altLang="ru-RU" sz="1800" b="1">
                <a:solidFill>
                  <a:srgbClr val="800000"/>
                </a:solidFill>
                <a:latin typeface="Georgia" pitchFamily="18" charset="0"/>
              </a:rPr>
              <a:t>Данная модель ориентирована на академическое образование культуротворческой школы через развитие субъектности, коммуникаций и саморазвитие  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4797425" y="5695950"/>
            <a:ext cx="3744913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Девиз: 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«Изучая язык – познаешь мир!"</a:t>
            </a: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932238"/>
            <a:ext cx="142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IMG_1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5425"/>
            <a:ext cx="3095625" cy="421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07950" y="381000"/>
            <a:ext cx="8964613" cy="63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200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50000">
                      <a:schemeClr val="hlink"/>
                    </a:gs>
                    <a:gs pos="100000">
                      <a:srgbClr val="FFCCCC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               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79388" y="1393825"/>
            <a:ext cx="8964612" cy="4278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</a:rPr>
              <a:t>реализуется в проектах: 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«Аудит метапредметных результатов школьников»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«Одаренные дети»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«Сетевое межкультурное образовательное пространство»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«Здоровье и питание»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«Развитие инфраструктуры межкультурного пространства»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«Бережливое производство»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«Школа – территория здоровья»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«Школьный медиацентр»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 «Мир без границ»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Times New Roman" panose="02020603050405020304" pitchFamily="18" charset="0"/>
              </a:rPr>
              <a:t>«Цифровая образовательная среда»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 flipH="1">
            <a:off x="107950" y="323850"/>
            <a:ext cx="8928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B050"/>
                </a:solidFill>
              </a:rPr>
              <a:t>Государственная программа РФ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B050"/>
                </a:solidFill>
              </a:rPr>
              <a:t> «Развитие образования» 2019-2025гг.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98525" y="34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98525" y="803275"/>
            <a:ext cx="9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22325" y="3622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422525" y="3470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36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432300" y="3276600"/>
            <a:ext cx="27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grpSp>
        <p:nvGrpSpPr>
          <p:cNvPr id="8201" name="Diagram 8"/>
          <p:cNvGrpSpPr>
            <a:grpSpLocks/>
          </p:cNvGrpSpPr>
          <p:nvPr/>
        </p:nvGrpSpPr>
        <p:grpSpPr bwMode="auto">
          <a:xfrm>
            <a:off x="1673225" y="768350"/>
            <a:ext cx="6084888" cy="5626100"/>
            <a:chOff x="1111" y="776"/>
            <a:chExt cx="3833" cy="3544"/>
          </a:xfrm>
        </p:grpSpPr>
        <p:sp>
          <p:nvSpPr>
            <p:cNvPr id="8209" name="AutoShape 9"/>
            <p:cNvSpPr>
              <a:spLocks noChangeAspect="1" noChangeArrowheads="1" noTextEdit="1"/>
            </p:cNvSpPr>
            <p:nvPr/>
          </p:nvSpPr>
          <p:spPr bwMode="auto">
            <a:xfrm>
              <a:off x="1111" y="776"/>
              <a:ext cx="3833" cy="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_s1028"/>
            <p:cNvSpPr>
              <a:spLocks noChangeShapeType="1"/>
            </p:cNvSpPr>
            <p:nvPr/>
          </p:nvSpPr>
          <p:spPr bwMode="auto">
            <a:xfrm flipH="1" flipV="1">
              <a:off x="2440" y="2208"/>
              <a:ext cx="295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11" name="_s1029"/>
            <p:cNvSpPr>
              <a:spLocks noChangeArrowheads="1"/>
            </p:cNvSpPr>
            <p:nvPr/>
          </p:nvSpPr>
          <p:spPr bwMode="auto">
            <a:xfrm>
              <a:off x="1807" y="1700"/>
              <a:ext cx="679" cy="679"/>
            </a:xfrm>
            <a:prstGeom prst="ellipse">
              <a:avLst/>
            </a:prstGeom>
            <a:solidFill>
              <a:srgbClr val="9FF3A1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Раннее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начало</a:t>
              </a:r>
            </a:p>
          </p:txBody>
        </p:sp>
        <p:sp>
          <p:nvSpPr>
            <p:cNvPr id="8212" name="_s1030"/>
            <p:cNvSpPr>
              <a:spLocks noChangeShapeType="1"/>
            </p:cNvSpPr>
            <p:nvPr/>
          </p:nvSpPr>
          <p:spPr bwMode="auto">
            <a:xfrm flipH="1">
              <a:off x="2440" y="2717"/>
              <a:ext cx="296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13" name="_s1031"/>
            <p:cNvSpPr>
              <a:spLocks noChangeArrowheads="1"/>
            </p:cNvSpPr>
            <p:nvPr/>
          </p:nvSpPr>
          <p:spPr bwMode="auto">
            <a:xfrm>
              <a:off x="1668" y="2594"/>
              <a:ext cx="920" cy="784"/>
            </a:xfrm>
            <a:prstGeom prst="ellipse">
              <a:avLst/>
            </a:prstGeom>
            <a:solidFill>
              <a:srgbClr val="9FF3A1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tx2"/>
                  </a:solidFill>
                  <a:latin typeface="Times New Roman" pitchFamily="18" charset="0"/>
                </a:rPr>
                <a:t>Обеспечение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tx2"/>
                  </a:solidFill>
                  <a:latin typeface="Times New Roman" pitchFamily="18" charset="0"/>
                </a:rPr>
                <a:t>свободы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tx2"/>
                  </a:solidFill>
                  <a:latin typeface="Times New Roman" pitchFamily="18" charset="0"/>
                </a:rPr>
                <a:t>в процессе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chemeClr val="tx2"/>
                  </a:solidFill>
                  <a:latin typeface="Times New Roman" pitchFamily="18" charset="0"/>
                </a:rPr>
                <a:t>деятельности</a:t>
              </a:r>
            </a:p>
          </p:txBody>
        </p:sp>
        <p:sp>
          <p:nvSpPr>
            <p:cNvPr id="8214" name="_s1032"/>
            <p:cNvSpPr>
              <a:spLocks noChangeShapeType="1"/>
            </p:cNvSpPr>
            <p:nvPr/>
          </p:nvSpPr>
          <p:spPr bwMode="auto">
            <a:xfrm>
              <a:off x="3028" y="2885"/>
              <a:ext cx="1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15" name="_s1033"/>
            <p:cNvSpPr>
              <a:spLocks noChangeArrowheads="1"/>
            </p:cNvSpPr>
            <p:nvPr/>
          </p:nvSpPr>
          <p:spPr bwMode="auto">
            <a:xfrm>
              <a:off x="2382" y="3229"/>
              <a:ext cx="1330" cy="679"/>
            </a:xfrm>
            <a:prstGeom prst="ellipse">
              <a:avLst/>
            </a:prstGeom>
            <a:solidFill>
              <a:srgbClr val="9FF3A1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Надситуативная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активность</a:t>
              </a:r>
            </a:p>
          </p:txBody>
        </p:sp>
        <p:sp>
          <p:nvSpPr>
            <p:cNvPr id="8216" name="_s1034"/>
            <p:cNvSpPr>
              <a:spLocks noChangeShapeType="1"/>
            </p:cNvSpPr>
            <p:nvPr/>
          </p:nvSpPr>
          <p:spPr bwMode="auto">
            <a:xfrm>
              <a:off x="3321" y="2716"/>
              <a:ext cx="295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17" name="_s1035"/>
            <p:cNvSpPr>
              <a:spLocks noChangeArrowheads="1"/>
            </p:cNvSpPr>
            <p:nvPr/>
          </p:nvSpPr>
          <p:spPr bwMode="auto">
            <a:xfrm>
              <a:off x="3339" y="2621"/>
              <a:ext cx="1083" cy="776"/>
            </a:xfrm>
            <a:prstGeom prst="ellipse">
              <a:avLst/>
            </a:prstGeom>
            <a:solidFill>
              <a:srgbClr val="9FF3A1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    Профильное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углубление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    содержания</a:t>
              </a:r>
            </a:p>
          </p:txBody>
        </p:sp>
        <p:sp>
          <p:nvSpPr>
            <p:cNvPr id="8218" name="_s1036"/>
            <p:cNvSpPr>
              <a:spLocks noChangeShapeType="1"/>
            </p:cNvSpPr>
            <p:nvPr/>
          </p:nvSpPr>
          <p:spPr bwMode="auto">
            <a:xfrm flipV="1">
              <a:off x="3321" y="2208"/>
              <a:ext cx="295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19" name="_s1037"/>
            <p:cNvSpPr>
              <a:spLocks noChangeArrowheads="1"/>
            </p:cNvSpPr>
            <p:nvPr/>
          </p:nvSpPr>
          <p:spPr bwMode="auto">
            <a:xfrm>
              <a:off x="3571" y="1699"/>
              <a:ext cx="679" cy="679"/>
            </a:xfrm>
            <a:prstGeom prst="ellipse">
              <a:avLst/>
            </a:prstGeom>
            <a:solidFill>
              <a:srgbClr val="9FF3A1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Помощь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 взрослых</a:t>
              </a:r>
            </a:p>
          </p:txBody>
        </p:sp>
        <p:sp>
          <p:nvSpPr>
            <p:cNvPr id="8220" name="_s1038"/>
            <p:cNvSpPr>
              <a:spLocks noChangeShapeType="1"/>
            </p:cNvSpPr>
            <p:nvPr/>
          </p:nvSpPr>
          <p:spPr bwMode="auto">
            <a:xfrm flipV="1">
              <a:off x="3028" y="1868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221" name="_s1039"/>
            <p:cNvSpPr>
              <a:spLocks noChangeArrowheads="1"/>
            </p:cNvSpPr>
            <p:nvPr/>
          </p:nvSpPr>
          <p:spPr bwMode="auto">
            <a:xfrm>
              <a:off x="2449" y="914"/>
              <a:ext cx="1142" cy="946"/>
            </a:xfrm>
            <a:prstGeom prst="ellipse">
              <a:avLst/>
            </a:prstGeom>
            <a:solidFill>
              <a:srgbClr val="9FF3A1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Организация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максимального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tx2"/>
                  </a:solidFill>
                  <a:latin typeface="Times New Roman" pitchFamily="18" charset="0"/>
                </a:rPr>
                <a:t>напряжения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8222" name="_s1040"/>
            <p:cNvSpPr>
              <a:spLocks noChangeArrowheads="1"/>
            </p:cNvSpPr>
            <p:nvPr/>
          </p:nvSpPr>
          <p:spPr bwMode="auto">
            <a:xfrm>
              <a:off x="2471" y="2019"/>
              <a:ext cx="985" cy="85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800000"/>
                  </a:solidFill>
                  <a:latin typeface="Times New Roman" pitchFamily="18" charset="0"/>
                </a:rPr>
                <a:t>Организация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800000"/>
                  </a:solidFill>
                  <a:latin typeface="Times New Roman" pitchFamily="18" charset="0"/>
                </a:rPr>
                <a:t>пространства</a:t>
              </a:r>
            </a:p>
          </p:txBody>
        </p:sp>
      </p:grpSp>
      <p:sp>
        <p:nvSpPr>
          <p:cNvPr id="8202" name="WordArt 2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277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Условия образовательного пространства</a:t>
            </a:r>
          </a:p>
        </p:txBody>
      </p:sp>
      <p:pic>
        <p:nvPicPr>
          <p:cNvPr id="1048" name="Рисунок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13" y="1241425"/>
            <a:ext cx="2454275" cy="163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9" name="Рисунок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6238" y="1208088"/>
            <a:ext cx="2227262" cy="14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0" name="Рисунок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038" y="3276600"/>
            <a:ext cx="2154237" cy="143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1" name="Рисунок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5950" y="3108325"/>
            <a:ext cx="1952625" cy="130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2" name="Рисунок 22" descr="C:\Documents and Settings\Boss\Рабочий стол\инфо о школе 49 для ЕГ Розенберг\14.11.11\CSC_00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4999038"/>
            <a:ext cx="273843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3" name="Рисунок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2013" y="4999038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8" name="Rectangle 4" descr="Папирус"/>
          <p:cNvSpPr>
            <a:spLocks noChangeArrowheads="1"/>
          </p:cNvSpPr>
          <p:nvPr/>
        </p:nvSpPr>
        <p:spPr bwMode="auto">
          <a:xfrm>
            <a:off x="762000" y="4572000"/>
            <a:ext cx="4114800" cy="1371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Начальное образование.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Школа полного дня.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Дифференциация по срокам и уровням.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Дополнительное образование.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Первый иностранный язык.</a:t>
            </a:r>
            <a:endParaRPr lang="ru-RU" alt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Rectangle 5" descr="Папирус"/>
          <p:cNvSpPr>
            <a:spLocks noChangeArrowheads="1"/>
          </p:cNvSpPr>
          <p:nvPr/>
        </p:nvSpPr>
        <p:spPr bwMode="auto">
          <a:xfrm>
            <a:off x="685800" y="2209800"/>
            <a:ext cx="5334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Основная школа.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Профильное обучение с углубленным изучением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английского языка</a:t>
            </a:r>
          </a:p>
        </p:txBody>
      </p:sp>
      <p:sp>
        <p:nvSpPr>
          <p:cNvPr id="11270" name="Rectangle 6" descr="Папирус"/>
          <p:cNvSpPr>
            <a:spLocks noChangeArrowheads="1"/>
          </p:cNvSpPr>
          <p:nvPr/>
        </p:nvSpPr>
        <p:spPr bwMode="auto">
          <a:xfrm>
            <a:off x="685800" y="990600"/>
            <a:ext cx="5105400" cy="762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Средняя школа.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Многопрофильность.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15900" y="728663"/>
            <a:ext cx="304800" cy="57912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458200" y="685800"/>
            <a:ext cx="381000" cy="586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9900"/>
                </a:solidFill>
                <a:latin typeface="Times New Roman" pitchFamily="18" charset="0"/>
              </a:rPr>
              <a:t>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481388" y="6237288"/>
            <a:ext cx="4876800" cy="457200"/>
          </a:xfrm>
          <a:prstGeom prst="leftArrow">
            <a:avLst>
              <a:gd name="adj1" fmla="val 50000"/>
              <a:gd name="adj2" fmla="val 266667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9900"/>
                </a:solidFill>
                <a:latin typeface="Times New Roman" pitchFamily="18" charset="0"/>
              </a:rPr>
              <a:t>входная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286000" y="5791200"/>
            <a:ext cx="6019800" cy="533400"/>
          </a:xfrm>
          <a:prstGeom prst="leftArrow">
            <a:avLst>
              <a:gd name="adj1" fmla="val 50000"/>
              <a:gd name="adj2" fmla="val 282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Формирующая контингент, программы, подбор учителя</a:t>
            </a:r>
            <a:r>
              <a:rPr lang="ru-RU" alt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953000" y="4953000"/>
            <a:ext cx="3352800" cy="457200"/>
          </a:xfrm>
          <a:prstGeom prst="left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9900"/>
                </a:solidFill>
                <a:latin typeface="Times New Roman" pitchFamily="18" charset="0"/>
              </a:rPr>
              <a:t>Определяющая наклонности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438400" y="4114800"/>
            <a:ext cx="5943600" cy="457200"/>
          </a:xfrm>
          <a:prstGeom prst="lef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Формирующая контингент, программы, подбор учителя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6019800" y="2895600"/>
            <a:ext cx="2209800" cy="457200"/>
          </a:xfrm>
          <a:prstGeom prst="leftArrow">
            <a:avLst>
              <a:gd name="adj1" fmla="val 50000"/>
              <a:gd name="adj2" fmla="val 120833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9900"/>
                </a:solidFill>
                <a:latin typeface="Times New Roman" pitchFamily="18" charset="0"/>
              </a:rPr>
              <a:t>результативная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2438400" y="1676400"/>
            <a:ext cx="5943600" cy="533400"/>
          </a:xfrm>
          <a:prstGeom prst="leftArrow">
            <a:avLst>
              <a:gd name="adj1" fmla="val 50000"/>
              <a:gd name="adj2" fmla="val 27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Times New Roman" pitchFamily="18" charset="0"/>
              </a:rPr>
              <a:t>Формирующая контингент, программы, подбор учителя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5715000" y="1143000"/>
            <a:ext cx="2514600" cy="457200"/>
          </a:xfrm>
          <a:prstGeom prst="lef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9900"/>
                </a:solidFill>
                <a:latin typeface="Times New Roman" pitchFamily="18" charset="0"/>
              </a:rPr>
              <a:t>результативная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410200" y="609600"/>
            <a:ext cx="2819400" cy="457200"/>
          </a:xfrm>
          <a:prstGeom prst="leftArrow">
            <a:avLst>
              <a:gd name="adj1" fmla="val 50000"/>
              <a:gd name="adj2" fmla="val 154167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itchFamily="18" charset="0"/>
              </a:rPr>
              <a:t>социальная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4388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11712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1712A"/>
                    </a:gs>
                    <a:gs pos="50000">
                      <a:srgbClr val="CCFF33"/>
                    </a:gs>
                    <a:gs pos="100000">
                      <a:srgbClr val="11712A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СТРУКТУРА ОБРАЗОВАТЕЛЬНОЙ ПРОГРАММЫ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736725" y="4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7284" name="Text Box 4" descr="Полотно"/>
          <p:cNvSpPr txBox="1">
            <a:spLocks noChangeArrowheads="1"/>
          </p:cNvSpPr>
          <p:nvPr/>
        </p:nvSpPr>
        <p:spPr bwMode="auto">
          <a:xfrm>
            <a:off x="323850" y="5553075"/>
            <a:ext cx="2998788" cy="801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11712A"/>
                </a:solidFill>
                <a:latin typeface="Times New Roman" pitchFamily="18" charset="0"/>
              </a:rPr>
              <a:t>Природосообразность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Я.Коменский</a:t>
            </a:r>
          </a:p>
        </p:txBody>
      </p:sp>
      <p:sp>
        <p:nvSpPr>
          <p:cNvPr id="97285" name="Text Box 5" descr="Полотно"/>
          <p:cNvSpPr txBox="1">
            <a:spLocks noChangeArrowheads="1"/>
          </p:cNvSpPr>
          <p:nvPr/>
        </p:nvSpPr>
        <p:spPr bwMode="auto">
          <a:xfrm>
            <a:off x="287338" y="3824288"/>
            <a:ext cx="3060700" cy="11969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Многообещающая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 неопределенность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А. Бергсон</a:t>
            </a:r>
          </a:p>
        </p:txBody>
      </p:sp>
      <p:sp>
        <p:nvSpPr>
          <p:cNvPr id="97286" name="Text Box 6" descr="Полотно"/>
          <p:cNvSpPr txBox="1">
            <a:spLocks noChangeArrowheads="1"/>
          </p:cNvSpPr>
          <p:nvPr/>
        </p:nvSpPr>
        <p:spPr bwMode="auto">
          <a:xfrm>
            <a:off x="323850" y="1808163"/>
            <a:ext cx="3095625" cy="15621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Ранняя профессиональная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ориентация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С.Фукуяма</a:t>
            </a:r>
          </a:p>
        </p:txBody>
      </p:sp>
      <p:sp>
        <p:nvSpPr>
          <p:cNvPr id="97287" name="Text Box 7" descr="Полотно"/>
          <p:cNvSpPr txBox="1">
            <a:spLocks noChangeArrowheads="1"/>
          </p:cNvSpPr>
          <p:nvPr/>
        </p:nvSpPr>
        <p:spPr bwMode="auto">
          <a:xfrm>
            <a:off x="323850" y="549275"/>
            <a:ext cx="3084513" cy="8318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Диагностика развития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11712A"/>
                </a:solidFill>
                <a:latin typeface="Times New Roman" pitchFamily="18" charset="0"/>
              </a:rPr>
              <a:t>Л. Выготский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3600450" y="549275"/>
            <a:ext cx="1800225" cy="5832475"/>
          </a:xfrm>
          <a:prstGeom prst="rightArrowCallout">
            <a:avLst>
              <a:gd name="adj1" fmla="val 80996"/>
              <a:gd name="adj2" fmla="val 80996"/>
              <a:gd name="adj3" fmla="val 16667"/>
              <a:gd name="adj4" fmla="val 66667"/>
            </a:avLst>
          </a:prstGeom>
          <a:solidFill>
            <a:srgbClr val="1296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       Компиляция</a:t>
            </a:r>
          </a:p>
        </p:txBody>
      </p:sp>
      <p:sp>
        <p:nvSpPr>
          <p:cNvPr id="97289" name="Text Box 9" descr="Полотно"/>
          <p:cNvSpPr txBox="1">
            <a:spLocks noChangeArrowheads="1"/>
          </p:cNvSpPr>
          <p:nvPr/>
        </p:nvSpPr>
        <p:spPr bwMode="auto">
          <a:xfrm>
            <a:off x="5580063" y="2492375"/>
            <a:ext cx="3389312" cy="15621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1712A"/>
                </a:solidFill>
                <a:latin typeface="Times New Roman" pitchFamily="18" charset="0"/>
              </a:rPr>
              <a:t>Расширение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1712A"/>
                </a:solidFill>
                <a:latin typeface="Times New Roman" pitchFamily="18" charset="0"/>
              </a:rPr>
              <a:t>возможностей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1712A"/>
                </a:solidFill>
                <a:latin typeface="Times New Roman" pitchFamily="18" charset="0"/>
              </a:rPr>
              <a:t>личности средствами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11712A"/>
                </a:solidFill>
                <a:latin typeface="Times New Roman" pitchFamily="18" charset="0"/>
              </a:rPr>
              <a:t>профильного обучения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5940425" y="4365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867400" y="4292600"/>
            <a:ext cx="2908300" cy="2292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Предоставление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возможности.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Развитие рефлексии.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Способность 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 профессиональному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 самоопределению</a:t>
            </a:r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7019925" y="4076700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1296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54" name="Рисунок 14" descr="C:\Documents and Settings\Boss\Рабочий стол\Computer Directora\Мои Документы\положения и инструкции\фото учителя\pics\march08\maslenitsa08\DSC01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79388"/>
            <a:ext cx="33591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  <p:bldP spid="97287" grpId="0" animBg="1"/>
      <p:bldP spid="97288" grpId="0" animBg="1"/>
      <p:bldP spid="97289" grpId="0" animBg="1"/>
      <p:bldP spid="97291" grpId="0" animBg="1"/>
      <p:bldP spid="972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Совершенствование методической работы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Дифференциация обучения и введение профильности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Активизация учебного процесса (изменение содержания учебных программа и средств оценки уровня знаний учащихся, совершенствование диагностики качества обучения и результатов УВП с целью коррекции УВП, интеграция учебных непрофильных программ в профильных классах)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Использование ИКТ в предметном обучении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Введение технологии самообразования учащихся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Режим работы  классов в начальной школе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Дополнительная образовательная деятельность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Научно-исследовательская деятельность учащихся (НОУ)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Работа с одарёнными детьми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Выход на международное сотрудничество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Введение вспомогательных служб </a:t>
            </a:r>
          </a:p>
          <a:p>
            <a:pPr algn="just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altLang="ru-RU" sz="1600" smtClean="0">
                <a:solidFill>
                  <a:srgbClr val="993300"/>
                </a:solidFill>
              </a:rPr>
              <a:t>Финансовое обеспечение</a:t>
            </a:r>
            <a:r>
              <a:rPr lang="ru-RU" altLang="ru-RU" sz="1200" smtClean="0">
                <a:solidFill>
                  <a:srgbClr val="993300"/>
                </a:solidFill>
              </a:rPr>
              <a:t>  </a:t>
            </a:r>
          </a:p>
        </p:txBody>
      </p:sp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 О Д Е Р Ж А Н И Е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ИННОВАЦИОННОЙ ОБРАЗОВАТЕЛЬНОЙ ДЕЯТЕЛЬНОСТИ</a:t>
            </a:r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29113"/>
            <a:ext cx="28178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1093</Words>
  <Application>Microsoft Office PowerPoint</Application>
  <PresentationFormat>Экран (4:3)</PresentationFormat>
  <Paragraphs>311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Georgia</vt:lpstr>
      <vt:lpstr>Wingdings</vt:lpstr>
      <vt:lpstr>Tahoma</vt:lpstr>
      <vt:lpstr>Comic Sans MS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конкурсах</vt:lpstr>
      <vt:lpstr> </vt:lpstr>
      <vt:lpstr>ОСНОВНЫЕ НАПРАВЛЕНИЯ РАБОТЫ            с одаренными детьми</vt:lpstr>
      <vt:lpstr>Презентация PowerPoint</vt:lpstr>
      <vt:lpstr>Презентация PowerPoint</vt:lpstr>
    </vt:vector>
  </TitlesOfParts>
  <Company>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ГИМНАЗИЯ «ДМИТРОВ»</dc:title>
  <dc:creator>Olga</dc:creator>
  <cp:lastModifiedBy>GordeevAV</cp:lastModifiedBy>
  <cp:revision>212</cp:revision>
  <dcterms:created xsi:type="dcterms:W3CDTF">2005-02-02T12:40:06Z</dcterms:created>
  <dcterms:modified xsi:type="dcterms:W3CDTF">2021-03-09T04:59:30Z</dcterms:modified>
</cp:coreProperties>
</file>