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FBBB2206-D7DB-4FE4-B20C-A39BECD43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AutoShape 2">
            <a:extLst>
              <a:ext uri="{FF2B5EF4-FFF2-40B4-BE49-F238E27FC236}">
                <a16:creationId xmlns:a16="http://schemas.microsoft.com/office/drawing/2014/main" id="{8E2B68AF-5EEE-49D9-AA92-DF4C12CF7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AutoShape 3">
            <a:extLst>
              <a:ext uri="{FF2B5EF4-FFF2-40B4-BE49-F238E27FC236}">
                <a16:creationId xmlns:a16="http://schemas.microsoft.com/office/drawing/2014/main" id="{EDE0ABF4-1873-4594-97A8-55AF8C4B1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AutoShape 4">
            <a:extLst>
              <a:ext uri="{FF2B5EF4-FFF2-40B4-BE49-F238E27FC236}">
                <a16:creationId xmlns:a16="http://schemas.microsoft.com/office/drawing/2014/main" id="{4059D900-84C7-4A5F-BA3F-1746394B2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AutoShape 5">
            <a:extLst>
              <a:ext uri="{FF2B5EF4-FFF2-40B4-BE49-F238E27FC236}">
                <a16:creationId xmlns:a16="http://schemas.microsoft.com/office/drawing/2014/main" id="{32AD41D0-9468-4373-9E0E-E5A22CE3F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6">
            <a:extLst>
              <a:ext uri="{FF2B5EF4-FFF2-40B4-BE49-F238E27FC236}">
                <a16:creationId xmlns:a16="http://schemas.microsoft.com/office/drawing/2014/main" id="{2EC06618-A300-4FA0-85A5-83E36B734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AutoShape 7">
            <a:extLst>
              <a:ext uri="{FF2B5EF4-FFF2-40B4-BE49-F238E27FC236}">
                <a16:creationId xmlns:a16="http://schemas.microsoft.com/office/drawing/2014/main" id="{13D18A1A-AB41-4F02-B9ED-604A3A000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AutoShape 8">
            <a:extLst>
              <a:ext uri="{FF2B5EF4-FFF2-40B4-BE49-F238E27FC236}">
                <a16:creationId xmlns:a16="http://schemas.microsoft.com/office/drawing/2014/main" id="{AB57980B-4190-4404-A502-ED18440A0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AutoShape 9">
            <a:extLst>
              <a:ext uri="{FF2B5EF4-FFF2-40B4-BE49-F238E27FC236}">
                <a16:creationId xmlns:a16="http://schemas.microsoft.com/office/drawing/2014/main" id="{AA95DC4B-F873-4926-8024-275112668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AutoShape 10">
            <a:extLst>
              <a:ext uri="{FF2B5EF4-FFF2-40B4-BE49-F238E27FC236}">
                <a16:creationId xmlns:a16="http://schemas.microsoft.com/office/drawing/2014/main" id="{12A7BF5F-6C6F-41F6-8A1E-7E8243478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AutoShape 11">
            <a:extLst>
              <a:ext uri="{FF2B5EF4-FFF2-40B4-BE49-F238E27FC236}">
                <a16:creationId xmlns:a16="http://schemas.microsoft.com/office/drawing/2014/main" id="{EC557B30-BA87-409E-A672-387114617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566C091B-6D8A-4B59-99B1-321FF6DC45DF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26062" cy="398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DA2157EE-6CD1-49F1-8EFF-45ADCBA9387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  <p:sp>
        <p:nvSpPr>
          <p:cNvPr id="3086" name="Rectangle 14">
            <a:extLst>
              <a:ext uri="{FF2B5EF4-FFF2-40B4-BE49-F238E27FC236}">
                <a16:creationId xmlns:a16="http://schemas.microsoft.com/office/drawing/2014/main" id="{2A19B6E7-3D9F-4996-B189-EB972B31674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23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ru-RU" altLang="ru-RU"/>
          </a:p>
        </p:txBody>
      </p:sp>
      <p:sp>
        <p:nvSpPr>
          <p:cNvPr id="3087" name="Rectangle 15">
            <a:extLst>
              <a:ext uri="{FF2B5EF4-FFF2-40B4-BE49-F238E27FC236}">
                <a16:creationId xmlns:a16="http://schemas.microsoft.com/office/drawing/2014/main" id="{2DBD23F6-82A6-4ADF-987F-DD3C223828E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23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ru-RU" altLang="ru-RU"/>
          </a:p>
        </p:txBody>
      </p:sp>
      <p:sp>
        <p:nvSpPr>
          <p:cNvPr id="3088" name="Rectangle 16">
            <a:extLst>
              <a:ext uri="{FF2B5EF4-FFF2-40B4-BE49-F238E27FC236}">
                <a16:creationId xmlns:a16="http://schemas.microsoft.com/office/drawing/2014/main" id="{E58535CA-7B26-40D2-BABC-10243FDE092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623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ru-RU" altLang="ru-RU"/>
          </a:p>
        </p:txBody>
      </p:sp>
      <p:sp>
        <p:nvSpPr>
          <p:cNvPr id="3089" name="Rectangle 17">
            <a:extLst>
              <a:ext uri="{FF2B5EF4-FFF2-40B4-BE49-F238E27FC236}">
                <a16:creationId xmlns:a16="http://schemas.microsoft.com/office/drawing/2014/main" id="{DD583CA1-88FA-43D2-8C9E-C63A008DA48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623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4378ADF6-CECA-4E27-8B35-DDFB640684C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96F801EF-99FE-422A-A4DC-1F8E7A7F1D3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9D7169-C413-4651-B261-FA834D2B76C0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16385" name="Rectangle 1">
            <a:extLst>
              <a:ext uri="{FF2B5EF4-FFF2-40B4-BE49-F238E27FC236}">
                <a16:creationId xmlns:a16="http://schemas.microsoft.com/office/drawing/2014/main" id="{F68D1D1E-0DAC-4EA7-A6CC-B3531E7D307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FF77F80-1CCC-4D9A-9F78-22BF17A7FAC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C7BF5DD5-6B42-4429-A5F6-54F4BE1B71F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02332B-83DA-4AB6-B568-375F3DE64179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5601" name="Rectangle 1">
            <a:extLst>
              <a:ext uri="{FF2B5EF4-FFF2-40B4-BE49-F238E27FC236}">
                <a16:creationId xmlns:a16="http://schemas.microsoft.com/office/drawing/2014/main" id="{E07DB1C5-123B-4281-9E14-D071DABDBC2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7C8FDB4E-D254-440F-8F13-844AC90AE4D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0574E9EE-F148-487F-9618-928AAD34309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836405-D53D-4BE7-A740-4A2A847BC60B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6625" name="Rectangle 1">
            <a:extLst>
              <a:ext uri="{FF2B5EF4-FFF2-40B4-BE49-F238E27FC236}">
                <a16:creationId xmlns:a16="http://schemas.microsoft.com/office/drawing/2014/main" id="{42D7C5BC-F96F-41BC-A350-11029F35B8E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06EB48AE-ACBC-4383-9EFA-37FAA32B7B5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862233C1-5C56-4A99-B093-2EE058FB76C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994D6B-ACE1-44CF-80E8-B9F142CE9A02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27649" name="Rectangle 1">
            <a:extLst>
              <a:ext uri="{FF2B5EF4-FFF2-40B4-BE49-F238E27FC236}">
                <a16:creationId xmlns:a16="http://schemas.microsoft.com/office/drawing/2014/main" id="{E248F3D1-538F-4E13-87C6-47A41598582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A07DB9E-5787-4B41-AE69-98C47D81716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792D440D-CB82-481C-954A-995DBE90303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0CC1E3-ADD4-46BF-8DC5-4D61A9CF1070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7409" name="Rectangle 1">
            <a:extLst>
              <a:ext uri="{FF2B5EF4-FFF2-40B4-BE49-F238E27FC236}">
                <a16:creationId xmlns:a16="http://schemas.microsoft.com/office/drawing/2014/main" id="{BEBE0DD5-C2B1-48F6-948B-C56D8D0AFCF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A7AE5023-B06E-47BB-9B5E-37A32FFE18E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9086D032-99C8-479C-8E1C-646C6979F66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D86B16-D0AB-4183-ADE0-D939C51CA618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8433" name="Rectangle 1">
            <a:extLst>
              <a:ext uri="{FF2B5EF4-FFF2-40B4-BE49-F238E27FC236}">
                <a16:creationId xmlns:a16="http://schemas.microsoft.com/office/drawing/2014/main" id="{3EB9373F-F0AB-46D4-88A0-52FF083D488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9663" y="812800"/>
            <a:ext cx="5322887" cy="3992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E642B85B-02D6-4EB8-A567-BD22011BD6F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1BF58817-C773-43DA-BF25-A2FFFA84A36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F18ABE-FE5B-4136-A5A1-909653C18ACC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FACC446A-94FC-4423-8847-98F660A72C0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9663" y="812800"/>
            <a:ext cx="5322887" cy="3992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B8086BD-D8C4-4FB3-991C-299CA6375B1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7C17583B-9A78-4811-B1E4-88A96B273A6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B768EC-BC98-431A-8A15-7B2FCF1E84DC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0481" name="Rectangle 1">
            <a:extLst>
              <a:ext uri="{FF2B5EF4-FFF2-40B4-BE49-F238E27FC236}">
                <a16:creationId xmlns:a16="http://schemas.microsoft.com/office/drawing/2014/main" id="{93434D5F-3B2F-499B-AC02-733414A1D3D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BDA55E1E-CBF4-47C2-8ADB-474BD527C1A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C3789EBA-809E-466F-9E75-386D7D1EFB3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594BE4-2DAD-4861-9717-5FE2B2F74A66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1505" name="Rectangle 1">
            <a:extLst>
              <a:ext uri="{FF2B5EF4-FFF2-40B4-BE49-F238E27FC236}">
                <a16:creationId xmlns:a16="http://schemas.microsoft.com/office/drawing/2014/main" id="{FAF80F3B-DB1B-4AFE-8E5B-03B5CDBFCD5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9663" y="812800"/>
            <a:ext cx="5322887" cy="3992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E210865-8EC7-45E4-A876-894D588E97F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9394D322-EB1C-4F14-B8C2-A49417E491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839449-5654-40CB-A1C9-1FB3C8933BF3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2529" name="Rectangle 1">
            <a:extLst>
              <a:ext uri="{FF2B5EF4-FFF2-40B4-BE49-F238E27FC236}">
                <a16:creationId xmlns:a16="http://schemas.microsoft.com/office/drawing/2014/main" id="{6BDA88E1-6D55-4997-AFE8-FC8D25F142B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DFCA7CCC-087D-4C2D-9547-366CADA84D1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D95C8239-DCA3-4B93-9379-21D4065DBEB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FCABB6-DB1B-4307-9656-45309E534EB7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3553" name="Rectangle 1">
            <a:extLst>
              <a:ext uri="{FF2B5EF4-FFF2-40B4-BE49-F238E27FC236}">
                <a16:creationId xmlns:a16="http://schemas.microsoft.com/office/drawing/2014/main" id="{343F9C41-546F-4A1F-8756-95D53A54B21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3E5968A1-B945-4F1C-AE93-A48E5982431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55CF63C3-7FF1-4C2A-BB28-F7C134982E3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BBD57A-A1E6-44FE-B98E-FC9072A7B14B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4577" name="Rectangle 1">
            <a:extLst>
              <a:ext uri="{FF2B5EF4-FFF2-40B4-BE49-F238E27FC236}">
                <a16:creationId xmlns:a16="http://schemas.microsoft.com/office/drawing/2014/main" id="{E2A3429E-F0DB-4E7D-9528-05927D7FDBB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2A98D593-79D7-4001-BB9F-5A8D6D70FF1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DBE23-D8AD-4857-A6FE-39D629F03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036F24-FFD0-4A09-A392-E52B1A90C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B59784-1D09-4CA9-A33C-9D78AB274B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7.3.22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524060-4986-45A1-BBB6-35B1470BFA5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BD10676-2A3C-4C62-9950-93319B43A3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518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54E6A-5C97-48E1-8EE2-71CA424E6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12010F-6B49-4546-A414-EBC57E72C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1559E-D7ED-4B26-B946-4C01EB0A70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7.3.22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F89CDF-296F-4416-9705-0CF6873F25A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DFFCE0-723A-4349-8405-F05571CF9E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195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01CEA6-B6DC-462C-AE70-B81C4A0FA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5113" y="1604963"/>
            <a:ext cx="2052637" cy="45069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E2D61-432E-4388-9835-AF620FC69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05513" cy="45069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A29401-CFAA-4FF7-817C-04DE0D0037C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7.3.22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D60A9A-7B90-4DC3-8268-A35FD1E031D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A88E68-9BDE-431E-9DE2-3DE2257A7A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697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B34BB-DDC2-4673-A57F-C1AB804E2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4652963"/>
            <a:ext cx="7753350" cy="14509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16B3C3-0157-4404-B67E-8F0C727A1694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14550" cy="346075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7.3.22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DEC799-0AC2-4C5C-80CF-1A35A856A372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14550" cy="346075"/>
          </a:xfrm>
        </p:spPr>
        <p:txBody>
          <a:bodyPr/>
          <a:lstStyle>
            <a:lvl1pPr>
              <a:defRPr/>
            </a:lvl1pPr>
          </a:lstStyle>
          <a:p>
            <a:fld id="{9B0066EF-68E2-4F71-904D-36927E9756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0854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74A0F-8CD8-46CD-84B7-C46739897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613AB3-3623-4450-9C35-34F671718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26AF7-C94D-4125-A059-A89438E72F1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7.3.22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52BAC4-BA5B-4E76-9ACE-A09E0E04069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E5C1F2-F97B-48AF-A7DA-C7CC06A291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8971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7EDAE-CFB5-4F9C-B702-AFB7EEDB8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A221DC-0D54-4CBE-8C10-A2BAFCB7C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D904BA-FCFC-4906-BDD0-E933334A1A2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7.3.22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9409A6-272D-4279-BA66-CEABFC2D68A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6470632-9000-4C05-B34C-F8B45FD7DB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7219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D2047-8064-44DA-9C4C-778DCE3F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7A2132-2233-4EEA-ABCF-ED2B13639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4779D4-7F89-43F6-9C0B-6A95442AD7A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7.3.22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272DD5-C7BB-442B-9FDA-4DA3CB2C86B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32E157-640C-4243-9001-84499853DF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5861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FDE31-7A34-4B66-ADC8-A92CA042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5047CE-76E8-481B-9C19-028EB60EFE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82763"/>
            <a:ext cx="4029075" cy="45069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1CB256-A8C6-4C77-8847-0D033D23F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8675" y="1782763"/>
            <a:ext cx="4029075" cy="45069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BC2A10-8098-4665-9BDC-586B2C67C2F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7.3.22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ECE2EA-C63C-456D-8299-7E78F50F158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CB469D3-6DEE-4AAF-8C07-D4E223837E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8155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5466D-7E96-43B4-A2A0-1C5A7978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61C0EF-D94D-40A6-92E1-DAFF29EFE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7A4F38-8897-420F-9ABE-74AFC3989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CF0ACE-A30D-4D2A-9629-9668C16CD6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8447DA-A362-4AE6-BF4E-E0EC62311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22A95D-4BD8-4E08-9C8B-7A0DAB5896D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7.3.22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4544DD0-E525-431C-B871-614089F98F3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2809F52-734D-4DFB-9EDA-9CAB691915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6506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B8B74-5B61-4722-A2CF-A8B8E4D12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FFA200-7D61-49C2-9E85-991338A6874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7.3.22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488C6D-FA2F-493F-B84E-2BBDBA09268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2604A23-976B-463E-B88F-02DD70E585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1764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CCBDE4-DC25-479E-B6AF-6F5078AA10D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7.3.22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92EDBFC-AEAC-413F-820C-1F2FB47E7A0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F3DC21-CC92-4BB5-A9AF-EBA1D8A32E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378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47C6-4EB6-46C7-81E9-7056B67CE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05BE3D-5E9D-4A33-A5AE-020D7ACA8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0EEB3E-BD34-4E44-8E83-959381F46A8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7.3.22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F8E06A-4860-4C7A-A40D-BB92AAC25A9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E3198D5-B37D-48BB-865A-10BC57E478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8458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9A7CB-328C-4D6B-8696-CDCCCCA8C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86BE12-8D2D-4B2A-8AEF-5102C432B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9F4EE0-3BE3-411A-A81B-24C6148E5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EA5665-5FA5-4E05-AF66-0B29A793D94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7.3.22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6C9521-1FBF-4D5A-9183-89AF715815D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3C0E763-2D60-4BAF-B3FF-D43626286D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0275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7B743-3217-4636-8AF6-4479FE557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C34981-0A17-4AD7-A889-C6BA8DE3BE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23A1ED-F558-4C27-9C4E-558B00F44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6802E3-D90E-4B59-893A-80964CFD977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7.3.22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DD30EA-8D0D-49DF-BAD0-A3BDC7F406E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A2047D-488F-40D8-9979-0D25F1323C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759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5B541-2F74-477F-982C-FEF4C7A5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C8398E-D7B7-4B23-943B-58CDD155F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FF33E7-2C67-4996-915A-091D45C3B41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7.3.22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24FC85-1741-474B-B0DC-FBA3D2DF40F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7135A0-BA8D-47E5-9F27-289583673A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9593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697387-ADBE-4239-9900-5542334DC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5113" y="188913"/>
            <a:ext cx="2052637" cy="6100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0BAE3B-448A-4BBE-9541-855AE68BD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05513" cy="6100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80A0A-C85C-4312-8C54-373AAF64E85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7.3.22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27C5D2-1B9E-4041-86DB-B37371A4598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534367-9523-47DE-BF4E-3BA0E23459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347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7684E-8D3F-4303-8373-C41F2079A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A667F-8022-4713-B7B7-0606D634E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1B025-7F9D-4738-8946-5674C439211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7.3.22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E99298-0E30-4B49-A10D-171EBF536DC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4953F7-02FB-46A8-8A50-30226DAE1C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752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E2653-F4FF-4168-9750-DCE1CDB3E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80BD1C-F0AC-405A-936B-1F2E58D24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29075" cy="45069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A665C2-B0FF-43C9-94BF-4A446EDDF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8675" y="1604963"/>
            <a:ext cx="4029075" cy="45069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F7A4E2-7591-4079-8B88-2688382662D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7.3.22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09C665-1184-40E9-AF94-983090964F2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FA872A-F20F-4D43-97CB-3F98065539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405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10F9F-B2EC-499C-AE5F-798C7A8B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6B5A19-2369-4694-96D9-AEA7B54C2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85CC5B-597D-4327-8536-74A941CFA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708AF1-2200-46CC-90CB-D0F6E0FDE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9B3522-BE6E-4D66-8BEE-5833B1220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05A774-BB3A-4D55-A395-FCDCBEF78DF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7.3.22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14839E9-512A-47F3-A941-A80F98F7504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50E0E9-9792-46E6-8A16-B5CDDDFAE9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680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6C375-BEB1-4899-977B-7D0CEC222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F53174-CF86-4A56-95C1-BB5F1A9BC4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7.3.22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CE2C9D-E238-4F5C-90BC-10AD0DD77EA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037AAD-CDCB-4008-A1B8-5B4A92B853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152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343B32-FC12-45EC-9752-3C4FB584E6F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7.3.22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B6BB662-BC3B-475D-8103-16F5A82B6D5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EF0BA6-FBFC-4F91-95F3-BF13F27047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435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D26BE-7299-4A6B-B851-4D910A2CD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56ECF-FC21-4637-B9EF-0DEBDC9D1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C765A0-C7A7-4757-B7CD-2AB41CF25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BB6A6C-C0E5-4FE7-81A2-8F283C477CF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7.3.22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752C99-FEDE-46BE-BD64-150BC60700D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7B1D5C7-327D-41F1-A5BD-E111710CDC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816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44DC2-6400-44B9-9F36-1103C4A76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769A75-C4FC-4256-BA08-E0A2A0D71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B1EB31-8959-460A-8473-4EF4AE79B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F00BA3-5D9D-41B3-BDD0-9513CD45D06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7.3.22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69D6A-20E4-4A2D-BF47-0F868C054AB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3A7F25-87B5-4604-A062-80B666A504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63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0EA52EFC-780F-416F-B009-C167C8645C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652963"/>
            <a:ext cx="775335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C1B423C8-3B38-448F-9A47-E280005AC53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45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ru-RU" altLang="ru-RU"/>
              <a:t>7.3.22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CEE02E75-0951-4B75-BB8E-2148DCA7E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AF67069-BC07-4CBE-B649-6FEECB23E2B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45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651AB0EE-C4BC-4E50-AA25-32323547032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AEE1941-F800-494C-A7E0-5697AB3419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0550" cy="450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9CCE6575-CF86-47D1-851D-F280FBB76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105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075C0D46-F0DF-4F06-9721-1C142058E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82763"/>
            <a:ext cx="8210550" cy="450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77EECF2-78F7-435B-97FB-4B803A0E8E0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45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ru-RU" altLang="ru-RU"/>
              <a:t>7.3.22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39E44BB9-E85F-4C5B-AA2E-AD88B9D3D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4AF4ECA-8295-4BA2-9D0A-B55B1849A40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45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fld id="{2C1FD566-EEE4-48B5-9A22-09374826C4C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AAA3325A-D946-4363-A326-7C9EE76765B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4551263"/>
            <a:ext cx="7772400" cy="147002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 b="1" i="1" dirty="0">
                <a:solidFill>
                  <a:srgbClr val="663366"/>
                </a:solidFill>
                <a:latin typeface="Georgia" panose="02040502050405020303" pitchFamily="18" charset="0"/>
              </a:rPr>
              <a:t>Секреты правильного питания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3C89B332-F5AF-417D-9CCB-1989454AAE0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987824" y="5468838"/>
            <a:ext cx="6400800" cy="1104900"/>
          </a:xfrm>
          <a:ln/>
        </p:spPr>
        <p:txBody>
          <a:bodyPr/>
          <a:lstStyle/>
          <a:p>
            <a:pPr indent="-325438" algn="ctr">
              <a:lnSpc>
                <a:spcPct val="93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>
                <a:latin typeface="Arial" panose="020B0604020202020204" pitchFamily="34" charset="0"/>
              </a:rPr>
              <a:t>                                       </a:t>
            </a:r>
          </a:p>
          <a:p>
            <a:pPr indent="-325438" algn="ctr">
              <a:lnSpc>
                <a:spcPct val="93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i="1" dirty="0">
                <a:solidFill>
                  <a:srgbClr val="663366"/>
                </a:solidFill>
                <a:latin typeface="Georgia" panose="02040502050405020303" pitchFamily="18" charset="0"/>
              </a:rPr>
              <a:t>                                           МБОУ «НОШ № 31»</a:t>
            </a:r>
          </a:p>
          <a:p>
            <a:pPr indent="-325438" algn="ctr">
              <a:lnSpc>
                <a:spcPct val="93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i="1" dirty="0">
                <a:solidFill>
                  <a:srgbClr val="663366"/>
                </a:solidFill>
                <a:latin typeface="Georgia" panose="02040502050405020303" pitchFamily="18" charset="0"/>
              </a:rPr>
              <a:t>                                                           </a:t>
            </a:r>
            <a:r>
              <a:rPr lang="ru-RU" altLang="ru-RU" sz="1800" i="1" dirty="0" err="1">
                <a:solidFill>
                  <a:srgbClr val="663366"/>
                </a:solidFill>
                <a:latin typeface="Georgia" panose="02040502050405020303" pitchFamily="18" charset="0"/>
              </a:rPr>
              <a:t>г.Чита</a:t>
            </a:r>
            <a:endParaRPr lang="ru-RU" altLang="ru-RU" sz="1800" i="1" dirty="0">
              <a:solidFill>
                <a:srgbClr val="663366"/>
              </a:solidFill>
              <a:latin typeface="Georgia" panose="02040502050405020303" pitchFamily="18" charset="0"/>
            </a:endParaRPr>
          </a:p>
          <a:p>
            <a:pPr indent="-325438" algn="ctr">
              <a:lnSpc>
                <a:spcPct val="93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>
                <a:solidFill>
                  <a:srgbClr val="330066"/>
                </a:solidFill>
                <a:latin typeface="Georgia" panose="02040502050405020303" pitchFamily="18" charset="0"/>
              </a:rPr>
              <a:t>2022г.</a:t>
            </a:r>
          </a:p>
        </p:txBody>
      </p:sp>
    </p:spTree>
  </p:cSld>
  <p:clrMapOvr>
    <a:masterClrMapping/>
  </p:clrMapOvr>
  <p:transition spd="med" advTm="4096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474E2633-DAAC-4381-9B5B-CEBD7C841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72878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9725" indent="-325438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ru-RU" altLang="ru-RU" sz="2200">
              <a:latin typeface="Georgia" panose="02040502050405020303" pitchFamily="18" charset="0"/>
            </a:endParaRPr>
          </a:p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ru-RU" altLang="ru-RU" sz="3200">
              <a:latin typeface="Calibri" panose="020F0502020204030204" pitchFamily="34" charset="0"/>
            </a:endParaRPr>
          </a:p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ru-RU" altLang="ru-RU" sz="3200">
              <a:latin typeface="Calibri" panose="020F0502020204030204" pitchFamily="34" charset="0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2F87C24-6452-441E-87CD-1FA425570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728788"/>
            <a:ext cx="39592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id="{8035FECC-189D-4F2E-82EF-C018B80E1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2250" y="215900"/>
            <a:ext cx="5040313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A01D0BD2-4E38-4709-86B4-8D4C64B6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63" y="144463"/>
            <a:ext cx="18002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55BE0997-E9F2-4252-922C-DB0A51789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1175" y="4824413"/>
            <a:ext cx="1728788" cy="162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512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7586577A-0BE6-4701-B03E-A332E324A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72878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9725" indent="-325438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ru-RU" altLang="ru-RU" sz="2200">
              <a:latin typeface="Georgia" panose="02040502050405020303" pitchFamily="18" charset="0"/>
            </a:endParaRPr>
          </a:p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ru-RU" altLang="ru-RU" sz="3200">
              <a:latin typeface="Calibri" panose="020F0502020204030204" pitchFamily="34" charset="0"/>
            </a:endParaRPr>
          </a:p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ru-RU" altLang="ru-RU" sz="3200">
              <a:latin typeface="Calibri" panose="020F0502020204030204" pitchFamily="34" charset="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D1D89E63-1AD9-4C7F-9FE0-38EC069C3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0000">
            <a:off x="3914775" y="2711450"/>
            <a:ext cx="4832350" cy="370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E1B6CF78-7420-413C-B843-C8D12379A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60000">
            <a:off x="287338" y="528638"/>
            <a:ext cx="4824412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0F6A83DC-5B48-42D5-BE0E-97618E848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63" y="4392613"/>
            <a:ext cx="201612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512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B42F6BD0-F515-4140-8012-8F57B47D4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72878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9725" indent="-325438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ru-RU" altLang="ru-RU" sz="2200">
              <a:latin typeface="Georgia" panose="02040502050405020303" pitchFamily="18" charset="0"/>
            </a:endParaRPr>
          </a:p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ru-RU" altLang="ru-RU" sz="3200">
              <a:latin typeface="Calibri" panose="020F0502020204030204" pitchFamily="34" charset="0"/>
            </a:endParaRPr>
          </a:p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ru-RU" altLang="ru-RU" sz="3200">
              <a:latin typeface="Calibri" panose="020F0502020204030204" pitchFamily="34" charset="0"/>
            </a:endParaRP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753F5A6F-55B6-4D3C-BFC8-0710B0746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76263"/>
            <a:ext cx="751681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200" b="1">
                <a:solidFill>
                  <a:srgbClr val="663366"/>
                </a:solidFill>
                <a:latin typeface="Georgia" panose="02040502050405020303" pitchFamily="18" charset="0"/>
              </a:rPr>
              <a:t>«Пусть пища будет вашим главным лекарством»</a:t>
            </a:r>
          </a:p>
          <a:p>
            <a:pPr>
              <a:buClrTx/>
              <a:buFontTx/>
              <a:buNone/>
            </a:pPr>
            <a:r>
              <a:rPr lang="ru-RU" altLang="ru-RU" sz="2200" b="1">
                <a:solidFill>
                  <a:srgbClr val="663366"/>
                </a:solidFill>
                <a:latin typeface="Georgia" panose="02040502050405020303" pitchFamily="18" charset="0"/>
              </a:rPr>
              <a:t>                                                                       (Гиппократ)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E545F04F-E0AA-4347-92B1-5EDB2F521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1944688"/>
            <a:ext cx="4237037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ru-RU" altLang="ru-RU" sz="2000" i="1">
                <a:solidFill>
                  <a:srgbClr val="660066"/>
                </a:solidFill>
                <a:latin typeface="Georgia" panose="02040502050405020303" pitchFamily="18" charset="0"/>
              </a:rPr>
              <a:t>Человеку нужно есть,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ru-RU" altLang="ru-RU" sz="2000" i="1">
                <a:solidFill>
                  <a:srgbClr val="660066"/>
                </a:solidFill>
                <a:latin typeface="Georgia" panose="02040502050405020303" pitchFamily="18" charset="0"/>
              </a:rPr>
              <a:t>Чтобы встать и чтобы сесть,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ru-RU" altLang="ru-RU" sz="2000" i="1">
                <a:solidFill>
                  <a:srgbClr val="660066"/>
                </a:solidFill>
                <a:latin typeface="Georgia" panose="02040502050405020303" pitchFamily="18" charset="0"/>
              </a:rPr>
              <a:t>Чтоб расти и развиваться,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ru-RU" altLang="ru-RU" sz="2000" i="1">
                <a:solidFill>
                  <a:srgbClr val="660066"/>
                </a:solidFill>
                <a:latin typeface="Georgia" panose="02040502050405020303" pitchFamily="18" charset="0"/>
              </a:rPr>
              <a:t>Чтобы прыгать, кувыркаться,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ru-RU" altLang="ru-RU" sz="2000" i="1">
                <a:solidFill>
                  <a:srgbClr val="660066"/>
                </a:solidFill>
                <a:latin typeface="Georgia" panose="02040502050405020303" pitchFamily="18" charset="0"/>
              </a:rPr>
              <a:t>Песни петь, дружить, смеяться,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ru-RU" altLang="ru-RU" sz="2000" i="1">
                <a:solidFill>
                  <a:srgbClr val="660066"/>
                </a:solidFill>
                <a:latin typeface="Georgia" panose="02040502050405020303" pitchFamily="18" charset="0"/>
              </a:rPr>
              <a:t>Чтоб расти и развиваться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ru-RU" altLang="ru-RU" sz="2000" i="1">
                <a:solidFill>
                  <a:srgbClr val="660066"/>
                </a:solidFill>
                <a:latin typeface="Georgia" panose="02040502050405020303" pitchFamily="18" charset="0"/>
              </a:rPr>
              <a:t>И при этом не болеть,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ru-RU" altLang="ru-RU" sz="2000" i="1">
                <a:solidFill>
                  <a:srgbClr val="660066"/>
                </a:solidFill>
                <a:latin typeface="Georgia" panose="02040502050405020303" pitchFamily="18" charset="0"/>
              </a:rPr>
              <a:t>Нужно правильно питаться 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ru-RU" altLang="ru-RU" sz="2000" i="1">
                <a:solidFill>
                  <a:srgbClr val="660066"/>
                </a:solidFill>
                <a:latin typeface="Georgia" panose="02040502050405020303" pitchFamily="18" charset="0"/>
              </a:rPr>
              <a:t>С самых юных лет уметь.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endParaRPr lang="ru-RU" altLang="ru-RU" sz="2000" i="1">
              <a:solidFill>
                <a:srgbClr val="660066"/>
              </a:solidFill>
              <a:latin typeface="Georgia" panose="02040502050405020303" pitchFamily="18" charset="0"/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95DDD922-99AE-465E-A057-9E4ED29AE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9588" y="5184775"/>
            <a:ext cx="1730375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7168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6AE2E45E-CDFA-4DF7-AE0B-1085EFAC1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518150"/>
            <a:ext cx="10080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FC8EAF35-BF38-462F-9AEB-9928B8418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451350"/>
            <a:ext cx="1117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F159DD4-7D46-4126-A2A2-C34A8EC5B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405063"/>
            <a:ext cx="116998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5B89AB77-863E-46AB-94A3-B2AA3033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2447925"/>
            <a:ext cx="7127875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ru-RU" altLang="ru-RU"/>
              <a:t> </a:t>
            </a:r>
            <a:r>
              <a:rPr lang="ru-RU" altLang="ru-RU" sz="2200" b="1">
                <a:solidFill>
                  <a:srgbClr val="663366"/>
                </a:solidFill>
                <a:latin typeface="Georgia" panose="02040502050405020303" pitchFamily="18" charset="0"/>
              </a:rPr>
              <a:t>16 марта 2022 г. в 17.30 час. В МБОУ «НОШ № 31» было проведено общешкольное родительское собрание в  онлайн режиме.  Тема родительского собрания «Секреты правильного питания»</a:t>
            </a: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AE444D46-72E9-4C5E-A778-CC9F24939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713" y="801688"/>
            <a:ext cx="23526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7168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6FD0BD49-D73A-4DB4-8DC1-C24DB023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215900"/>
            <a:ext cx="381635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E8CD612F-553B-46E6-98CD-2A6AEFD94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2613" y="863600"/>
            <a:ext cx="4422775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4096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9D41773A-B430-4247-A0EC-D7C4C702E2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363" y="-144463"/>
            <a:ext cx="8213725" cy="1127126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br>
              <a:rPr lang="ru-RU" altLang="ru-RU" sz="2000" b="1">
                <a:latin typeface="Times New Roman" panose="02020603050405020304" pitchFamily="18" charset="0"/>
              </a:rPr>
            </a:br>
            <a:r>
              <a:rPr lang="ru-RU" altLang="ru-RU" sz="2000" b="1">
                <a:latin typeface="Times New Roman" panose="02020603050405020304" pitchFamily="18" charset="0"/>
              </a:rPr>
              <a:t>Ответственный за горячее питание в ОО, Кочева О.Н. В ходе собрания затронула следующие вопросы: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5BE0B405-62B6-4DF6-9C3A-8E5138062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046163"/>
            <a:ext cx="8567738" cy="593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1600" b="1">
                <a:latin typeface="Times New Roman" panose="02020603050405020304" pitchFamily="18" charset="0"/>
              </a:rPr>
              <a:t>1</a:t>
            </a:r>
            <a:r>
              <a:rPr lang="ru-RU" altLang="ru-RU" b="1">
                <a:latin typeface="Times New Roman" panose="02020603050405020304" pitchFamily="18" charset="0"/>
              </a:rPr>
              <a:t>.Особенности организации питания школьников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b="1">
                <a:latin typeface="Times New Roman" panose="02020603050405020304" pitchFamily="18" charset="0"/>
              </a:rPr>
              <a:t>2.Раскрыла понятие  «рационального  питания» или «сбалансированного»;представила родителям(законным представителям) таблицу среднесуточных норм физиологических потребностей в пищевых веществах и энергии для детей . Представила с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овременную модель рационального питания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b="1">
                <a:latin typeface="Times New Roman" panose="02020603050405020304" pitchFamily="18" charset="0"/>
              </a:rPr>
              <a:t>3.  Рассказала о типовых режимах питания школьников при обучении в первую и во вторую смену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b="1">
                <a:latin typeface="Times New Roman" panose="02020603050405020304" pitchFamily="18" charset="0"/>
              </a:rPr>
              <a:t>4.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 Познакомила с 20 дневным меню,которое, соответствует требованиям СанПиН  2.4.5.2409—08 «Санитарно- эпидемиологические требования к организации питания обучающихся в образовательных учреждениях, учреждениях начального и среднего профессионального образования»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5.Информировала родителей о том, что услуги в общественном питании детей осуществляет  ООО «Сити-про», с данным поставщиком заключен договор по предоставлению горячего питания обучающимся школы.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25600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241C414B-7613-4E80-862D-7A22B293A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>
                <a:solidFill>
                  <a:srgbClr val="663366"/>
                </a:solidFill>
                <a:latin typeface="Georgia" panose="02040502050405020303" pitchFamily="18" charset="0"/>
              </a:rPr>
              <a:t>Пирамида здорового питания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01E37E52-7DA6-4CD6-B98F-60ABE7BD0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8276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1093D44C-2DAA-4021-937D-53F45CFF0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1655763"/>
            <a:ext cx="8856662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4096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99E6469D-E1EF-48F9-973D-845528D41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215900"/>
            <a:ext cx="4538662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2000"/>
              </a:lnSpc>
              <a:buClrTx/>
              <a:buFontTx/>
              <a:buNone/>
            </a:pPr>
            <a:r>
              <a:rPr lang="ru-RU" altLang="ru-RU" sz="3200" b="1">
                <a:solidFill>
                  <a:srgbClr val="66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Правило светофора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C345811-9944-403A-AC7B-F4D1F6885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1655763"/>
            <a:ext cx="43719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49B434A8-7558-4553-81BA-CBCDA5ACF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4050" y="1655763"/>
            <a:ext cx="4608513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4096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EC5949D3-181F-421B-BB0E-06A3094A0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650" y="2447925"/>
            <a:ext cx="3059113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  <a:spcBef>
                <a:spcPts val="90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3366"/>
                </a:solidFill>
                <a:latin typeface="Georgia" panose="02040502050405020303" pitchFamily="18" charset="0"/>
              </a:rPr>
              <a:t>Типовые режимы питания школьников при обучении в первую и вторую смены.</a:t>
            </a:r>
          </a:p>
        </p:txBody>
      </p:sp>
      <p:sp>
        <p:nvSpPr>
          <p:cNvPr id="10242" name="AutoShape 2">
            <a:extLst>
              <a:ext uri="{FF2B5EF4-FFF2-40B4-BE49-F238E27FC236}">
                <a16:creationId xmlns:a16="http://schemas.microsoft.com/office/drawing/2014/main" id="{CFD2E1D8-C15A-4358-AFCC-F16FE67C4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3" y="1995488"/>
            <a:ext cx="2913062" cy="42116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C4A00"/>
              </a:gs>
              <a:gs pos="100000">
                <a:srgbClr val="B26B0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AutoShape 3">
            <a:extLst>
              <a:ext uri="{FF2B5EF4-FFF2-40B4-BE49-F238E27FC236}">
                <a16:creationId xmlns:a16="http://schemas.microsoft.com/office/drawing/2014/main" id="{6F369DA3-8481-445B-866C-F57CE2D9C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2481263"/>
            <a:ext cx="2687637" cy="3565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BCF8C4C6-E33E-41EE-BC11-343DA72CD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2005013"/>
            <a:ext cx="1954212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AutoShape 5">
            <a:extLst>
              <a:ext uri="{FF2B5EF4-FFF2-40B4-BE49-F238E27FC236}">
                <a16:creationId xmlns:a16="http://schemas.microsoft.com/office/drawing/2014/main" id="{DBFFC4E7-13BB-4162-9BD3-B99721939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3313" y="2058988"/>
            <a:ext cx="2808287" cy="41036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47D1D"/>
              </a:gs>
              <a:gs pos="100000">
                <a:srgbClr val="6B9F2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92726C74-9B68-4123-BAEB-58C9A07EA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4367213"/>
            <a:ext cx="2087562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900"/>
              </a:spcBef>
              <a:buClrTx/>
              <a:buFontTx/>
              <a:buNone/>
            </a:pPr>
            <a:r>
              <a:rPr lang="ru-RU" altLang="ru-RU" sz="2000" b="1">
                <a:latin typeface="Calibri" panose="020F0502020204030204" pitchFamily="34" charset="0"/>
              </a:rPr>
              <a:t>Вставить текст</a:t>
            </a:r>
          </a:p>
        </p:txBody>
      </p:sp>
      <p:sp>
        <p:nvSpPr>
          <p:cNvPr id="10247" name="AutoShape 7">
            <a:extLst>
              <a:ext uri="{FF2B5EF4-FFF2-40B4-BE49-F238E27FC236}">
                <a16:creationId xmlns:a16="http://schemas.microsoft.com/office/drawing/2014/main" id="{89101C00-0045-4E25-8763-73F7DEF3A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2481263"/>
            <a:ext cx="2595562" cy="34940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789FB0D3-FD21-4286-9B43-E5E259D7D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8" y="431800"/>
            <a:ext cx="5903912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 b="1">
                <a:solidFill>
                  <a:srgbClr val="663366"/>
                </a:solidFill>
                <a:latin typeface="Georgia" panose="02040502050405020303" pitchFamily="18" charset="0"/>
              </a:rPr>
              <a:t>Режим питания школьников</a:t>
            </a: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0A81262A-21F1-4A4C-9AE6-8A2982F64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2735263"/>
            <a:ext cx="242252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b="1"/>
              <a:t>7.30 - 8.00</a:t>
            </a:r>
            <a:r>
              <a:rPr lang="ru-RU" altLang="ru-RU"/>
              <a:t> -Завтрак дома </a:t>
            </a:r>
          </a:p>
          <a:p>
            <a:pPr>
              <a:buClrTx/>
              <a:buFontTx/>
              <a:buNone/>
            </a:pPr>
            <a:r>
              <a:rPr lang="ru-RU" altLang="ru-RU" b="1"/>
              <a:t>09.00 - 10.30</a:t>
            </a:r>
            <a:r>
              <a:rPr lang="ru-RU" altLang="ru-RU"/>
              <a:t> -Горячий завтрак в школе </a:t>
            </a:r>
          </a:p>
          <a:p>
            <a:pPr>
              <a:buClrTx/>
              <a:buFontTx/>
              <a:buNone/>
            </a:pPr>
            <a:r>
              <a:rPr lang="ru-RU" altLang="ru-RU" b="1"/>
              <a:t>12.00 - 13.00</a:t>
            </a:r>
            <a:r>
              <a:rPr lang="ru-RU" altLang="ru-RU"/>
              <a:t> -Обед дома </a:t>
            </a:r>
          </a:p>
          <a:p>
            <a:pPr>
              <a:buClrTx/>
              <a:buFontTx/>
              <a:buNone/>
            </a:pPr>
            <a:r>
              <a:rPr lang="ru-RU" altLang="ru-RU"/>
              <a:t> </a:t>
            </a:r>
            <a:r>
              <a:rPr lang="ru-RU" altLang="ru-RU" b="1"/>
              <a:t>19.00 - 19.30 -</a:t>
            </a:r>
            <a:r>
              <a:rPr lang="ru-RU" altLang="ru-RU"/>
              <a:t>Ужин дома</a:t>
            </a:r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6B8CF654-EE3F-49A0-90BE-6F8297B5C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008188"/>
            <a:ext cx="21542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/>
              <a:t> </a:t>
            </a:r>
            <a:r>
              <a:rPr lang="ru-RU" altLang="ru-RU" sz="2000" b="1">
                <a:solidFill>
                  <a:srgbClr val="FFFFFF"/>
                </a:solidFill>
              </a:rPr>
              <a:t> Первая смена</a:t>
            </a:r>
            <a:r>
              <a:rPr lang="ru-RU" altLang="ru-RU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251" name="Text Box 11">
            <a:extLst>
              <a:ext uri="{FF2B5EF4-FFF2-40B4-BE49-F238E27FC236}">
                <a16:creationId xmlns:a16="http://schemas.microsoft.com/office/drawing/2014/main" id="{80967789-1709-4670-8C81-C1B35D183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5" y="2120900"/>
            <a:ext cx="21542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/>
              <a:t> </a:t>
            </a:r>
            <a:r>
              <a:rPr lang="ru-RU" altLang="ru-RU" sz="2000" b="1">
                <a:solidFill>
                  <a:srgbClr val="FFFFFF"/>
                </a:solidFill>
              </a:rPr>
              <a:t> Вторая  смена</a:t>
            </a:r>
            <a:r>
              <a:rPr lang="ru-RU" altLang="ru-RU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252" name="Text Box 12">
            <a:extLst>
              <a:ext uri="{FF2B5EF4-FFF2-40B4-BE49-F238E27FC236}">
                <a16:creationId xmlns:a16="http://schemas.microsoft.com/office/drawing/2014/main" id="{A9E732C2-6ACD-4EBE-8EFF-F3C642935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3" y="2735263"/>
            <a:ext cx="2587625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b="1"/>
              <a:t>8.00 - 8.30</a:t>
            </a:r>
            <a:r>
              <a:rPr lang="ru-RU" altLang="ru-RU"/>
              <a:t>-Завтрак дома </a:t>
            </a:r>
          </a:p>
          <a:p>
            <a:pPr>
              <a:buClrTx/>
              <a:buFontTx/>
              <a:buNone/>
            </a:pPr>
            <a:r>
              <a:rPr lang="ru-RU" altLang="ru-RU" b="1"/>
              <a:t>12.00 - 12.30</a:t>
            </a:r>
            <a:r>
              <a:rPr lang="ru-RU" altLang="ru-RU"/>
              <a:t>- Обед дома (перед уходом в школу) </a:t>
            </a:r>
          </a:p>
          <a:p>
            <a:pPr>
              <a:buClrTx/>
              <a:buFontTx/>
              <a:buNone/>
            </a:pPr>
            <a:r>
              <a:rPr lang="ru-RU" altLang="ru-RU" b="1"/>
              <a:t>14.00 - 15.30</a:t>
            </a:r>
            <a:r>
              <a:rPr lang="ru-RU" altLang="ru-RU"/>
              <a:t> -Горячее питание в школе </a:t>
            </a:r>
            <a:r>
              <a:rPr lang="ru-RU" altLang="ru-RU" b="1"/>
              <a:t>19.30 - 20.00</a:t>
            </a:r>
            <a:r>
              <a:rPr lang="ru-RU" altLang="ru-RU"/>
              <a:t> -Ужин дома </a:t>
            </a:r>
          </a:p>
        </p:txBody>
      </p:sp>
    </p:spTree>
  </p:cSld>
  <p:clrMapOvr>
    <a:masterClrMapping/>
  </p:clrMapOvr>
  <p:transition spd="med" advTm="4096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7DA25C2A-496C-419F-B097-FE57810D5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b="1">
                <a:solidFill>
                  <a:srgbClr val="663366"/>
                </a:solidFill>
                <a:latin typeface="Georgia" panose="02040502050405020303" pitchFamily="18" charset="0"/>
              </a:rPr>
              <a:t>20 -дневное меню</a:t>
            </a:r>
            <a:r>
              <a:rPr lang="ru-RU" altLang="ru-RU" sz="4400">
                <a:solidFill>
                  <a:srgbClr val="663366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E4A77B09-2DAA-44C4-A61F-1F17B6CFC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166528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549275" indent="-541338">
              <a:tabLst>
                <a:tab pos="549275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  <a:tab pos="95329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49275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  <a:tab pos="95329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49275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  <a:tab pos="95329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49275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  <a:tab pos="95329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49275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  <a:tab pos="95329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49275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  <a:tab pos="95329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49275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  <a:tab pos="95329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49275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  <a:tab pos="95329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49275" algn="l"/>
                <a:tab pos="996950" algn="l"/>
                <a:tab pos="1446213" algn="l"/>
                <a:tab pos="1895475" algn="l"/>
                <a:tab pos="2344738" algn="l"/>
                <a:tab pos="2794000" algn="l"/>
                <a:tab pos="3243263" algn="l"/>
                <a:tab pos="3692525" algn="l"/>
                <a:tab pos="4141788" algn="l"/>
                <a:tab pos="4591050" algn="l"/>
                <a:tab pos="5040313" algn="l"/>
                <a:tab pos="5489575" algn="l"/>
                <a:tab pos="5938838" algn="l"/>
                <a:tab pos="6388100" algn="l"/>
                <a:tab pos="6837363" algn="l"/>
                <a:tab pos="7286625" algn="l"/>
                <a:tab pos="7735888" algn="l"/>
                <a:tab pos="8185150" algn="l"/>
                <a:tab pos="8634413" algn="l"/>
                <a:tab pos="9083675" algn="l"/>
                <a:tab pos="95329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>
                <a:latin typeface="Georgia" panose="02040502050405020303" pitchFamily="18" charset="0"/>
              </a:rPr>
              <a:t>Соответствует СанПиН  2.4.5.2409—08 «Санитарно- эпидемиологические требования к организации питания обучающихся в образовательных учреждениях, учреждениях начального и среднего профессионального образования»</a:t>
            </a:r>
          </a:p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>
                <a:latin typeface="Georgia" panose="02040502050405020303" pitchFamily="18" charset="0"/>
              </a:rPr>
              <a:t>Разработано АНО «Институт отраслевого питания» (г.Москва,2020г.);</a:t>
            </a:r>
          </a:p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>
                <a:latin typeface="Georgia" panose="02040502050405020303" pitchFamily="18" charset="0"/>
              </a:rPr>
              <a:t>Согласовано руководителем Управления Роспотребнадзова по Забайкальскому краю, С.Э.Лапа. Является единым на всей территории Забайкальского края.</a:t>
            </a:r>
          </a:p>
          <a:p>
            <a:pPr marL="554038"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ru-RU" altLang="ru-RU" sz="3200">
              <a:latin typeface="Calibri" panose="020F0502020204030204" pitchFamily="34" charset="0"/>
            </a:endParaRPr>
          </a:p>
          <a:p>
            <a:pPr marL="554038"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ru-RU" altLang="ru-RU" sz="32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 advTm="512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63BBB592-156F-4ED5-9713-B7EA82071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72878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9725" indent="-325438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ru-RU" altLang="ru-RU" sz="2200">
              <a:latin typeface="Georgia" panose="02040502050405020303" pitchFamily="18" charset="0"/>
            </a:endParaRPr>
          </a:p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ru-RU" altLang="ru-RU" sz="3200">
              <a:latin typeface="Calibri" panose="020F0502020204030204" pitchFamily="34" charset="0"/>
            </a:endParaRPr>
          </a:p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Pct val="45000"/>
              <a:buFontTx/>
              <a:buNone/>
            </a:pPr>
            <a:endParaRPr lang="ru-RU" altLang="ru-RU" sz="3200">
              <a:latin typeface="Calibri" panose="020F0502020204030204" pitchFamily="34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22BFA18B-3395-4E04-ACEF-2BEB0D793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8" y="71438"/>
            <a:ext cx="6191250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3072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34452</TotalTime>
  <Words>408</Words>
  <Application>Microsoft Office PowerPoint</Application>
  <PresentationFormat>Экран (4:3)</PresentationFormat>
  <Paragraphs>57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Times New Roman</vt:lpstr>
      <vt:lpstr>Calibri</vt:lpstr>
      <vt:lpstr>Microsoft YaHei</vt:lpstr>
      <vt:lpstr>Arial</vt:lpstr>
      <vt:lpstr>Arial Unicode MS</vt:lpstr>
      <vt:lpstr>Georgia</vt:lpstr>
      <vt:lpstr>Wingdings</vt:lpstr>
      <vt:lpstr>Тема Office</vt:lpstr>
      <vt:lpstr>Тема Office</vt:lpstr>
      <vt:lpstr>Секреты правильного питания</vt:lpstr>
      <vt:lpstr>Презентация PowerPoint</vt:lpstr>
      <vt:lpstr>Презентация PowerPoint</vt:lpstr>
      <vt:lpstr> Ответственный за горячее питание в ОО, Кочева О.Н. В ходе собрания затронула следующие вопросы:</vt:lpstr>
      <vt:lpstr>Пирамида здорового питания</vt:lpstr>
      <vt:lpstr>Презентация PowerPoint</vt:lpstr>
      <vt:lpstr>Презентация PowerPoint</vt:lpstr>
      <vt:lpstr>20 -дневное меню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Секреты правильного питания</dc:title>
  <dc:creator>Мы</dc:creator>
  <cp:lastModifiedBy>Мы</cp:lastModifiedBy>
  <cp:revision>1</cp:revision>
  <cp:lastPrinted>1601-01-01T00:00:00Z</cp:lastPrinted>
  <dcterms:created xsi:type="dcterms:W3CDTF">1601-01-01T00:00:00Z</dcterms:created>
  <dcterms:modified xsi:type="dcterms:W3CDTF">2022-03-23T02:45:01Z</dcterms:modified>
</cp:coreProperties>
</file>